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932" r:id="rId1"/>
  </p:sldMasterIdLst>
  <p:notesMasterIdLst>
    <p:notesMasterId r:id="rId21"/>
  </p:notesMasterIdLst>
  <p:sldIdLst>
    <p:sldId id="256" r:id="rId2"/>
    <p:sldId id="347" r:id="rId3"/>
    <p:sldId id="346" r:id="rId4"/>
    <p:sldId id="365" r:id="rId5"/>
    <p:sldId id="359" r:id="rId6"/>
    <p:sldId id="348" r:id="rId7"/>
    <p:sldId id="349" r:id="rId8"/>
    <p:sldId id="350" r:id="rId9"/>
    <p:sldId id="360" r:id="rId10"/>
    <p:sldId id="361" r:id="rId11"/>
    <p:sldId id="351" r:id="rId12"/>
    <p:sldId id="352" r:id="rId13"/>
    <p:sldId id="353" r:id="rId14"/>
    <p:sldId id="358" r:id="rId15"/>
    <p:sldId id="354" r:id="rId16"/>
    <p:sldId id="355" r:id="rId17"/>
    <p:sldId id="356" r:id="rId18"/>
    <p:sldId id="357" r:id="rId19"/>
    <p:sldId id="362" r:id="rId20"/>
  </p:sldIdLst>
  <p:sldSz cx="9144000" cy="6858000" type="screen4x3"/>
  <p:notesSz cx="6808788" cy="9940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F257535-8419-497D-9CD8-1A2D97CB4E8D}">
          <p14:sldIdLst>
            <p14:sldId id="256"/>
            <p14:sldId id="347"/>
            <p14:sldId id="346"/>
            <p14:sldId id="365"/>
            <p14:sldId id="359"/>
            <p14:sldId id="348"/>
            <p14:sldId id="349"/>
            <p14:sldId id="350"/>
            <p14:sldId id="360"/>
            <p14:sldId id="361"/>
            <p14:sldId id="351"/>
            <p14:sldId id="352"/>
            <p14:sldId id="353"/>
            <p14:sldId id="358"/>
            <p14:sldId id="354"/>
            <p14:sldId id="355"/>
            <p14:sldId id="356"/>
            <p14:sldId id="357"/>
            <p14:sldId id="36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16C"/>
    <a:srgbClr val="008080"/>
    <a:srgbClr val="00855A"/>
    <a:srgbClr val="007A53"/>
    <a:srgbClr val="006699"/>
    <a:srgbClr val="006666"/>
    <a:srgbClr val="009999"/>
    <a:srgbClr val="009760"/>
    <a:srgbClr val="00895E"/>
    <a:srgbClr val="00856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72" autoAdjust="0"/>
    <p:restoredTop sz="94872" autoAdjust="0"/>
  </p:normalViewPr>
  <p:slideViewPr>
    <p:cSldViewPr snapToGrid="0" snapToObjects="1">
      <p:cViewPr varScale="1">
        <p:scale>
          <a:sx n="50" d="100"/>
          <a:sy n="50" d="100"/>
        </p:scale>
        <p:origin x="1301" y="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FE9E9D-0BBC-4371-AA5E-EC3EF456DD06}" type="doc">
      <dgm:prSet loTypeId="urn:microsoft.com/office/officeart/2005/8/layout/default" loCatId="list" qsTypeId="urn:microsoft.com/office/officeart/2005/8/quickstyle/simple1" qsCatId="simple" csTypeId="urn:microsoft.com/office/officeart/2005/8/colors/accent1_2" csCatId="accent1" phldr="0"/>
      <dgm:spPr/>
      <dgm:t>
        <a:bodyPr/>
        <a:lstStyle/>
        <a:p>
          <a:endParaRPr lang="en-US"/>
        </a:p>
      </dgm:t>
    </dgm:pt>
    <dgm:pt modelId="{6E8D9183-DC80-481A-9B64-29ABD76DB1DE}" type="pres">
      <dgm:prSet presAssocID="{60FE9E9D-0BBC-4371-AA5E-EC3EF456DD06}" presName="diagram" presStyleCnt="0">
        <dgm:presLayoutVars>
          <dgm:dir/>
          <dgm:resizeHandles val="exact"/>
        </dgm:presLayoutVars>
      </dgm:prSet>
      <dgm:spPr/>
      <dgm:t>
        <a:bodyPr/>
        <a:lstStyle/>
        <a:p>
          <a:endParaRPr lang="en-US"/>
        </a:p>
      </dgm:t>
    </dgm:pt>
  </dgm:ptLst>
  <dgm:cxnLst>
    <dgm:cxn modelId="{7D208689-EEE4-4302-8ECD-19C36141EF9B}" type="presOf" srcId="{60FE9E9D-0BBC-4371-AA5E-EC3EF456DD06}" destId="{6E8D9183-DC80-481A-9B64-29ABD76DB1DE}"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6737" y="0"/>
            <a:ext cx="2950475" cy="497046"/>
          </a:xfrm>
          <a:prstGeom prst="rect">
            <a:avLst/>
          </a:prstGeom>
        </p:spPr>
        <p:txBody>
          <a:bodyPr vert="horz" lIns="91440" tIns="45720" rIns="91440" bIns="45720" rtlCol="0"/>
          <a:lstStyle>
            <a:lvl1pPr algn="r">
              <a:defRPr sz="1200"/>
            </a:lvl1pPr>
          </a:lstStyle>
          <a:p>
            <a:fld id="{32573FB7-0CEB-B149-9F04-9F4F2664CFF0}" type="datetimeFigureOut">
              <a:rPr lang="en-US" smtClean="0"/>
              <a:t>1/6/2022</a:t>
            </a:fld>
            <a:endParaRPr lang="en-US"/>
          </a:p>
        </p:txBody>
      </p:sp>
      <p:sp>
        <p:nvSpPr>
          <p:cNvPr id="4" name="Slide Image Placeholder 3"/>
          <p:cNvSpPr>
            <a:spLocks noGrp="1" noRot="1" noChangeAspect="1"/>
          </p:cNvSpPr>
          <p:nvPr>
            <p:ph type="sldImg" idx="2"/>
          </p:nvPr>
        </p:nvSpPr>
        <p:spPr>
          <a:xfrm>
            <a:off x="920750" y="746125"/>
            <a:ext cx="4967288" cy="37274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879" y="4721940"/>
            <a:ext cx="5447030" cy="4473416"/>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9442154"/>
            <a:ext cx="2950475" cy="49704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6737" y="9442154"/>
            <a:ext cx="2950475" cy="497046"/>
          </a:xfrm>
          <a:prstGeom prst="rect">
            <a:avLst/>
          </a:prstGeom>
        </p:spPr>
        <p:txBody>
          <a:bodyPr vert="horz" lIns="91440" tIns="45720" rIns="91440" bIns="45720" rtlCol="0" anchor="b"/>
          <a:lstStyle>
            <a:lvl1pPr algn="r">
              <a:defRPr sz="1200"/>
            </a:lvl1pPr>
          </a:lstStyle>
          <a:p>
            <a:fld id="{E9BB9E90-CF07-1740-8D33-0F510E736B02}" type="slidenum">
              <a:rPr lang="en-US" smtClean="0"/>
              <a:t>‹#›</a:t>
            </a:fld>
            <a:endParaRPr lang="en-US"/>
          </a:p>
        </p:txBody>
      </p:sp>
    </p:spTree>
    <p:extLst>
      <p:ext uri="{BB962C8B-B14F-4D97-AF65-F5344CB8AC3E}">
        <p14:creationId xmlns:p14="http://schemas.microsoft.com/office/powerpoint/2010/main" val="245753329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userDrawn="1"/>
        </p:nvSpPr>
        <p:spPr>
          <a:xfrm>
            <a:off x="0" y="3826495"/>
            <a:ext cx="9144000" cy="3031505"/>
          </a:xfrm>
          <a:prstGeom prst="rect">
            <a:avLst/>
          </a:prstGeom>
          <a:solidFill>
            <a:srgbClr val="008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 Placeholder 30"/>
          <p:cNvSpPr>
            <a:spLocks noGrp="1"/>
          </p:cNvSpPr>
          <p:nvPr>
            <p:ph type="body" sz="quarter" idx="10" hasCustomPrompt="1"/>
          </p:nvPr>
        </p:nvSpPr>
        <p:spPr>
          <a:xfrm>
            <a:off x="1711477" y="2545668"/>
            <a:ext cx="6075363" cy="563277"/>
          </a:xfrm>
          <a:prstGeom prst="rect">
            <a:avLst/>
          </a:prstGeom>
          <a:noFill/>
        </p:spPr>
        <p:txBody>
          <a:bodyPr/>
          <a:lstStyle>
            <a:lvl1pPr marL="0" indent="0" algn="l">
              <a:buNone/>
              <a:defRPr sz="3200" baseline="0">
                <a:solidFill>
                  <a:srgbClr val="00816C"/>
                </a:solidFill>
                <a:latin typeface="+mj-lt"/>
              </a:defRPr>
            </a:lvl1pPr>
          </a:lstStyle>
          <a:p>
            <a:pPr lvl="0"/>
            <a:r>
              <a:rPr lang="en-US" dirty="0" smtClean="0"/>
              <a:t>Click to edit title line 1</a:t>
            </a:r>
          </a:p>
        </p:txBody>
      </p:sp>
      <p:sp>
        <p:nvSpPr>
          <p:cNvPr id="32" name="Text Placeholder 30"/>
          <p:cNvSpPr>
            <a:spLocks noGrp="1"/>
          </p:cNvSpPr>
          <p:nvPr>
            <p:ph type="body" sz="quarter" idx="11" hasCustomPrompt="1"/>
          </p:nvPr>
        </p:nvSpPr>
        <p:spPr>
          <a:xfrm>
            <a:off x="1719202" y="3108945"/>
            <a:ext cx="6075363" cy="584650"/>
          </a:xfrm>
          <a:prstGeom prst="rect">
            <a:avLst/>
          </a:prstGeom>
          <a:noFill/>
        </p:spPr>
        <p:txBody>
          <a:bodyPr/>
          <a:lstStyle>
            <a:lvl1pPr marL="0" indent="0" algn="l">
              <a:buNone/>
              <a:defRPr sz="3200" baseline="0">
                <a:solidFill>
                  <a:srgbClr val="00816C"/>
                </a:solidFill>
                <a:latin typeface="+mj-lt"/>
              </a:defRPr>
            </a:lvl1pPr>
          </a:lstStyle>
          <a:p>
            <a:pPr lvl="0"/>
            <a:r>
              <a:rPr lang="en-US" dirty="0" smtClean="0"/>
              <a:t>Click to edit </a:t>
            </a:r>
            <a:r>
              <a:rPr lang="en-US" smtClean="0"/>
              <a:t>title line 2</a:t>
            </a:r>
            <a:endParaRPr lang="en-US" dirty="0" smtClean="0"/>
          </a:p>
        </p:txBody>
      </p:sp>
      <p:sp>
        <p:nvSpPr>
          <p:cNvPr id="34" name="Text Placeholder 33"/>
          <p:cNvSpPr>
            <a:spLocks noGrp="1"/>
          </p:cNvSpPr>
          <p:nvPr>
            <p:ph type="body" sz="quarter" idx="12" hasCustomPrompt="1"/>
          </p:nvPr>
        </p:nvSpPr>
        <p:spPr>
          <a:xfrm>
            <a:off x="1384300" y="4302744"/>
            <a:ext cx="6477000" cy="1838932"/>
          </a:xfrm>
          <a:prstGeom prst="rect">
            <a:avLst/>
          </a:prstGeom>
        </p:spPr>
        <p:txBody>
          <a:bodyPr/>
          <a:lstStyle>
            <a:lvl1pPr marL="0" indent="0">
              <a:buFont typeface="Arial" panose="020B0604020202020204" pitchFamily="34" charset="0"/>
              <a:buNone/>
              <a:defRPr sz="1800" baseline="0">
                <a:solidFill>
                  <a:schemeClr val="bg1"/>
                </a:solidFill>
                <a:latin typeface="+mn-lt"/>
              </a:defRPr>
            </a:lvl1pPr>
          </a:lstStyle>
          <a:p>
            <a:pPr marL="0" indent="0">
              <a:buFont typeface="Arial" panose="020B0604020202020204" pitchFamily="34" charset="0"/>
              <a:buNone/>
            </a:pPr>
            <a:r>
              <a:rPr lang="en-US" sz="1800" dirty="0" smtClean="0">
                <a:solidFill>
                  <a:schemeClr val="bg1"/>
                </a:solidFill>
                <a:latin typeface="+mn-lt"/>
                <a:cs typeface="Calibri"/>
              </a:rPr>
              <a:t>Click to edit subtitle</a:t>
            </a:r>
            <a:endParaRPr lang="en-US" sz="1800" dirty="0">
              <a:solidFill>
                <a:schemeClr val="bg1"/>
              </a:solidFill>
              <a:latin typeface="+mn-lt"/>
              <a:cs typeface="Calibri"/>
            </a:endParaRPr>
          </a:p>
        </p:txBody>
      </p:sp>
    </p:spTree>
    <p:extLst>
      <p:ext uri="{BB962C8B-B14F-4D97-AF65-F5344CB8AC3E}">
        <p14:creationId xmlns:p14="http://schemas.microsoft.com/office/powerpoint/2010/main" val="26295842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686061"/>
          </a:xfrm>
          <a:prstGeom prst="rect">
            <a:avLst/>
          </a:prstGeom>
        </p:spPr>
        <p:txBody>
          <a:bodyPr/>
          <a:lstStyle>
            <a:lvl1pPr algn="l">
              <a:defRPr sz="3000" baseline="0">
                <a:solidFill>
                  <a:srgbClr val="00816C"/>
                </a:solidFill>
                <a:latin typeface="Calibri" panose="020F0502020204030204" pitchFamily="34" charset="0"/>
              </a:defRPr>
            </a:lvl1pPr>
          </a:lstStyle>
          <a:p>
            <a:r>
              <a:rPr lang="en-US" dirty="0" smtClean="0"/>
              <a:t>Click to edit page title</a:t>
            </a:r>
            <a:endParaRPr lang="en-GB" dirty="0"/>
          </a:p>
        </p:txBody>
      </p:sp>
      <p:sp>
        <p:nvSpPr>
          <p:cNvPr id="3" name="Content Placeholder 2"/>
          <p:cNvSpPr>
            <a:spLocks noGrp="1"/>
          </p:cNvSpPr>
          <p:nvPr>
            <p:ph idx="1" hasCustomPrompt="1"/>
          </p:nvPr>
        </p:nvSpPr>
        <p:spPr>
          <a:xfrm>
            <a:off x="457200" y="1157468"/>
            <a:ext cx="8229600" cy="4382925"/>
          </a:xfrm>
          <a:prstGeom prst="rect">
            <a:avLst/>
          </a:prstGeom>
        </p:spPr>
        <p:txBody>
          <a:bodyPr/>
          <a:lstStyle>
            <a:lvl1pPr marL="0" indent="0">
              <a:buNone/>
              <a:defRPr sz="1800">
                <a:solidFill>
                  <a:schemeClr val="tx1">
                    <a:lumMod val="75000"/>
                    <a:lumOff val="25000"/>
                  </a:schemeClr>
                </a:solidFill>
              </a:defRPr>
            </a:lvl1pPr>
          </a:lstStyle>
          <a:p>
            <a:pPr lvl="0"/>
            <a:r>
              <a:rPr lang="en-US" dirty="0" smtClean="0"/>
              <a:t>Click to edit page content</a:t>
            </a:r>
          </a:p>
        </p:txBody>
      </p:sp>
    </p:spTree>
    <p:extLst>
      <p:ext uri="{BB962C8B-B14F-4D97-AF65-F5344CB8AC3E}">
        <p14:creationId xmlns:p14="http://schemas.microsoft.com/office/powerpoint/2010/main" val="180954871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0733" y="5564908"/>
            <a:ext cx="8852159" cy="1292464"/>
          </a:xfrm>
          <a:prstGeom prst="rect">
            <a:avLst/>
          </a:prstGeom>
        </p:spPr>
      </p:pic>
    </p:spTree>
    <p:extLst>
      <p:ext uri="{BB962C8B-B14F-4D97-AF65-F5344CB8AC3E}">
        <p14:creationId xmlns:p14="http://schemas.microsoft.com/office/powerpoint/2010/main" val="3324627314"/>
      </p:ext>
    </p:extLst>
  </p:cSld>
  <p:clrMap bg1="lt1" tx1="dk1" bg2="lt2" tx2="dk2" accent1="accent1" accent2="accent2" accent3="accent3" accent4="accent4" accent5="accent5" accent6="accent6" hlink="hlink" folHlink="folHlink"/>
  <p:sldLayoutIdLst>
    <p:sldLayoutId id="2147483933" r:id="rId1"/>
    <p:sldLayoutId id="2147483934" r:id="rId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5.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pPr algn="ctr"/>
            <a:r>
              <a:rPr lang="en-GB" dirty="0" smtClean="0"/>
              <a:t>Relational Child Protection Conferences</a:t>
            </a:r>
            <a:endParaRPr lang="en-GB" dirty="0"/>
          </a:p>
        </p:txBody>
      </p:sp>
      <p:sp>
        <p:nvSpPr>
          <p:cNvPr id="5" name="Text Placeholder 4"/>
          <p:cNvSpPr>
            <a:spLocks noGrp="1"/>
          </p:cNvSpPr>
          <p:nvPr>
            <p:ph type="body" sz="quarter" idx="12"/>
          </p:nvPr>
        </p:nvSpPr>
        <p:spPr/>
        <p:txBody>
          <a:bodyPr/>
          <a:lstStyle/>
          <a:p>
            <a:pPr algn="ctr"/>
            <a:r>
              <a:rPr lang="en-GB" sz="2400" dirty="0" smtClean="0"/>
              <a:t>Rochdale Safeguarding Children Unit</a:t>
            </a:r>
            <a:endParaRPr lang="en-GB" sz="2400" dirty="0"/>
          </a:p>
        </p:txBody>
      </p:sp>
    </p:spTree>
    <p:extLst>
      <p:ext uri="{BB962C8B-B14F-4D97-AF65-F5344CB8AC3E}">
        <p14:creationId xmlns:p14="http://schemas.microsoft.com/office/powerpoint/2010/main" val="40902976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Practical Changes and Cultural Changes</a:t>
            </a:r>
            <a:endParaRPr lang="en-GB" dirty="0"/>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Environment – conference rooms, seating arrangements, entrance, waiting area</a:t>
            </a:r>
          </a:p>
          <a:p>
            <a:pPr marL="285750" indent="-285750">
              <a:buFont typeface="Arial" panose="020B0604020202020204" pitchFamily="34" charset="0"/>
              <a:buChar char="•"/>
            </a:pPr>
            <a:r>
              <a:rPr lang="en-GB" dirty="0" smtClean="0"/>
              <a:t>Conference Facilitator </a:t>
            </a:r>
          </a:p>
          <a:p>
            <a:pPr marL="285750" indent="-285750">
              <a:buFont typeface="Arial" panose="020B0604020202020204" pitchFamily="34" charset="0"/>
              <a:buChar char="•"/>
            </a:pPr>
            <a:r>
              <a:rPr lang="en-GB" dirty="0" smtClean="0"/>
              <a:t>Changes to Conference reports</a:t>
            </a:r>
          </a:p>
          <a:p>
            <a:pPr marL="285750" indent="-285750">
              <a:buFont typeface="Arial" panose="020B0604020202020204" pitchFamily="34" charset="0"/>
              <a:buChar char="•"/>
            </a:pPr>
            <a:r>
              <a:rPr lang="en-GB" dirty="0" smtClean="0"/>
              <a:t>Videos will be uploaded to the RSCPB website  </a:t>
            </a:r>
          </a:p>
          <a:p>
            <a:pPr marL="285750" indent="-285750">
              <a:buFont typeface="Arial" panose="020B0604020202020204" pitchFamily="34" charset="0"/>
              <a:buChar char="•"/>
            </a:pPr>
            <a:r>
              <a:rPr lang="en-GB" dirty="0" smtClean="0"/>
              <a:t>Children/ Young People encouraged to attend conference and supported by an advocate if they want to</a:t>
            </a:r>
          </a:p>
          <a:p>
            <a:pPr marL="285750" indent="-285750">
              <a:buFont typeface="Arial" panose="020B0604020202020204" pitchFamily="34" charset="0"/>
              <a:buChar char="•"/>
            </a:pPr>
            <a:r>
              <a:rPr lang="en-GB" dirty="0" smtClean="0"/>
              <a:t>Strengths based approach to child protection – cultural shift</a:t>
            </a:r>
          </a:p>
          <a:p>
            <a:pPr marL="285750" indent="-285750">
              <a:buFont typeface="Arial" panose="020B0604020202020204" pitchFamily="34" charset="0"/>
              <a:buChar char="•"/>
            </a:pPr>
            <a:r>
              <a:rPr lang="en-GB" dirty="0" smtClean="0"/>
              <a:t>Changes to conference reports</a:t>
            </a:r>
          </a:p>
          <a:p>
            <a:pPr marL="285750" indent="-285750">
              <a:buFont typeface="Arial" panose="020B0604020202020204" pitchFamily="34" charset="0"/>
              <a:buChar char="•"/>
            </a:pPr>
            <a:r>
              <a:rPr lang="en-GB" dirty="0" smtClean="0"/>
              <a:t>Changes to conference minutes</a:t>
            </a:r>
          </a:p>
          <a:p>
            <a:pPr marL="285750" indent="-285750">
              <a:buFont typeface="Arial" panose="020B0604020202020204" pitchFamily="34" charset="0"/>
              <a:buChar char="•"/>
            </a:pPr>
            <a:r>
              <a:rPr lang="en-GB" dirty="0" smtClean="0"/>
              <a:t>Changes to LCS forms and process for </a:t>
            </a:r>
            <a:r>
              <a:rPr lang="en-GB" smtClean="0"/>
              <a:t>social workers</a:t>
            </a:r>
            <a:endParaRPr lang="en-GB" dirty="0" smtClean="0"/>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20293458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l="54853" t="15933" r="12932" b="14533"/>
          <a:stretch/>
        </p:blipFill>
        <p:spPr bwMode="auto">
          <a:xfrm>
            <a:off x="0" y="-1"/>
            <a:ext cx="9144000" cy="574137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642270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l="54841" t="18734" r="13250" b="10332"/>
          <a:stretch/>
        </p:blipFill>
        <p:spPr bwMode="auto">
          <a:xfrm>
            <a:off x="0" y="1"/>
            <a:ext cx="9144000" cy="575016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109479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l="54382" t="18733" r="12637" b="9866"/>
          <a:stretch/>
        </p:blipFill>
        <p:spPr bwMode="auto">
          <a:xfrm>
            <a:off x="0" y="0"/>
            <a:ext cx="9144000" cy="586446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595714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Child Protection Conference</a:t>
            </a:r>
            <a:endParaRPr lang="en-GB" dirty="0"/>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It is important that you know the children and understand their lived experience</a:t>
            </a:r>
          </a:p>
          <a:p>
            <a:endParaRPr lang="en-GB" dirty="0" smtClean="0"/>
          </a:p>
          <a:p>
            <a:pPr marL="285750" indent="-285750">
              <a:buFont typeface="Arial" panose="020B0604020202020204" pitchFamily="34" charset="0"/>
              <a:buChar char="•"/>
            </a:pPr>
            <a:r>
              <a:rPr lang="en-GB" dirty="0" smtClean="0"/>
              <a:t>You need to have a clear understanding of concerns/ risks and what impact this has on the child</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During the Conference we attempt to engage the parents to enable them to understand the concerns, the impact on the child and encourage motivation to be part of planning to make changes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We want to focus on being clear about what needs to change and how this can be done together</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26041607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rotWithShape="1">
          <a:blip r:embed="rId2"/>
          <a:srcRect l="55111" t="15825" r="14226" b="13750"/>
          <a:stretch/>
        </p:blipFill>
        <p:spPr bwMode="auto">
          <a:xfrm>
            <a:off x="1" y="114300"/>
            <a:ext cx="9143999" cy="557432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975979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l="54854" t="19298" r="13737" b="12628"/>
          <a:stretch/>
        </p:blipFill>
        <p:spPr bwMode="auto">
          <a:xfrm>
            <a:off x="1" y="-17930"/>
            <a:ext cx="9143999" cy="576430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279804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l="54946" t="18321" r="13667" b="12029"/>
          <a:stretch/>
        </p:blipFill>
        <p:spPr bwMode="auto">
          <a:xfrm>
            <a:off x="0" y="0"/>
            <a:ext cx="9144000" cy="561828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116464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l="54895" t="15416" r="14081" b="14465"/>
          <a:stretch/>
        </p:blipFill>
        <p:spPr bwMode="auto">
          <a:xfrm>
            <a:off x="0" y="0"/>
            <a:ext cx="9143999" cy="599635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575334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07789160"/>
              </p:ext>
            </p:extLst>
          </p:nvPr>
        </p:nvGraphicFramePr>
        <p:xfrm>
          <a:off x="457200" y="1157288"/>
          <a:ext cx="8229600" cy="43830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7"/>
          <a:stretch>
            <a:fillRect/>
          </a:stretch>
        </p:blipFill>
        <p:spPr>
          <a:xfrm>
            <a:off x="0" y="740892"/>
            <a:ext cx="9143999" cy="4015746"/>
          </a:xfrm>
          <a:prstGeom prst="rect">
            <a:avLst/>
          </a:prstGeom>
        </p:spPr>
      </p:pic>
      <p:sp>
        <p:nvSpPr>
          <p:cNvPr id="6" name="TextBox 5"/>
          <p:cNvSpPr txBox="1"/>
          <p:nvPr/>
        </p:nvSpPr>
        <p:spPr>
          <a:xfrm>
            <a:off x="457200" y="3645176"/>
            <a:ext cx="8484577" cy="2616101"/>
          </a:xfrm>
          <a:prstGeom prst="rect">
            <a:avLst/>
          </a:prstGeom>
          <a:noFill/>
        </p:spPr>
        <p:txBody>
          <a:bodyPr wrap="square" rtlCol="0">
            <a:spAutoFit/>
          </a:bodyPr>
          <a:lstStyle/>
          <a:p>
            <a:pPr algn="ctr"/>
            <a:r>
              <a:rPr lang="en-GB" sz="2800" b="1" dirty="0" smtClean="0"/>
              <a:t>There will be no feedback given to your Head of Service </a:t>
            </a:r>
            <a:r>
              <a:rPr lang="en-GB" sz="2800" b="1" dirty="0" smtClean="0">
                <a:sym typeface="Wingdings" panose="05000000000000000000" pitchFamily="2" charset="2"/>
              </a:rPr>
              <a:t> </a:t>
            </a:r>
          </a:p>
          <a:p>
            <a:r>
              <a:rPr lang="en-GB" dirty="0" smtClean="0">
                <a:sym typeface="Wingdings" panose="05000000000000000000" pitchFamily="2" charset="2"/>
              </a:rPr>
              <a:t>Please reflect on how you felt about your level of engagement being judged and reported? Is this how our parents feel?</a:t>
            </a:r>
          </a:p>
          <a:p>
            <a:endParaRPr lang="en-GB" dirty="0">
              <a:sym typeface="Wingdings" panose="05000000000000000000" pitchFamily="2" charset="2"/>
            </a:endParaRPr>
          </a:p>
          <a:p>
            <a:r>
              <a:rPr lang="en-GB" dirty="0" smtClean="0"/>
              <a:t>Failure </a:t>
            </a:r>
            <a:r>
              <a:rPr lang="en-GB" dirty="0"/>
              <a:t>to engage – who is the one that isn’t engaging – parents or us?</a:t>
            </a:r>
          </a:p>
          <a:p>
            <a:endParaRPr lang="en-GB" dirty="0" smtClean="0">
              <a:sym typeface="Wingdings" panose="05000000000000000000" pitchFamily="2" charset="2"/>
            </a:endParaRPr>
          </a:p>
          <a:p>
            <a:endParaRPr lang="en-GB" dirty="0"/>
          </a:p>
        </p:txBody>
      </p:sp>
    </p:spTree>
    <p:extLst>
      <p:ext uri="{BB962C8B-B14F-4D97-AF65-F5344CB8AC3E}">
        <p14:creationId xmlns:p14="http://schemas.microsoft.com/office/powerpoint/2010/main" val="2476787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Introductions</a:t>
            </a:r>
            <a:endParaRPr lang="en-GB" dirty="0"/>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endParaRPr lang="en-GB" sz="2000" dirty="0" smtClean="0"/>
          </a:p>
          <a:p>
            <a:pPr marL="285750" indent="-285750">
              <a:buFont typeface="Arial" panose="020B0604020202020204" pitchFamily="34" charset="0"/>
              <a:buChar char="•"/>
            </a:pPr>
            <a:r>
              <a:rPr lang="en-GB" sz="2000" dirty="0" smtClean="0"/>
              <a:t>General housekeeping</a:t>
            </a:r>
          </a:p>
          <a:p>
            <a:pPr marL="285750" indent="-285750">
              <a:buFont typeface="Arial" panose="020B0604020202020204" pitchFamily="34" charset="0"/>
              <a:buChar char="•"/>
            </a:pPr>
            <a:endParaRPr lang="en-GB" sz="2000" dirty="0" smtClean="0"/>
          </a:p>
          <a:p>
            <a:pPr marL="285750" indent="-285750">
              <a:buFont typeface="Arial" panose="020B0604020202020204" pitchFamily="34" charset="0"/>
              <a:buChar char="•"/>
            </a:pPr>
            <a:r>
              <a:rPr lang="en-GB" sz="2000" dirty="0" smtClean="0"/>
              <a:t>What is your name and where do you work?</a:t>
            </a:r>
          </a:p>
          <a:p>
            <a:pPr marL="285750" indent="-285750">
              <a:buFont typeface="Arial" panose="020B0604020202020204" pitchFamily="34" charset="0"/>
              <a:buChar char="•"/>
            </a:pPr>
            <a:r>
              <a:rPr lang="en-GB" sz="2000" dirty="0" smtClean="0"/>
              <a:t>How would you scale your knowledge of child protection conferences?</a:t>
            </a:r>
          </a:p>
          <a:p>
            <a:r>
              <a:rPr lang="en-GB" sz="2000" dirty="0" smtClean="0"/>
              <a:t>	0 - I know everything there is to know about CP Conferences</a:t>
            </a:r>
          </a:p>
          <a:p>
            <a:r>
              <a:rPr lang="en-GB" sz="2000" dirty="0" smtClean="0"/>
              <a:t>	10 - I know nothing about CP Conferences</a:t>
            </a:r>
          </a:p>
          <a:p>
            <a:endParaRPr lang="en-GB" sz="2000" dirty="0"/>
          </a:p>
          <a:p>
            <a:pPr marL="285750" indent="-285750">
              <a:buFont typeface="Arial" panose="020B0604020202020204" pitchFamily="34" charset="0"/>
              <a:buChar char="•"/>
            </a:pPr>
            <a:r>
              <a:rPr lang="en-GB" sz="2000" dirty="0" smtClean="0"/>
              <a:t>Changes to Child Protection Conferences will be rolled out from 10</a:t>
            </a:r>
            <a:r>
              <a:rPr lang="en-GB" sz="2000" baseline="30000" dirty="0" smtClean="0"/>
              <a:t>th</a:t>
            </a:r>
            <a:r>
              <a:rPr lang="en-GB" sz="2000" dirty="0" smtClean="0"/>
              <a:t> January 2022</a:t>
            </a:r>
            <a:endParaRPr lang="en-GB" sz="2000" dirty="0"/>
          </a:p>
        </p:txBody>
      </p:sp>
    </p:spTree>
    <p:extLst>
      <p:ext uri="{BB962C8B-B14F-4D97-AF65-F5344CB8AC3E}">
        <p14:creationId xmlns:p14="http://schemas.microsoft.com/office/powerpoint/2010/main" val="3849847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61597" t="14241" r="19856" b="8783"/>
          <a:stretch/>
        </p:blipFill>
        <p:spPr>
          <a:xfrm>
            <a:off x="3332285" y="107577"/>
            <a:ext cx="5811716" cy="6750423"/>
          </a:xfrm>
          <a:prstGeom prst="rect">
            <a:avLst/>
          </a:prstGeom>
        </p:spPr>
      </p:pic>
      <p:pic>
        <p:nvPicPr>
          <p:cNvPr id="7" name="Picture 6"/>
          <p:cNvPicPr>
            <a:picLocks noChangeAspect="1"/>
          </p:cNvPicPr>
          <p:nvPr/>
        </p:nvPicPr>
        <p:blipFill>
          <a:blip r:embed="rId3"/>
          <a:stretch>
            <a:fillRect/>
          </a:stretch>
        </p:blipFill>
        <p:spPr>
          <a:xfrm>
            <a:off x="115218" y="470252"/>
            <a:ext cx="3145809" cy="4493141"/>
          </a:xfrm>
          <a:prstGeom prst="rect">
            <a:avLst/>
          </a:prstGeom>
        </p:spPr>
      </p:pic>
    </p:spTree>
    <p:extLst>
      <p:ext uri="{BB962C8B-B14F-4D97-AF65-F5344CB8AC3E}">
        <p14:creationId xmlns:p14="http://schemas.microsoft.com/office/powerpoint/2010/main" val="16121803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the purpose of a child protection conference?</a:t>
            </a:r>
            <a:endParaRPr lang="en-GB" dirty="0"/>
          </a:p>
        </p:txBody>
      </p:sp>
      <p:sp>
        <p:nvSpPr>
          <p:cNvPr id="3" name="Content Placeholder 2"/>
          <p:cNvSpPr>
            <a:spLocks noGrp="1"/>
          </p:cNvSpPr>
          <p:nvPr>
            <p:ph idx="1"/>
          </p:nvPr>
        </p:nvSpPr>
        <p:spPr>
          <a:xfrm>
            <a:off x="457200" y="1454727"/>
            <a:ext cx="8229600" cy="4085666"/>
          </a:xfrm>
        </p:spPr>
        <p:txBody>
          <a:bodyPr/>
          <a:lstStyle/>
          <a:p>
            <a:pPr marL="285750" indent="-285750">
              <a:buFont typeface="Arial" panose="020B0604020202020204" pitchFamily="34" charset="0"/>
              <a:buChar char="•"/>
            </a:pPr>
            <a:endParaRPr lang="en-GB" sz="2400" dirty="0" smtClean="0"/>
          </a:p>
          <a:p>
            <a:pPr marL="285750" indent="-285750">
              <a:buFont typeface="Arial" panose="020B0604020202020204" pitchFamily="34" charset="0"/>
              <a:buChar char="•"/>
            </a:pPr>
            <a:r>
              <a:rPr lang="en-GB" sz="2400" dirty="0" smtClean="0"/>
              <a:t>In breakout rooms, please discuss the following:</a:t>
            </a:r>
          </a:p>
          <a:p>
            <a:pPr lvl="1" indent="0">
              <a:buNone/>
            </a:pPr>
            <a:endParaRPr lang="en-GB" dirty="0" smtClean="0"/>
          </a:p>
          <a:p>
            <a:pPr marL="1028700" lvl="1">
              <a:buFont typeface="Arial" panose="020B0604020202020204" pitchFamily="34" charset="0"/>
              <a:buChar char="•"/>
            </a:pPr>
            <a:r>
              <a:rPr lang="en-GB" dirty="0" smtClean="0"/>
              <a:t>Why do we have child protection conferences</a:t>
            </a:r>
          </a:p>
          <a:p>
            <a:pPr marL="1028700" lvl="1">
              <a:buFont typeface="Arial" panose="020B0604020202020204" pitchFamily="34" charset="0"/>
              <a:buChar char="•"/>
            </a:pPr>
            <a:r>
              <a:rPr lang="en-GB" dirty="0" smtClean="0"/>
              <a:t>What is the purpose</a:t>
            </a:r>
          </a:p>
          <a:p>
            <a:pPr marL="1028700" lvl="1">
              <a:buFont typeface="Arial" panose="020B0604020202020204" pitchFamily="34" charset="0"/>
              <a:buChar char="•"/>
            </a:pPr>
            <a:r>
              <a:rPr lang="en-GB" dirty="0" smtClean="0"/>
              <a:t>Who should attend</a:t>
            </a:r>
          </a:p>
          <a:p>
            <a:pPr marL="1028700" lvl="1">
              <a:buFont typeface="Arial" panose="020B0604020202020204" pitchFamily="34" charset="0"/>
              <a:buChar char="•"/>
            </a:pPr>
            <a:r>
              <a:rPr lang="en-GB" dirty="0" smtClean="0"/>
              <a:t>What are we trying to achieve</a:t>
            </a:r>
          </a:p>
        </p:txBody>
      </p:sp>
    </p:spTree>
    <p:extLst>
      <p:ext uri="{BB962C8B-B14F-4D97-AF65-F5344CB8AC3E}">
        <p14:creationId xmlns:p14="http://schemas.microsoft.com/office/powerpoint/2010/main" val="27748883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are we making changes?</a:t>
            </a:r>
            <a:endParaRPr lang="en-GB" dirty="0"/>
          </a:p>
        </p:txBody>
      </p:sp>
      <p:pic>
        <p:nvPicPr>
          <p:cNvPr id="4" name="Content Placeholder 3"/>
          <p:cNvPicPr>
            <a:picLocks noGrp="1" noChangeAspect="1"/>
          </p:cNvPicPr>
          <p:nvPr>
            <p:ph idx="1"/>
          </p:nvPr>
        </p:nvPicPr>
        <p:blipFill>
          <a:blip r:embed="rId2"/>
          <a:stretch>
            <a:fillRect/>
          </a:stretch>
        </p:blipFill>
        <p:spPr>
          <a:xfrm>
            <a:off x="5322842" y="1642269"/>
            <a:ext cx="3687808" cy="2950246"/>
          </a:xfrm>
          <a:prstGeom prst="rect">
            <a:avLst/>
          </a:prstGeom>
        </p:spPr>
      </p:pic>
      <p:sp>
        <p:nvSpPr>
          <p:cNvPr id="5" name="TextBox 4"/>
          <p:cNvSpPr txBox="1"/>
          <p:nvPr/>
        </p:nvSpPr>
        <p:spPr>
          <a:xfrm>
            <a:off x="346396" y="1409094"/>
            <a:ext cx="4976446" cy="4062651"/>
          </a:xfrm>
          <a:prstGeom prst="rect">
            <a:avLst/>
          </a:prstGeom>
          <a:noFill/>
        </p:spPr>
        <p:txBody>
          <a:bodyPr wrap="square" rtlCol="0">
            <a:spAutoFit/>
          </a:bodyPr>
          <a:lstStyle/>
          <a:p>
            <a:pPr marL="285750" indent="-285750">
              <a:buFont typeface="Arial" panose="020B0604020202020204" pitchFamily="34" charset="0"/>
              <a:buChar char="•"/>
            </a:pPr>
            <a:r>
              <a:rPr lang="en-GB" sz="2400" dirty="0" smtClean="0"/>
              <a:t>Feedback from parents</a:t>
            </a:r>
          </a:p>
          <a:p>
            <a:endParaRPr lang="en-GB" sz="2400" dirty="0" smtClean="0"/>
          </a:p>
          <a:p>
            <a:pPr marL="285750" indent="-285750">
              <a:buFont typeface="Arial" panose="020B0604020202020204" pitchFamily="34" charset="0"/>
              <a:buChar char="•"/>
            </a:pPr>
            <a:r>
              <a:rPr lang="en-GB" sz="2400" dirty="0" smtClean="0"/>
              <a:t>Research highlights that child protection processes are experienced as being ‘done to’ rather than ‘done with’</a:t>
            </a:r>
          </a:p>
          <a:p>
            <a:endParaRPr lang="en-GB" sz="2400" dirty="0" smtClean="0"/>
          </a:p>
          <a:p>
            <a:pPr marL="285750" indent="-285750">
              <a:buFont typeface="Arial" panose="020B0604020202020204" pitchFamily="34" charset="0"/>
              <a:buChar char="•"/>
            </a:pPr>
            <a:r>
              <a:rPr lang="en-GB" sz="2400" dirty="0" smtClean="0"/>
              <a:t>Enable families to take ownership of the concerns and be part of the plans made</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326901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1000"/>
                                        <p:tgtEl>
                                          <p:spTgt spid="5">
                                            <p:txEl>
                                              <p:pRg st="4" end="4"/>
                                            </p:txEl>
                                          </p:spTgt>
                                        </p:tgtEl>
                                      </p:cBhvr>
                                    </p:animEffect>
                                    <p:anim calcmode="lin" valueType="num">
                                      <p:cBhvr>
                                        <p:cTn id="2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Safe Uncertainty</a:t>
            </a:r>
            <a:endParaRPr lang="en-GB" dirty="0"/>
          </a:p>
        </p:txBody>
      </p:sp>
      <p:sp>
        <p:nvSpPr>
          <p:cNvPr id="7" name="Content Placeholder 6"/>
          <p:cNvSpPr>
            <a:spLocks noGrp="1"/>
          </p:cNvSpPr>
          <p:nvPr>
            <p:ph idx="1"/>
          </p:nvPr>
        </p:nvSpPr>
        <p:spPr/>
        <p:txBody>
          <a:bodyPr/>
          <a:lstStyle/>
          <a:p>
            <a:endParaRPr lang="en-US" sz="2400" dirty="0" smtClean="0"/>
          </a:p>
          <a:p>
            <a:r>
              <a:rPr lang="en-US" sz="2400" dirty="0" smtClean="0"/>
              <a:t>‘</a:t>
            </a:r>
            <a:r>
              <a:rPr lang="en-US" sz="2400" dirty="0"/>
              <a:t>For useful change to happen we sometimes need to become less certain of the positions we hold. When we become less certain of the positions we hold we are more likely to become receptive to other possibilities, other meanings we might put to events. If we can become more open to the possible influence of other perspectives, we open up space for other views to be stated and heard.’ </a:t>
            </a:r>
            <a:endParaRPr lang="en-GB" sz="2400" dirty="0"/>
          </a:p>
        </p:txBody>
      </p:sp>
    </p:spTree>
    <p:extLst>
      <p:ext uri="{BB962C8B-B14F-4D97-AF65-F5344CB8AC3E}">
        <p14:creationId xmlns:p14="http://schemas.microsoft.com/office/powerpoint/2010/main" val="23257217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Safe Uncertainty</a:t>
            </a:r>
            <a:endParaRPr lang="en-GB" dirty="0"/>
          </a:p>
        </p:txBody>
      </p:sp>
      <p:pic>
        <p:nvPicPr>
          <p:cNvPr id="4" name="Content Placeholder 3"/>
          <p:cNvPicPr>
            <a:picLocks noGrp="1"/>
          </p:cNvPicPr>
          <p:nvPr>
            <p:ph idx="1"/>
          </p:nvPr>
        </p:nvPicPr>
        <p:blipFill rotWithShape="1">
          <a:blip r:embed="rId2"/>
          <a:srcRect l="59162" t="15320" r="18569" b="12666"/>
          <a:stretch/>
        </p:blipFill>
        <p:spPr bwMode="auto">
          <a:xfrm>
            <a:off x="624254" y="960699"/>
            <a:ext cx="8062546" cy="518746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850097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Break</a:t>
            </a:r>
            <a:endParaRPr lang="en-GB" dirty="0"/>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r>
              <a:rPr lang="en-GB" dirty="0" smtClean="0"/>
              <a:t>10 minute break</a:t>
            </a:r>
            <a:endParaRPr lang="en-GB" dirty="0"/>
          </a:p>
        </p:txBody>
      </p:sp>
    </p:spTree>
    <p:extLst>
      <p:ext uri="{BB962C8B-B14F-4D97-AF65-F5344CB8AC3E}">
        <p14:creationId xmlns:p14="http://schemas.microsoft.com/office/powerpoint/2010/main" val="5700814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Break Out Rooms – Pick up the pen</a:t>
            </a:r>
            <a:endParaRPr lang="en-GB" dirty="0"/>
          </a:p>
        </p:txBody>
      </p:sp>
      <p:pic>
        <p:nvPicPr>
          <p:cNvPr id="4" name="Content Placeholder 3"/>
          <p:cNvPicPr>
            <a:picLocks noGrp="1" noChangeAspect="1"/>
          </p:cNvPicPr>
          <p:nvPr>
            <p:ph idx="1"/>
          </p:nvPr>
        </p:nvPicPr>
        <p:blipFill>
          <a:blip r:embed="rId2"/>
          <a:stretch>
            <a:fillRect/>
          </a:stretch>
        </p:blipFill>
        <p:spPr>
          <a:xfrm>
            <a:off x="2380456" y="1157288"/>
            <a:ext cx="4383087" cy="4383087"/>
          </a:xfrm>
          <a:prstGeom prst="rect">
            <a:avLst/>
          </a:prstGeom>
        </p:spPr>
      </p:pic>
    </p:spTree>
    <p:extLst>
      <p:ext uri="{BB962C8B-B14F-4D97-AF65-F5344CB8AC3E}">
        <p14:creationId xmlns:p14="http://schemas.microsoft.com/office/powerpoint/2010/main" val="1724923549"/>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2703</TotalTime>
  <Words>454</Words>
  <Application>Microsoft Office PowerPoint</Application>
  <PresentationFormat>On-screen Show (4:3)</PresentationFormat>
  <Paragraphs>58</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Wingdings</vt:lpstr>
      <vt:lpstr>Custom Design</vt:lpstr>
      <vt:lpstr>PowerPoint Presentation</vt:lpstr>
      <vt:lpstr>Introductions</vt:lpstr>
      <vt:lpstr>PowerPoint Presentation</vt:lpstr>
      <vt:lpstr>What is the purpose of a child protection conference?</vt:lpstr>
      <vt:lpstr>Why are we making changes?</vt:lpstr>
      <vt:lpstr>Safe Uncertainty</vt:lpstr>
      <vt:lpstr>Safe Uncertainty</vt:lpstr>
      <vt:lpstr>Break</vt:lpstr>
      <vt:lpstr>Break Out Rooms – Pick up the pen</vt:lpstr>
      <vt:lpstr>Practical Changes and Cultural Changes</vt:lpstr>
      <vt:lpstr>PowerPoint Presentation</vt:lpstr>
      <vt:lpstr>PowerPoint Presentation</vt:lpstr>
      <vt:lpstr>PowerPoint Presentation</vt:lpstr>
      <vt:lpstr>Child Protection Conference</vt:lpstr>
      <vt:lpstr>PowerPoint Presentation</vt:lpstr>
      <vt:lpstr>PowerPoint Presentation</vt:lpstr>
      <vt:lpstr>PowerPoint Presentation</vt:lpstr>
      <vt:lpstr>PowerPoint Presentation</vt:lpstr>
      <vt:lpstr>Questions</vt:lpstr>
    </vt:vector>
  </TitlesOfParts>
  <Company>JGM Agency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Smith</dc:creator>
  <cp:lastModifiedBy>Carl Travis</cp:lastModifiedBy>
  <cp:revision>203</cp:revision>
  <cp:lastPrinted>2018-10-23T12:29:12Z</cp:lastPrinted>
  <dcterms:created xsi:type="dcterms:W3CDTF">2014-05-09T12:39:56Z</dcterms:created>
  <dcterms:modified xsi:type="dcterms:W3CDTF">2022-01-06T14:01:19Z</dcterms:modified>
</cp:coreProperties>
</file>