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8" r:id="rId2"/>
    <p:sldId id="259" r:id="rId3"/>
    <p:sldId id="260" r:id="rId4"/>
    <p:sldId id="261" r:id="rId5"/>
    <p:sldId id="262" r:id="rId6"/>
    <p:sldId id="263" r:id="rId7"/>
    <p:sldId id="265"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543" autoAdjust="0"/>
  </p:normalViewPr>
  <p:slideViewPr>
    <p:cSldViewPr>
      <p:cViewPr varScale="1">
        <p:scale>
          <a:sx n="89" d="100"/>
          <a:sy n="89" d="100"/>
        </p:scale>
        <p:origin x="-1843"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72C078-8665-4049-A44F-9B43C831634A}" type="datetimeFigureOut">
              <a:rPr lang="en-GB" smtClean="0"/>
              <a:t>13/06/2019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7998FB-C9C5-4655-A09E-95794B17FBB0}" type="slidenum">
              <a:rPr lang="en-GB" smtClean="0"/>
              <a:t>‹#›</a:t>
            </a:fld>
            <a:endParaRPr lang="en-GB"/>
          </a:p>
        </p:txBody>
      </p:sp>
    </p:spTree>
    <p:extLst>
      <p:ext uri="{BB962C8B-B14F-4D97-AF65-F5344CB8AC3E}">
        <p14:creationId xmlns:p14="http://schemas.microsoft.com/office/powerpoint/2010/main" val="323130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latin typeface="+mn-lt"/>
                <a:ea typeface="+mn-ea"/>
                <a:cs typeface="Arial" panose="020B0604020202020204" pitchFamily="34" charset="0"/>
              </a:rPr>
              <a:t>Record verbatim quotes where possible. Aim for the child to “jump off the page”.</a:t>
            </a:r>
          </a:p>
          <a:p>
            <a:r>
              <a:rPr lang="en-GB" sz="1200" kern="1200" dirty="0" smtClean="0">
                <a:solidFill>
                  <a:schemeClr val="tx1"/>
                </a:solidFill>
                <a:latin typeface="+mn-lt"/>
                <a:ea typeface="+mn-ea"/>
                <a:cs typeface="Arial" panose="020B0604020202020204" pitchFamily="34" charset="0"/>
              </a:rPr>
              <a:t>Describe the child’s feelings and opinions.</a:t>
            </a:r>
          </a:p>
          <a:p>
            <a:r>
              <a:rPr lang="en-GB" sz="1200" kern="1200" dirty="0" smtClean="0">
                <a:solidFill>
                  <a:schemeClr val="tx1"/>
                </a:solidFill>
                <a:latin typeface="+mn-lt"/>
                <a:ea typeface="+mn-ea"/>
                <a:cs typeface="Arial" panose="020B0604020202020204" pitchFamily="34" charset="0"/>
              </a:rPr>
              <a:t>Record the child’s physical appearance and interactions with others, and how others interact with them.</a:t>
            </a:r>
          </a:p>
          <a:p>
            <a:r>
              <a:rPr lang="en-GB" sz="1200" kern="1200" dirty="0" smtClean="0">
                <a:solidFill>
                  <a:schemeClr val="tx1"/>
                </a:solidFill>
                <a:latin typeface="+mn-lt"/>
                <a:ea typeface="+mn-ea"/>
                <a:cs typeface="Arial" panose="020B0604020202020204" pitchFamily="34" charset="0"/>
              </a:rPr>
              <a:t>Record your feelings, thoughts and observations</a:t>
            </a:r>
          </a:p>
          <a:p>
            <a:r>
              <a:rPr lang="en-GB" sz="1200" kern="1200" dirty="0" smtClean="0">
                <a:solidFill>
                  <a:schemeClr val="tx1"/>
                </a:solidFill>
                <a:latin typeface="+mn-lt"/>
                <a:ea typeface="+mn-ea"/>
                <a:cs typeface="Arial" panose="020B0604020202020204" pitchFamily="34" charset="0"/>
              </a:rPr>
              <a:t>Take pictures of completed drawings etc. from assessments and include these in the records – Professionals </a:t>
            </a:r>
          </a:p>
          <a:p>
            <a:r>
              <a:rPr lang="en-GB" sz="1200" kern="1200" dirty="0" smtClean="0">
                <a:solidFill>
                  <a:schemeClr val="tx1"/>
                </a:solidFill>
                <a:latin typeface="+mn-lt"/>
                <a:ea typeface="+mn-ea"/>
                <a:cs typeface="Arial" panose="020B0604020202020204" pitchFamily="34" charset="0"/>
              </a:rPr>
              <a:t>The professional requirement to keep records should be explained</a:t>
            </a:r>
          </a:p>
          <a:p>
            <a:r>
              <a:rPr lang="en-GB" sz="1200" kern="1200" dirty="0" smtClean="0">
                <a:solidFill>
                  <a:schemeClr val="tx1"/>
                </a:solidFill>
                <a:latin typeface="+mn-lt"/>
                <a:ea typeface="+mn-ea"/>
                <a:cs typeface="Arial" panose="020B0604020202020204" pitchFamily="34" charset="0"/>
              </a:rPr>
              <a:t>Make sure the information you gather is shared appropriately with other agencies</a:t>
            </a:r>
          </a:p>
          <a:p>
            <a:endParaRPr lang="en-GB" dirty="0"/>
          </a:p>
        </p:txBody>
      </p:sp>
      <p:sp>
        <p:nvSpPr>
          <p:cNvPr id="4" name="Slide Number Placeholder 3"/>
          <p:cNvSpPr>
            <a:spLocks noGrp="1"/>
          </p:cNvSpPr>
          <p:nvPr>
            <p:ph type="sldNum" sz="quarter" idx="10"/>
          </p:nvPr>
        </p:nvSpPr>
        <p:spPr/>
        <p:txBody>
          <a:bodyPr/>
          <a:lstStyle/>
          <a:p>
            <a:fld id="{CD7998FB-C9C5-4655-A09E-95794B17FBB0}" type="slidenum">
              <a:rPr lang="en-GB" smtClean="0"/>
              <a:t>2</a:t>
            </a:fld>
            <a:endParaRPr lang="en-GB" dirty="0"/>
          </a:p>
        </p:txBody>
      </p:sp>
    </p:spTree>
    <p:extLst>
      <p:ext uri="{BB962C8B-B14F-4D97-AF65-F5344CB8AC3E}">
        <p14:creationId xmlns:p14="http://schemas.microsoft.com/office/powerpoint/2010/main" val="3823665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There are many ways to ensure records include a strong sense of what life is like for an individual child at a particular time:</a:t>
            </a:r>
          </a:p>
          <a:p>
            <a:r>
              <a:rPr lang="en-US" dirty="0" smtClean="0">
                <a:effectLst/>
              </a:rPr>
              <a:t>talk to the child about their life, likes &amp; dislikes, hopes &amp; dreams, worries &amp; fears</a:t>
            </a:r>
          </a:p>
          <a:p>
            <a:pPr lvl="1"/>
            <a:r>
              <a:rPr lang="en-US" dirty="0" smtClean="0">
                <a:effectLst/>
              </a:rPr>
              <a:t>talking to children is dependent upon their age and level of understanding</a:t>
            </a:r>
          </a:p>
          <a:p>
            <a:pPr lvl="1"/>
            <a:r>
              <a:rPr lang="en-US" dirty="0" smtClean="0">
                <a:effectLst/>
              </a:rPr>
              <a:t>if children are able to talk there are a variety of ways of hearing their voice through direct work techniques such as ‘signs of safety’</a:t>
            </a:r>
          </a:p>
          <a:p>
            <a:pPr lvl="1"/>
            <a:r>
              <a:rPr lang="en-US" dirty="0" smtClean="0">
                <a:effectLst/>
              </a:rPr>
              <a:t>record what children say in ‘direct quotes’ (</a:t>
            </a:r>
            <a:r>
              <a:rPr lang="en-US" dirty="0" err="1" smtClean="0">
                <a:effectLst/>
              </a:rPr>
              <a:t>e.g.I</a:t>
            </a:r>
            <a:r>
              <a:rPr lang="en-US" dirty="0" smtClean="0">
                <a:effectLst/>
              </a:rPr>
              <a:t> feel sad/happy/worried when…) as this is more powerful than something interpreted by a practitioner</a:t>
            </a:r>
          </a:p>
          <a:p>
            <a:r>
              <a:rPr lang="en-US" dirty="0" smtClean="0">
                <a:effectLst/>
              </a:rPr>
              <a:t>children must be seen alone as they </a:t>
            </a:r>
            <a:r>
              <a:rPr lang="en-US" dirty="0" err="1" smtClean="0">
                <a:effectLst/>
              </a:rPr>
              <a:t>maybe</a:t>
            </a:r>
            <a:r>
              <a:rPr lang="en-US" dirty="0" smtClean="0">
                <a:effectLst/>
              </a:rPr>
              <a:t> inhibited to talk openly about their experiences by the presence of their parent or carer</a:t>
            </a:r>
          </a:p>
          <a:p>
            <a:r>
              <a:rPr lang="en-US" dirty="0" smtClean="0">
                <a:effectLst/>
              </a:rPr>
              <a:t>consider the location – children may feel less inhibited about speaking if they are in a safe neutral setting</a:t>
            </a:r>
          </a:p>
          <a:p>
            <a:r>
              <a:rPr lang="en-US" dirty="0" smtClean="0">
                <a:effectLst/>
              </a:rPr>
              <a:t>even if children are too young to speak it is still essential that workers convey a sense of what life is like for them</a:t>
            </a:r>
          </a:p>
          <a:p>
            <a:pPr lvl="1"/>
            <a:r>
              <a:rPr lang="en-US" dirty="0" smtClean="0">
                <a:effectLst/>
              </a:rPr>
              <a:t>this can be done in a variety of ways – describe their presentation, how others interact with them and how they respond, comment on whether you consider they are functioning at a developmentally appropriate level</a:t>
            </a:r>
          </a:p>
          <a:p>
            <a:r>
              <a:rPr lang="en-US" dirty="0" smtClean="0">
                <a:effectLst/>
              </a:rPr>
              <a:t>children may have means of ‘speaking’ other than verbal speech such as Makaton or signs and symbols; be creative</a:t>
            </a:r>
          </a:p>
          <a:p>
            <a:pPr lvl="1"/>
            <a:r>
              <a:rPr lang="en-US" dirty="0" smtClean="0">
                <a:effectLst/>
              </a:rPr>
              <a:t>encourage children to draw or write about themselves and their lives</a:t>
            </a:r>
          </a:p>
          <a:p>
            <a:pPr lvl="1"/>
            <a:r>
              <a:rPr lang="en-US" dirty="0" smtClean="0">
                <a:effectLst/>
              </a:rPr>
              <a:t>use a range of ideas; start off non-specific such as ‘draw your </a:t>
            </a:r>
            <a:r>
              <a:rPr lang="en-US" dirty="0" err="1" smtClean="0">
                <a:effectLst/>
              </a:rPr>
              <a:t>favourite</a:t>
            </a:r>
            <a:r>
              <a:rPr lang="en-US" dirty="0" smtClean="0">
                <a:effectLst/>
              </a:rPr>
              <a:t> food, </a:t>
            </a:r>
            <a:r>
              <a:rPr lang="en-US" dirty="0" err="1" smtClean="0">
                <a:effectLst/>
              </a:rPr>
              <a:t>favourite</a:t>
            </a:r>
            <a:r>
              <a:rPr lang="en-US" dirty="0" smtClean="0">
                <a:effectLst/>
              </a:rPr>
              <a:t> pop star’ then be more directive such as ‘draw where you live, who lives there, draw a picture of a happy day, a sad day, what do you wish was different, who is special’ etc.</a:t>
            </a:r>
          </a:p>
          <a:p>
            <a:r>
              <a:rPr lang="en-US" dirty="0" smtClean="0">
                <a:effectLst/>
              </a:rPr>
              <a:t>describe a child’s physical appearance, do they appear thin, pale, dark shadows under their eyes, listless, or do they appear curious, ‘smiley’, active</a:t>
            </a:r>
          </a:p>
          <a:p>
            <a:r>
              <a:rPr lang="en-US" dirty="0" smtClean="0">
                <a:effectLst/>
              </a:rPr>
              <a:t>observe the interactions between a child and their parents or carers – is there any difference in their interactions with other people</a:t>
            </a:r>
          </a:p>
          <a:p>
            <a:r>
              <a:rPr lang="en-US" dirty="0" smtClean="0">
                <a:effectLst/>
              </a:rPr>
              <a:t>describe the child’s interactions with professionals</a:t>
            </a:r>
          </a:p>
          <a:p>
            <a:pPr lvl="1"/>
            <a:r>
              <a:rPr lang="en-US" dirty="0" smtClean="0">
                <a:effectLst/>
              </a:rPr>
              <a:t>what is your hypothesis about this </a:t>
            </a:r>
            <a:r>
              <a:rPr lang="en-US" dirty="0" err="1" smtClean="0">
                <a:effectLst/>
              </a:rPr>
              <a:t>behaviour</a:t>
            </a:r>
            <a:endParaRPr lang="en-US" dirty="0" smtClean="0">
              <a:effectLst/>
            </a:endParaRPr>
          </a:p>
          <a:p>
            <a:pPr lvl="1"/>
            <a:r>
              <a:rPr lang="en-US" dirty="0" smtClean="0">
                <a:effectLst/>
              </a:rPr>
              <a:t>does the child appear relaxed, wary, or overly familiar</a:t>
            </a:r>
          </a:p>
          <a:p>
            <a:pPr lvl="1"/>
            <a:r>
              <a:rPr lang="en-US" dirty="0" smtClean="0">
                <a:effectLst/>
              </a:rPr>
              <a:t>does the child respond as you would expect a child to respond in that situation</a:t>
            </a:r>
          </a:p>
          <a:p>
            <a:r>
              <a:rPr lang="en-US" dirty="0" smtClean="0">
                <a:effectLst/>
              </a:rPr>
              <a:t>ensure you include the views of other significant people in the child’s life who may have contributions to make about the child’s experiences</a:t>
            </a:r>
          </a:p>
          <a:p>
            <a:pPr lvl="1"/>
            <a:r>
              <a:rPr lang="en-US" dirty="0" smtClean="0">
                <a:effectLst/>
              </a:rPr>
              <a:t>for example, grandparents, aunts, uncles, siblings, </a:t>
            </a:r>
            <a:r>
              <a:rPr lang="en-US" dirty="0" err="1" smtClean="0">
                <a:effectLst/>
              </a:rPr>
              <a:t>neighbours</a:t>
            </a:r>
            <a:r>
              <a:rPr lang="en-US" dirty="0" smtClean="0">
                <a:effectLst/>
              </a:rPr>
              <a:t> and teachers</a:t>
            </a:r>
          </a:p>
          <a:p>
            <a:pPr lvl="1"/>
            <a:r>
              <a:rPr lang="en-US" dirty="0" smtClean="0">
                <a:effectLst/>
              </a:rPr>
              <a:t>research has found that these people often had a unique insight into the lives of children yet their views were given less weight than the views of professionals</a:t>
            </a:r>
          </a:p>
          <a:p>
            <a:r>
              <a:rPr lang="en-US" dirty="0" smtClean="0">
                <a:effectLst/>
              </a:rPr>
              <a:t>include the views of fathers; they may have useful information to share, even if there are concerns about them</a:t>
            </a:r>
          </a:p>
          <a:p>
            <a:r>
              <a:rPr lang="en-US" dirty="0" smtClean="0">
                <a:effectLst/>
              </a:rPr>
              <a:t>use independent advocates to ascertain children’s views as sometimes they can bring valuable context to children’s experiences</a:t>
            </a:r>
          </a:p>
          <a:p>
            <a:r>
              <a:rPr lang="en-US" dirty="0" smtClean="0">
                <a:effectLst/>
              </a:rPr>
              <a:t>encourage children to participate in plans drawn up about them – they can do this directly by attending meetings or contribute by putting something in writing or drawing a picture, or giving someone a ‘message’ from them.</a:t>
            </a:r>
          </a:p>
          <a:p>
            <a:pPr marL="0" indent="0">
              <a:buNone/>
            </a:pPr>
            <a:endParaRPr lang="en-US" sz="1400" dirty="0" smtClean="0">
              <a:effectLst/>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a:p>
            <a:pPr lvl="1"/>
            <a:endParaRPr lang="en-US" dirty="0" smtClean="0">
              <a:effectLst/>
            </a:endParaRPr>
          </a:p>
          <a:p>
            <a:endParaRPr lang="en-GB" dirty="0"/>
          </a:p>
        </p:txBody>
      </p:sp>
      <p:sp>
        <p:nvSpPr>
          <p:cNvPr id="4" name="Slide Number Placeholder 3"/>
          <p:cNvSpPr>
            <a:spLocks noGrp="1"/>
          </p:cNvSpPr>
          <p:nvPr>
            <p:ph type="sldNum" sz="quarter" idx="10"/>
          </p:nvPr>
        </p:nvSpPr>
        <p:spPr/>
        <p:txBody>
          <a:bodyPr/>
          <a:lstStyle/>
          <a:p>
            <a:fld id="{CD7998FB-C9C5-4655-A09E-95794B17FBB0}" type="slidenum">
              <a:rPr lang="en-GB" smtClean="0"/>
              <a:t>4</a:t>
            </a:fld>
            <a:endParaRPr lang="en-GB"/>
          </a:p>
        </p:txBody>
      </p:sp>
    </p:spTree>
    <p:extLst>
      <p:ext uri="{BB962C8B-B14F-4D97-AF65-F5344CB8AC3E}">
        <p14:creationId xmlns:p14="http://schemas.microsoft.com/office/powerpoint/2010/main" val="31229702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6C86166-1A27-4B85-BDB1-1A2CA0EDFDDA}" type="datetimeFigureOut">
              <a:rPr lang="en-GB" smtClean="0"/>
              <a:t>13/06/2019</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78F5881-D596-4384-A0D3-6D244DA6388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C86166-1A27-4B85-BDB1-1A2CA0EDFDDA}" type="datetimeFigureOut">
              <a:rPr lang="en-GB" smtClean="0"/>
              <a:t>13/06/2019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78F5881-D596-4384-A0D3-6D244DA6388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C86166-1A27-4B85-BDB1-1A2CA0EDFDDA}" type="datetimeFigureOut">
              <a:rPr lang="en-GB" smtClean="0"/>
              <a:t>13/06/2019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78F5881-D596-4384-A0D3-6D244DA63884}"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C86166-1A27-4B85-BDB1-1A2CA0EDFDDA}" type="datetimeFigureOut">
              <a:rPr lang="en-GB" smtClean="0"/>
              <a:t>13/06/2019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78F5881-D596-4384-A0D3-6D244DA63884}"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6C86166-1A27-4B85-BDB1-1A2CA0EDFDDA}" type="datetimeFigureOut">
              <a:rPr lang="en-GB" smtClean="0"/>
              <a:t>13/06/2019</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C78F5881-D596-4384-A0D3-6D244DA63884}"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C86166-1A27-4B85-BDB1-1A2CA0EDFDDA}" type="datetimeFigureOut">
              <a:rPr lang="en-GB" smtClean="0"/>
              <a:t>13/06/2019</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78F5881-D596-4384-A0D3-6D244DA63884}"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6C86166-1A27-4B85-BDB1-1A2CA0EDFDDA}" type="datetimeFigureOut">
              <a:rPr lang="en-GB" smtClean="0"/>
              <a:t>13/06/2019</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C78F5881-D596-4384-A0D3-6D244DA63884}"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6C86166-1A27-4B85-BDB1-1A2CA0EDFDDA}" type="datetimeFigureOut">
              <a:rPr lang="en-GB" smtClean="0"/>
              <a:t>13/06/2019</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C78F5881-D596-4384-A0D3-6D244DA63884}"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6C86166-1A27-4B85-BDB1-1A2CA0EDFDDA}" type="datetimeFigureOut">
              <a:rPr lang="en-GB" smtClean="0"/>
              <a:t>13/06/2019</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C78F5881-D596-4384-A0D3-6D244DA6388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6C86166-1A27-4B85-BDB1-1A2CA0EDFDDA}" type="datetimeFigureOut">
              <a:rPr lang="en-GB" smtClean="0"/>
              <a:t>13/06/2019</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C78F5881-D596-4384-A0D3-6D244DA63884}"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6C86166-1A27-4B85-BDB1-1A2CA0EDFDDA}" type="datetimeFigureOut">
              <a:rPr lang="en-GB" smtClean="0"/>
              <a:t>13/06/2019</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78F5881-D596-4384-A0D3-6D244DA63884}"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6C86166-1A27-4B85-BDB1-1A2CA0EDFDDA}" type="datetimeFigureOut">
              <a:rPr lang="en-GB" smtClean="0"/>
              <a:t>13/06/2019</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78F5881-D596-4384-A0D3-6D244DA63884}"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avethechildren.org.uk/what-we-do/childrens-rights/united-nations-convention-of-the-rights-of-the-chil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legislation.gov.uk/ukpga/2004/31/content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GB" dirty="0" smtClean="0"/>
          </a:p>
          <a:p>
            <a:pPr marL="0" indent="0" algn="ctr">
              <a:buNone/>
            </a:pPr>
            <a:r>
              <a:rPr lang="en-GB" sz="2400" dirty="0" smtClean="0"/>
              <a:t>DCI </a:t>
            </a:r>
            <a:r>
              <a:rPr lang="en-GB" sz="2400" dirty="0"/>
              <a:t>Gary McIntyre </a:t>
            </a:r>
            <a:br>
              <a:rPr lang="en-GB" sz="2400" dirty="0"/>
            </a:br>
            <a:r>
              <a:rPr lang="en-GB" sz="2400" dirty="0"/>
              <a:t/>
            </a:r>
            <a:br>
              <a:rPr lang="en-GB" sz="2400" dirty="0"/>
            </a:br>
            <a:r>
              <a:rPr lang="en-GB" sz="2400" dirty="0"/>
              <a:t>Greater Manchester Police </a:t>
            </a:r>
            <a:endParaRPr lang="en-GB" sz="2400" dirty="0" smtClean="0"/>
          </a:p>
          <a:p>
            <a:pPr marL="0" indent="0" algn="ctr">
              <a:buNone/>
            </a:pPr>
            <a:r>
              <a:rPr lang="en-GB" sz="2400" dirty="0"/>
              <a:t/>
            </a:r>
            <a:br>
              <a:rPr lang="en-GB" sz="2400" dirty="0"/>
            </a:br>
            <a:r>
              <a:rPr lang="en-GB" sz="2400" dirty="0"/>
              <a:t>Lead for Vulnerability Rochdale, Tameside, Oldham</a:t>
            </a:r>
          </a:p>
        </p:txBody>
      </p:sp>
      <p:sp>
        <p:nvSpPr>
          <p:cNvPr id="2" name="Title 1"/>
          <p:cNvSpPr>
            <a:spLocks noGrp="1"/>
          </p:cNvSpPr>
          <p:nvPr>
            <p:ph type="title"/>
          </p:nvPr>
        </p:nvSpPr>
        <p:spPr>
          <a:xfrm>
            <a:off x="457200" y="274638"/>
            <a:ext cx="8229600" cy="1426170"/>
          </a:xfrm>
        </p:spPr>
        <p:txBody>
          <a:bodyPr>
            <a:normAutofit fontScale="90000"/>
          </a:bodyPr>
          <a:lstStyle/>
          <a:p>
            <a:r>
              <a:rPr lang="en-GB" sz="5300" b="1" dirty="0" smtClean="0"/>
              <a:t/>
            </a:r>
            <a:br>
              <a:rPr lang="en-GB" sz="5300" b="1" dirty="0" smtClean="0"/>
            </a:br>
            <a:r>
              <a:rPr lang="en-GB" sz="3600" b="1" dirty="0" smtClean="0"/>
              <a:t>Voice of the Child</a:t>
            </a:r>
            <a:r>
              <a:rPr lang="en-GB" sz="3600" dirty="0" smtClean="0"/>
              <a:t/>
            </a:r>
            <a:br>
              <a:rPr lang="en-GB" sz="3600" dirty="0" smtClean="0"/>
            </a:br>
            <a:endParaRPr lang="en-GB" sz="3600" dirty="0"/>
          </a:p>
        </p:txBody>
      </p:sp>
    </p:spTree>
    <p:extLst>
      <p:ext uri="{BB962C8B-B14F-4D97-AF65-F5344CB8AC3E}">
        <p14:creationId xmlns:p14="http://schemas.microsoft.com/office/powerpoint/2010/main" val="149270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effectLst/>
                <a:latin typeface="+mj-lt"/>
              </a:rPr>
              <a:t>When working with children or young people it is essential to gain a clear picture of their wishes, thoughts and feelings. </a:t>
            </a:r>
          </a:p>
          <a:p>
            <a:pPr marL="109728" indent="0">
              <a:buNone/>
            </a:pPr>
            <a:endParaRPr lang="en-US" sz="2000" dirty="0" smtClean="0">
              <a:effectLst/>
              <a:latin typeface="+mj-lt"/>
            </a:endParaRPr>
          </a:p>
          <a:p>
            <a:r>
              <a:rPr lang="en-US" sz="2000" dirty="0" smtClean="0">
                <a:effectLst/>
                <a:latin typeface="+mj-lt"/>
              </a:rPr>
              <a:t>It is good practice to ask the child or young person which practitioner they would like to gather this information from them. </a:t>
            </a:r>
          </a:p>
          <a:p>
            <a:endParaRPr lang="en-US" sz="2000" dirty="0">
              <a:latin typeface="+mj-lt"/>
            </a:endParaRPr>
          </a:p>
          <a:p>
            <a:r>
              <a:rPr lang="en-US" sz="2000" dirty="0" smtClean="0">
                <a:latin typeface="+mj-lt"/>
              </a:rPr>
              <a:t>T</a:t>
            </a:r>
            <a:r>
              <a:rPr lang="en-US" sz="2000" dirty="0" smtClean="0">
                <a:effectLst/>
                <a:latin typeface="+mj-lt"/>
              </a:rPr>
              <a:t>he right of a child or young person to be heard is included in the </a:t>
            </a:r>
            <a:r>
              <a:rPr lang="en-US" sz="2000" dirty="0" smtClean="0">
                <a:effectLst/>
                <a:latin typeface="+mj-lt"/>
                <a:hlinkClick r:id="rId3"/>
              </a:rPr>
              <a:t>UN Convention of Rights</a:t>
            </a:r>
            <a:r>
              <a:rPr lang="en-US" sz="2000" dirty="0">
                <a:latin typeface="+mj-lt"/>
              </a:rPr>
              <a:t> </a:t>
            </a:r>
            <a:r>
              <a:rPr lang="en-US" sz="2000" dirty="0" smtClean="0">
                <a:effectLst/>
                <a:latin typeface="+mj-lt"/>
              </a:rPr>
              <a:t>the </a:t>
            </a:r>
            <a:r>
              <a:rPr lang="en-US" sz="2000" dirty="0" smtClean="0">
                <a:effectLst/>
                <a:latin typeface="+mj-lt"/>
                <a:hlinkClick r:id="rId4"/>
              </a:rPr>
              <a:t>Children’s Act 2004</a:t>
            </a:r>
            <a:r>
              <a:rPr lang="en-US" sz="2000" dirty="0" smtClean="0">
                <a:effectLst/>
                <a:latin typeface="+mj-lt"/>
              </a:rPr>
              <a:t> emphasises the importance of speaking to the child or young person as part of any assessment.</a:t>
            </a:r>
          </a:p>
          <a:p>
            <a:pPr marL="109728" indent="0">
              <a:buNone/>
            </a:pPr>
            <a:endParaRPr lang="en-US" sz="2600" dirty="0" smtClean="0">
              <a:effectLst/>
              <a:latin typeface="+mj-lt"/>
            </a:endParaRPr>
          </a:p>
          <a:p>
            <a:pPr marL="109728" indent="0">
              <a:buNone/>
            </a:pPr>
            <a:endParaRPr lang="en-US" sz="2600" dirty="0" smtClean="0">
              <a:effectLst/>
            </a:endParaRPr>
          </a:p>
          <a:p>
            <a:endParaRPr lang="en-GB" sz="1800" dirty="0"/>
          </a:p>
        </p:txBody>
      </p:sp>
      <p:sp>
        <p:nvSpPr>
          <p:cNvPr id="2" name="Title 1"/>
          <p:cNvSpPr>
            <a:spLocks noGrp="1"/>
          </p:cNvSpPr>
          <p:nvPr>
            <p:ph type="title"/>
          </p:nvPr>
        </p:nvSpPr>
        <p:spPr/>
        <p:txBody>
          <a:bodyPr>
            <a:normAutofit fontScale="90000"/>
          </a:bodyPr>
          <a:lstStyle/>
          <a:p>
            <a:r>
              <a:rPr lang="en-GB" sz="3200" b="1" dirty="0" smtClean="0"/>
              <a:t>What does this mean - </a:t>
            </a:r>
            <a:r>
              <a:rPr lang="en-US" sz="3200" b="1" dirty="0" smtClean="0">
                <a:effectLst/>
              </a:rPr>
              <a:t>It means seeing their experiences from their point of view.</a:t>
            </a:r>
            <a:endParaRPr lang="en-GB" sz="3200" b="1" dirty="0"/>
          </a:p>
        </p:txBody>
      </p:sp>
    </p:spTree>
    <p:extLst>
      <p:ext uri="{BB962C8B-B14F-4D97-AF65-F5344CB8AC3E}">
        <p14:creationId xmlns:p14="http://schemas.microsoft.com/office/powerpoint/2010/main" val="3867585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effectLst/>
              </a:rPr>
              <a:t>Child focused work means children feel listened to, plans are more successful.</a:t>
            </a:r>
          </a:p>
          <a:p>
            <a:r>
              <a:rPr lang="en-US" sz="2000" dirty="0" smtClean="0"/>
              <a:t>This does not only refer to what children say directly, but to many other aspects of their presentation. It means seeing their experiences from their point of view.</a:t>
            </a:r>
          </a:p>
          <a:p>
            <a:r>
              <a:rPr lang="en-GB" sz="2000" dirty="0" smtClean="0">
                <a:cs typeface="Arial" panose="020B0604020202020204" pitchFamily="34" charset="0"/>
              </a:rPr>
              <a:t>Children are trying to tell us something</a:t>
            </a:r>
          </a:p>
          <a:p>
            <a:r>
              <a:rPr lang="en-GB" sz="2000" dirty="0" smtClean="0">
                <a:cs typeface="Arial" panose="020B0604020202020204" pitchFamily="34" charset="0"/>
              </a:rPr>
              <a:t>No child is too young to have a voice</a:t>
            </a:r>
          </a:p>
          <a:p>
            <a:r>
              <a:rPr lang="en-GB" sz="2000" dirty="0" smtClean="0">
                <a:cs typeface="Arial" panose="020B0604020202020204" pitchFamily="34" charset="0"/>
              </a:rPr>
              <a:t>Children feel listened to and heard</a:t>
            </a:r>
          </a:p>
          <a:p>
            <a:r>
              <a:rPr lang="en-GB" sz="2000" dirty="0" smtClean="0">
                <a:cs typeface="Arial" panose="020B0604020202020204" pitchFamily="34" charset="0"/>
              </a:rPr>
              <a:t>We can see their experiences from their point of view</a:t>
            </a:r>
          </a:p>
          <a:p>
            <a:r>
              <a:rPr lang="en-GB" sz="2000" dirty="0" smtClean="0">
                <a:cs typeface="Arial" panose="020B0604020202020204" pitchFamily="34" charset="0"/>
              </a:rPr>
              <a:t>When children are involved interventions are more successful </a:t>
            </a:r>
            <a:r>
              <a:rPr lang="en-US" sz="2000" dirty="0" smtClean="0">
                <a:effectLst/>
              </a:rPr>
              <a:t>when they are involved and prompt decisions are made about safeguarding when necessary</a:t>
            </a:r>
            <a:endParaRPr lang="en-US" sz="2000" dirty="0" smtClean="0"/>
          </a:p>
          <a:p>
            <a:endParaRPr lang="en-GB" sz="2400" dirty="0" smtClean="0">
              <a:latin typeface="Arial" panose="020B0604020202020204" pitchFamily="34" charset="0"/>
              <a:cs typeface="Arial" panose="020B0604020202020204" pitchFamily="34" charset="0"/>
            </a:endParaRPr>
          </a:p>
          <a:p>
            <a:endParaRPr lang="en-US" sz="2400" dirty="0" smtClean="0"/>
          </a:p>
          <a:p>
            <a:endParaRPr lang="en-GB" dirty="0"/>
          </a:p>
        </p:txBody>
      </p:sp>
      <p:sp>
        <p:nvSpPr>
          <p:cNvPr id="2" name="Title 1"/>
          <p:cNvSpPr>
            <a:spLocks noGrp="1"/>
          </p:cNvSpPr>
          <p:nvPr>
            <p:ph type="title"/>
          </p:nvPr>
        </p:nvSpPr>
        <p:spPr/>
        <p:txBody>
          <a:bodyPr>
            <a:normAutofit/>
          </a:bodyPr>
          <a:lstStyle/>
          <a:p>
            <a:r>
              <a:rPr lang="en-GB" sz="3200" b="1" dirty="0" smtClean="0"/>
              <a:t>Why is it important</a:t>
            </a:r>
            <a:endParaRPr lang="en-GB" sz="3200" b="1" dirty="0"/>
          </a:p>
        </p:txBody>
      </p:sp>
    </p:spTree>
    <p:extLst>
      <p:ext uri="{BB962C8B-B14F-4D97-AF65-F5344CB8AC3E}">
        <p14:creationId xmlns:p14="http://schemas.microsoft.com/office/powerpoint/2010/main" val="221505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buNone/>
            </a:pPr>
            <a:r>
              <a:rPr lang="en-US" sz="2000" dirty="0" smtClean="0">
                <a:cs typeface="Arial" panose="020B0604020202020204" pitchFamily="34" charset="0"/>
              </a:rPr>
              <a:t>It’s a wider observation of what the child, the environment and the other people present are communicating to you.</a:t>
            </a:r>
          </a:p>
          <a:p>
            <a:pPr marL="0" indent="0">
              <a:buNone/>
            </a:pPr>
            <a:r>
              <a:rPr lang="en-US" sz="2000" dirty="0" smtClean="0">
                <a:cs typeface="Arial" panose="020B0604020202020204" pitchFamily="34" charset="0"/>
              </a:rPr>
              <a:t>It includes:</a:t>
            </a:r>
          </a:p>
          <a:p>
            <a:r>
              <a:rPr lang="en-US" sz="2000" dirty="0" smtClean="0">
                <a:cs typeface="Arial" panose="020B0604020202020204" pitchFamily="34" charset="0"/>
              </a:rPr>
              <a:t>Non-verbal communication (remember only 7% of communication is verbal)</a:t>
            </a:r>
          </a:p>
          <a:p>
            <a:r>
              <a:rPr lang="en-US" sz="2000" dirty="0" smtClean="0">
                <a:cs typeface="Arial" panose="020B0604020202020204" pitchFamily="34" charset="0"/>
              </a:rPr>
              <a:t>What is the child not saying? </a:t>
            </a:r>
          </a:p>
          <a:p>
            <a:r>
              <a:rPr lang="en-US" sz="2000" dirty="0" smtClean="0">
                <a:cs typeface="Arial" panose="020B0604020202020204" pitchFamily="34" charset="0"/>
              </a:rPr>
              <a:t>How do they look? </a:t>
            </a:r>
          </a:p>
          <a:p>
            <a:r>
              <a:rPr lang="en-US" sz="2000" dirty="0" smtClean="0">
                <a:cs typeface="Arial" panose="020B0604020202020204" pitchFamily="34" charset="0"/>
              </a:rPr>
              <a:t>How do they behave?</a:t>
            </a:r>
          </a:p>
          <a:p>
            <a:r>
              <a:rPr lang="en-US" sz="2000" dirty="0" smtClean="0">
                <a:cs typeface="Arial" panose="020B0604020202020204" pitchFamily="34" charset="0"/>
              </a:rPr>
              <a:t>Observations of interactions between the adults and the child</a:t>
            </a:r>
          </a:p>
          <a:p>
            <a:r>
              <a:rPr lang="en-US" sz="2000" dirty="0" smtClean="0">
                <a:cs typeface="Arial" panose="020B0604020202020204" pitchFamily="34" charset="0"/>
              </a:rPr>
              <a:t>What is the physical environment?</a:t>
            </a:r>
          </a:p>
          <a:p>
            <a:pPr marL="0" indent="0">
              <a:buNone/>
            </a:pPr>
            <a:r>
              <a:rPr lang="en-US" sz="2000" dirty="0" smtClean="0">
                <a:cs typeface="Arial" panose="020B0604020202020204" pitchFamily="34" charset="0"/>
              </a:rPr>
              <a:t> </a:t>
            </a:r>
          </a:p>
          <a:p>
            <a:pPr marL="0" indent="0">
              <a:buNone/>
            </a:pPr>
            <a:r>
              <a:rPr lang="en-US" sz="2000" dirty="0" smtClean="0">
                <a:cs typeface="Arial" panose="020B0604020202020204" pitchFamily="34" charset="0"/>
              </a:rPr>
              <a:t>Build up a picture of the child’s life.</a:t>
            </a:r>
          </a:p>
          <a:p>
            <a:pPr marL="0" indent="0">
              <a:buNone/>
            </a:pPr>
            <a:endParaRPr lang="en-GB" sz="1400" dirty="0"/>
          </a:p>
        </p:txBody>
      </p:sp>
      <p:sp>
        <p:nvSpPr>
          <p:cNvPr id="2" name="Title 1"/>
          <p:cNvSpPr>
            <a:spLocks noGrp="1"/>
          </p:cNvSpPr>
          <p:nvPr>
            <p:ph type="title"/>
          </p:nvPr>
        </p:nvSpPr>
        <p:spPr/>
        <p:txBody>
          <a:bodyPr>
            <a:normAutofit/>
          </a:bodyPr>
          <a:lstStyle/>
          <a:p>
            <a:r>
              <a:rPr lang="en-GB" sz="3200" b="1" dirty="0" smtClean="0"/>
              <a:t>How do we do this</a:t>
            </a:r>
            <a:endParaRPr lang="en-GB" sz="3200" b="1" dirty="0"/>
          </a:p>
        </p:txBody>
      </p:sp>
    </p:spTree>
    <p:extLst>
      <p:ext uri="{BB962C8B-B14F-4D97-AF65-F5344CB8AC3E}">
        <p14:creationId xmlns:p14="http://schemas.microsoft.com/office/powerpoint/2010/main" val="3904908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effectLst/>
              </a:rPr>
              <a:t>observe the interactions between a child and their parents or carers – is there any difference in their interactions with other people</a:t>
            </a:r>
          </a:p>
          <a:p>
            <a:r>
              <a:rPr lang="en-US" sz="2000" dirty="0" smtClean="0">
                <a:effectLst/>
              </a:rPr>
              <a:t>describe the child’s interactions with professionals</a:t>
            </a:r>
          </a:p>
          <a:p>
            <a:r>
              <a:rPr lang="en-US" sz="2000" dirty="0" smtClean="0">
                <a:effectLst/>
              </a:rPr>
              <a:t>ensure you include the views of other significant people in the child’s life who may have contributions to make about the child’s experiences</a:t>
            </a:r>
          </a:p>
          <a:p>
            <a:r>
              <a:rPr lang="en-US" sz="2000" dirty="0" smtClean="0">
                <a:effectLst/>
              </a:rPr>
              <a:t>include the views of fathers; they may have useful information to share, even if there are concerns about them</a:t>
            </a:r>
          </a:p>
          <a:p>
            <a:r>
              <a:rPr lang="en-US" sz="2000" dirty="0" smtClean="0">
                <a:effectLst/>
              </a:rPr>
              <a:t>use independent advocates to ascertain children’s views as sometimes they can bring valuable context to children’s experiences</a:t>
            </a:r>
          </a:p>
          <a:p>
            <a:endParaRPr lang="en-GB" dirty="0"/>
          </a:p>
        </p:txBody>
      </p:sp>
      <p:sp>
        <p:nvSpPr>
          <p:cNvPr id="2" name="Title 1"/>
          <p:cNvSpPr>
            <a:spLocks noGrp="1"/>
          </p:cNvSpPr>
          <p:nvPr>
            <p:ph type="title"/>
          </p:nvPr>
        </p:nvSpPr>
        <p:spPr/>
        <p:txBody>
          <a:bodyPr>
            <a:normAutofit/>
          </a:bodyPr>
          <a:lstStyle/>
          <a:p>
            <a:r>
              <a:rPr lang="en-GB" sz="3200" b="1" dirty="0" smtClean="0"/>
              <a:t>How do we do this – Some pointers</a:t>
            </a:r>
            <a:endParaRPr lang="en-GB" sz="3200" b="1" dirty="0"/>
          </a:p>
        </p:txBody>
      </p:sp>
    </p:spTree>
    <p:extLst>
      <p:ext uri="{BB962C8B-B14F-4D97-AF65-F5344CB8AC3E}">
        <p14:creationId xmlns:p14="http://schemas.microsoft.com/office/powerpoint/2010/main" val="1346204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spcBef>
                <a:spcPts val="0"/>
              </a:spcBef>
            </a:pPr>
            <a:r>
              <a:rPr lang="en-GB" sz="1800" b="1" dirty="0" smtClean="0">
                <a:cs typeface="Arial" panose="020B0604020202020204" pitchFamily="34" charset="0"/>
              </a:rPr>
              <a:t>Vigilance: </a:t>
            </a:r>
            <a:r>
              <a:rPr lang="en-GB" sz="1800" dirty="0" smtClean="0">
                <a:cs typeface="Arial" panose="020B0604020202020204" pitchFamily="34" charset="0"/>
              </a:rPr>
              <a:t>to have adults notice when things are troubling them</a:t>
            </a:r>
          </a:p>
          <a:p>
            <a:pPr>
              <a:spcBef>
                <a:spcPts val="0"/>
              </a:spcBef>
            </a:pPr>
            <a:r>
              <a:rPr lang="en-GB" sz="1800" dirty="0" smtClean="0">
                <a:cs typeface="Arial" panose="020B0604020202020204" pitchFamily="34" charset="0"/>
              </a:rPr>
              <a:t>Understanding and action: to understand what is happening, to be heard and understood, and to have that understanding acted upon</a:t>
            </a:r>
          </a:p>
          <a:p>
            <a:pPr>
              <a:spcBef>
                <a:spcPts val="0"/>
              </a:spcBef>
            </a:pPr>
            <a:r>
              <a:rPr lang="en-GB" sz="1800" b="1" dirty="0" smtClean="0">
                <a:cs typeface="Arial" panose="020B0604020202020204" pitchFamily="34" charset="0"/>
              </a:rPr>
              <a:t>Stability: </a:t>
            </a:r>
            <a:r>
              <a:rPr lang="en-GB" sz="1800" dirty="0" smtClean="0">
                <a:cs typeface="Arial" panose="020B0604020202020204" pitchFamily="34" charset="0"/>
              </a:rPr>
              <a:t>To be able to develop ongoing stable relationship of trust with those helping them</a:t>
            </a:r>
          </a:p>
          <a:p>
            <a:pPr>
              <a:spcBef>
                <a:spcPts val="0"/>
              </a:spcBef>
            </a:pPr>
            <a:r>
              <a:rPr lang="en-GB" sz="1800" b="1" dirty="0" smtClean="0">
                <a:cs typeface="Arial" panose="020B0604020202020204" pitchFamily="34" charset="0"/>
              </a:rPr>
              <a:t>Respect: </a:t>
            </a:r>
            <a:r>
              <a:rPr lang="en-GB" sz="1800" dirty="0" smtClean="0">
                <a:cs typeface="Arial" panose="020B0604020202020204" pitchFamily="34" charset="0"/>
              </a:rPr>
              <a:t>to be treated with the expectation that they are competent rather than not</a:t>
            </a:r>
          </a:p>
          <a:p>
            <a:pPr>
              <a:spcBef>
                <a:spcPts val="0"/>
              </a:spcBef>
            </a:pPr>
            <a:r>
              <a:rPr lang="en-GB" sz="1800" b="1" dirty="0" smtClean="0">
                <a:cs typeface="Arial" panose="020B0604020202020204" pitchFamily="34" charset="0"/>
              </a:rPr>
              <a:t>Information and engagement: </a:t>
            </a:r>
            <a:r>
              <a:rPr lang="en-GB" sz="1800" dirty="0" smtClean="0">
                <a:cs typeface="Arial" panose="020B0604020202020204" pitchFamily="34" charset="0"/>
              </a:rPr>
              <a:t>to be informed about and involved in procedure, decisions, concerns and plans</a:t>
            </a:r>
          </a:p>
          <a:p>
            <a:pPr>
              <a:spcBef>
                <a:spcPts val="0"/>
              </a:spcBef>
            </a:pPr>
            <a:r>
              <a:rPr lang="en-GB" sz="1800" b="1" dirty="0" smtClean="0">
                <a:cs typeface="Arial" panose="020B0604020202020204" pitchFamily="34" charset="0"/>
              </a:rPr>
              <a:t>Explanation: </a:t>
            </a:r>
            <a:r>
              <a:rPr lang="en-GB" sz="1800" dirty="0" smtClean="0">
                <a:cs typeface="Arial" panose="020B0604020202020204" pitchFamily="34" charset="0"/>
              </a:rPr>
              <a:t>to be informed of the outcome of assessments and decisions and reasons when their views have not met with positive response</a:t>
            </a:r>
          </a:p>
          <a:p>
            <a:pPr>
              <a:spcBef>
                <a:spcPts val="0"/>
              </a:spcBef>
            </a:pPr>
            <a:r>
              <a:rPr lang="en-GB" sz="1800" b="1" dirty="0" smtClean="0">
                <a:cs typeface="Arial" panose="020B0604020202020204" pitchFamily="34" charset="0"/>
              </a:rPr>
              <a:t>Support: </a:t>
            </a:r>
            <a:r>
              <a:rPr lang="en-GB" sz="1800" dirty="0" smtClean="0">
                <a:cs typeface="Arial" panose="020B0604020202020204" pitchFamily="34" charset="0"/>
              </a:rPr>
              <a:t>to be provided with support in their own right as well as a member of the family</a:t>
            </a:r>
          </a:p>
          <a:p>
            <a:pPr>
              <a:spcBef>
                <a:spcPts val="0"/>
              </a:spcBef>
            </a:pPr>
            <a:r>
              <a:rPr lang="en-GB" sz="1800" b="1" dirty="0" smtClean="0">
                <a:cs typeface="Arial" panose="020B0604020202020204" pitchFamily="34" charset="0"/>
              </a:rPr>
              <a:t>Advocacy: </a:t>
            </a:r>
            <a:r>
              <a:rPr lang="en-GB" sz="1800" dirty="0" smtClean="0">
                <a:cs typeface="Arial" panose="020B0604020202020204" pitchFamily="34" charset="0"/>
              </a:rPr>
              <a:t>to be provided with advocacy to assist them in putting forward their views</a:t>
            </a:r>
            <a:endParaRPr lang="en-GB" sz="1800" dirty="0"/>
          </a:p>
        </p:txBody>
      </p:sp>
      <p:sp>
        <p:nvSpPr>
          <p:cNvPr id="2" name="Title 1"/>
          <p:cNvSpPr>
            <a:spLocks noGrp="1"/>
          </p:cNvSpPr>
          <p:nvPr>
            <p:ph type="title"/>
          </p:nvPr>
        </p:nvSpPr>
        <p:spPr/>
        <p:txBody>
          <a:bodyPr>
            <a:normAutofit/>
          </a:bodyPr>
          <a:lstStyle/>
          <a:p>
            <a:r>
              <a:rPr lang="en-GB" sz="3200" b="1" dirty="0" smtClean="0"/>
              <a:t>What children have said they need</a:t>
            </a:r>
            <a:endParaRPr lang="en-GB" sz="3200" b="1" dirty="0"/>
          </a:p>
        </p:txBody>
      </p:sp>
    </p:spTree>
    <p:extLst>
      <p:ext uri="{BB962C8B-B14F-4D97-AF65-F5344CB8AC3E}">
        <p14:creationId xmlns:p14="http://schemas.microsoft.com/office/powerpoint/2010/main" val="871075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en-GB" sz="3800" b="1" dirty="0" smtClean="0">
                <a:latin typeface="Arial" panose="020B0604020202020204" pitchFamily="34" charset="0"/>
                <a:cs typeface="Arial" panose="020B0604020202020204" pitchFamily="34" charset="0"/>
              </a:rPr>
              <a:t>Victoria </a:t>
            </a:r>
            <a:r>
              <a:rPr lang="en-GB" sz="3800" b="1" dirty="0" err="1" smtClean="0">
                <a:latin typeface="Arial" panose="020B0604020202020204" pitchFamily="34" charset="0"/>
                <a:cs typeface="Arial" panose="020B0604020202020204" pitchFamily="34" charset="0"/>
              </a:rPr>
              <a:t>Climbié</a:t>
            </a:r>
            <a:r>
              <a:rPr lang="en-GB" sz="3800" b="1" dirty="0" smtClean="0">
                <a:latin typeface="Arial" panose="020B0604020202020204" pitchFamily="34" charset="0"/>
                <a:cs typeface="Arial" panose="020B0604020202020204" pitchFamily="34" charset="0"/>
              </a:rPr>
              <a:t> </a:t>
            </a:r>
            <a:r>
              <a:rPr lang="en-GB" sz="3800" dirty="0" smtClean="0">
                <a:latin typeface="Arial" panose="020B0604020202020204" pitchFamily="34" charset="0"/>
                <a:cs typeface="Arial" panose="020B0604020202020204" pitchFamily="34" charset="0"/>
              </a:rPr>
              <a:t>– “</a:t>
            </a:r>
            <a:r>
              <a:rPr lang="en-US" sz="3800" i="1" dirty="0" smtClean="0">
                <a:latin typeface="Arial" panose="020B0604020202020204" pitchFamily="34" charset="0"/>
                <a:cs typeface="Arial" panose="020B0604020202020204" pitchFamily="34" charset="0"/>
              </a:rPr>
              <a:t>Victoria was known to no less than two further housing authorities, four social services departments, two child protection teams of the Metropolitan Police Service (MPS), a specialist </a:t>
            </a:r>
            <a:r>
              <a:rPr lang="en-US" sz="3800" i="1" dirty="0" err="1" smtClean="0">
                <a:latin typeface="Arial" panose="020B0604020202020204" pitchFamily="34" charset="0"/>
                <a:cs typeface="Arial" panose="020B0604020202020204" pitchFamily="34" charset="0"/>
              </a:rPr>
              <a:t>centre</a:t>
            </a:r>
            <a:r>
              <a:rPr lang="en-US" sz="3800" i="1" dirty="0" smtClean="0">
                <a:latin typeface="Arial" panose="020B0604020202020204" pitchFamily="34" charset="0"/>
                <a:cs typeface="Arial" panose="020B0604020202020204" pitchFamily="34" charset="0"/>
              </a:rPr>
              <a:t> managed by the NSPCC, and she was admitted to two different hospitals because of suspected deliberate harm. The dreadful reality was that these services knew little or nothing more about Victoria at the end of the process than they did when she was first referred to </a:t>
            </a:r>
            <a:r>
              <a:rPr lang="en-US" sz="3800" i="1" dirty="0" err="1" smtClean="0">
                <a:latin typeface="Arial" panose="020B0604020202020204" pitchFamily="34" charset="0"/>
                <a:cs typeface="Arial" panose="020B0604020202020204" pitchFamily="34" charset="0"/>
              </a:rPr>
              <a:t>Ealing</a:t>
            </a:r>
            <a:r>
              <a:rPr lang="en-US" sz="3800" i="1" dirty="0" smtClean="0">
                <a:latin typeface="Arial" panose="020B0604020202020204" pitchFamily="34" charset="0"/>
                <a:cs typeface="Arial" panose="020B0604020202020204" pitchFamily="34" charset="0"/>
              </a:rPr>
              <a:t> Social Services by the Homeless Persons’ Unit in April 1999.” (Laming Report 2003)</a:t>
            </a:r>
          </a:p>
          <a:p>
            <a:pPr marL="0" indent="0">
              <a:buNone/>
            </a:pPr>
            <a:endParaRPr lang="en-GB" sz="3800" i="1" dirty="0" smtClean="0">
              <a:latin typeface="Arial" panose="020B0604020202020204" pitchFamily="34" charset="0"/>
              <a:cs typeface="Arial" panose="020B0604020202020204" pitchFamily="34" charset="0"/>
            </a:endParaRPr>
          </a:p>
          <a:p>
            <a:pPr marL="0" indent="0">
              <a:buNone/>
            </a:pPr>
            <a:endParaRPr lang="en-GB" sz="3800" i="1" dirty="0" smtClean="0">
              <a:latin typeface="Arial" panose="020B0604020202020204" pitchFamily="34" charset="0"/>
              <a:cs typeface="Arial" panose="020B0604020202020204" pitchFamily="34" charset="0"/>
            </a:endParaRPr>
          </a:p>
          <a:p>
            <a:r>
              <a:rPr lang="en-GB" sz="3800" b="1" dirty="0" smtClean="0">
                <a:latin typeface="Arial" panose="020B0604020202020204" pitchFamily="34" charset="0"/>
                <a:cs typeface="Arial" panose="020B0604020202020204" pitchFamily="34" charset="0"/>
              </a:rPr>
              <a:t>Daniel Pelka </a:t>
            </a:r>
            <a:r>
              <a:rPr lang="en-GB" sz="3800" dirty="0" smtClean="0">
                <a:latin typeface="Arial" panose="020B0604020202020204" pitchFamily="34" charset="0"/>
                <a:cs typeface="Arial" panose="020B0604020202020204" pitchFamily="34" charset="0"/>
              </a:rPr>
              <a:t>– </a:t>
            </a:r>
            <a:r>
              <a:rPr lang="en-GB" sz="3800" i="1" dirty="0" smtClean="0">
                <a:latin typeface="Arial" panose="020B0604020202020204" pitchFamily="34" charset="0"/>
                <a:cs typeface="Arial" panose="020B0604020202020204" pitchFamily="34" charset="0"/>
              </a:rPr>
              <a:t>“</a:t>
            </a:r>
            <a:r>
              <a:rPr lang="en-US" sz="3800" i="1" dirty="0" smtClean="0">
                <a:latin typeface="Arial" panose="020B0604020202020204" pitchFamily="34" charset="0"/>
                <a:cs typeface="Arial" panose="020B0604020202020204" pitchFamily="34" charset="0"/>
              </a:rPr>
              <a:t>Almost every child who has been the subject of a serious case review over the last 40 years was 'seen' by a professional within days (or hours) of their death. Simply seeing a child is not protection against harm. The child needs to be seen, </a:t>
            </a:r>
            <a:r>
              <a:rPr lang="en-US" sz="3800" b="1" i="1" u="sng" dirty="0" smtClean="0">
                <a:latin typeface="Arial" panose="020B0604020202020204" pitchFamily="34" charset="0"/>
                <a:cs typeface="Arial" panose="020B0604020202020204" pitchFamily="34" charset="0"/>
              </a:rPr>
              <a:t>listened to and heard.</a:t>
            </a:r>
            <a:r>
              <a:rPr lang="en-US" sz="3800" b="1" i="1" dirty="0" smtClean="0">
                <a:latin typeface="Arial" panose="020B0604020202020204" pitchFamily="34" charset="0"/>
                <a:cs typeface="Arial" panose="020B0604020202020204" pitchFamily="34" charset="0"/>
              </a:rPr>
              <a:t> </a:t>
            </a:r>
            <a:r>
              <a:rPr lang="en-US" sz="3800" i="1" dirty="0" smtClean="0">
                <a:latin typeface="Arial" panose="020B0604020202020204" pitchFamily="34" charset="0"/>
                <a:cs typeface="Arial" panose="020B0604020202020204" pitchFamily="34" charset="0"/>
              </a:rPr>
              <a:t>Treat parents and carers with respect and listen to their information, but always verify the information that they provide via other sources.” (Daniel Pelka Serious Case Review Report 2013)</a:t>
            </a:r>
            <a:endParaRPr lang="en-GB" sz="3800" i="1" dirty="0" smtClean="0">
              <a:latin typeface="Arial" panose="020B0604020202020204" pitchFamily="34" charset="0"/>
              <a:cs typeface="Arial" panose="020B0604020202020204" pitchFamily="34" charset="0"/>
            </a:endParaRPr>
          </a:p>
          <a:p>
            <a:endParaRPr lang="en-GB" dirty="0"/>
          </a:p>
        </p:txBody>
      </p:sp>
      <p:sp>
        <p:nvSpPr>
          <p:cNvPr id="2" name="Title 1"/>
          <p:cNvSpPr>
            <a:spLocks noGrp="1"/>
          </p:cNvSpPr>
          <p:nvPr>
            <p:ph type="title"/>
          </p:nvPr>
        </p:nvSpPr>
        <p:spPr/>
        <p:txBody>
          <a:bodyPr>
            <a:noAutofit/>
          </a:bodyPr>
          <a:lstStyle/>
          <a:p>
            <a:r>
              <a:rPr lang="en-GB" sz="3200" b="1" dirty="0">
                <a:latin typeface="+mn-lt"/>
              </a:rPr>
              <a:t>W</a:t>
            </a:r>
            <a:r>
              <a:rPr lang="en-GB" sz="3200" b="1" dirty="0" smtClean="0">
                <a:latin typeface="+mn-lt"/>
              </a:rPr>
              <a:t>hat happens if we miss VOC </a:t>
            </a:r>
            <a:endParaRPr lang="en-GB" sz="3200" b="1" dirty="0">
              <a:latin typeface="+mn-lt"/>
            </a:endParaRPr>
          </a:p>
        </p:txBody>
      </p:sp>
    </p:spTree>
    <p:extLst>
      <p:ext uri="{BB962C8B-B14F-4D97-AF65-F5344CB8AC3E}">
        <p14:creationId xmlns:p14="http://schemas.microsoft.com/office/powerpoint/2010/main" val="1559676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pPr algn="ctr"/>
            <a:r>
              <a:rPr lang="en-GB" sz="3200" b="1" dirty="0" smtClean="0">
                <a:latin typeface="+mn-lt"/>
              </a:rPr>
              <a:t>Questions</a:t>
            </a:r>
            <a:endParaRPr lang="en-GB" sz="3200" b="1" dirty="0">
              <a:latin typeface="+mn-lt"/>
            </a:endParaRPr>
          </a:p>
        </p:txBody>
      </p:sp>
    </p:spTree>
    <p:extLst>
      <p:ext uri="{BB962C8B-B14F-4D97-AF65-F5344CB8AC3E}">
        <p14:creationId xmlns:p14="http://schemas.microsoft.com/office/powerpoint/2010/main" val="27744495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153</TotalTime>
  <Words>1366</Words>
  <Application>Microsoft Office PowerPoint</Application>
  <PresentationFormat>On-screen Show (4:3)</PresentationFormat>
  <Paragraphs>87</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 Voice of the Child </vt:lpstr>
      <vt:lpstr>What does this mean - It means seeing their experiences from their point of view.</vt:lpstr>
      <vt:lpstr>Why is it important</vt:lpstr>
      <vt:lpstr>How do we do this</vt:lpstr>
      <vt:lpstr>How do we do this – Some pointers</vt:lpstr>
      <vt:lpstr>What children have said they need</vt:lpstr>
      <vt:lpstr>What happens if we miss VOC </vt:lpstr>
      <vt:lpstr>Questions</vt:lpstr>
    </vt:vector>
  </TitlesOfParts>
  <Company>Greater Manchester Police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Mcintyre</dc:creator>
  <cp:lastModifiedBy>Lauren Hayes</cp:lastModifiedBy>
  <cp:revision>10</cp:revision>
  <dcterms:created xsi:type="dcterms:W3CDTF">2019-06-04T10:07:51Z</dcterms:created>
  <dcterms:modified xsi:type="dcterms:W3CDTF">2019-06-13T07:58:54Z</dcterms:modified>
</cp:coreProperties>
</file>