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2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</p:sldIdLst>
  <p:sldSz cx="7556500" cy="5359400"/>
  <p:notesSz cx="7556500" cy="5359400"/>
  <p:embeddedFontLst>
    <p:embeddedFont>
      <p:font typeface="BMEEKQ+Quicksand-Regular"/>
      <p:regular r:id="rId8"/>
    </p:embeddedFont>
    <p:embeddedFont>
      <p:font typeface="CTCUAL+Quicksand-Bold"/>
      <p:regular r:id="rId9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font" Target="fonts/font1.fntdata" /><Relationship Id="rId9" Type="http://schemas.openxmlformats.org/officeDocument/2006/relationships/font" Target="fonts/font2.fntdata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7556500" cy="5359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276197" y="586751"/>
            <a:ext cx="5231587" cy="77937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836"/>
              </a:lnSpc>
              <a:spcBef>
                <a:spcPts val="0"/>
              </a:spcBef>
              <a:spcAft>
                <a:spcPts val="0"/>
              </a:spcAft>
            </a:pPr>
            <a:r>
              <a:rPr dirty="0" sz="4800">
                <a:solidFill>
                  <a:srgbClr val="ffffff"/>
                </a:solidFill>
                <a:latin typeface="BMEEKQ+Quicksand-Regular"/>
                <a:cs typeface="BMEEKQ+Quicksand-Regular"/>
              </a:rPr>
              <a:t>Trauma-Informed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43037" y="1318271"/>
            <a:ext cx="2432913" cy="77937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836"/>
              </a:lnSpc>
              <a:spcBef>
                <a:spcPts val="0"/>
              </a:spcBef>
              <a:spcAft>
                <a:spcPts val="0"/>
              </a:spcAft>
            </a:pPr>
            <a:r>
              <a:rPr dirty="0" sz="4800">
                <a:solidFill>
                  <a:srgbClr val="ffffff"/>
                </a:solidFill>
                <a:latin typeface="BMEEKQ+Quicksand-Regular"/>
                <a:cs typeface="BMEEKQ+Quicksand-Regular"/>
              </a:rPr>
              <a:t>Practice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800563" y="2188475"/>
            <a:ext cx="2115185" cy="424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039"/>
              </a:lnSpc>
              <a:spcBef>
                <a:spcPts val="0"/>
              </a:spcBef>
              <a:spcAft>
                <a:spcPts val="0"/>
              </a:spcAft>
            </a:pPr>
            <a:r>
              <a:rPr dirty="0" sz="2500">
                <a:solidFill>
                  <a:srgbClr val="ffffff"/>
                </a:solidFill>
                <a:latin typeface="BMEEKQ+Quicksand-Regular"/>
                <a:cs typeface="BMEEKQ+Quicksand-Regular"/>
              </a:rPr>
              <a:t>MINI-SURVEY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813073" y="2700031"/>
            <a:ext cx="4100321" cy="598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20572" marR="0">
              <a:lnSpc>
                <a:spcPts val="2188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BMEEKQ+Quicksand-Regular"/>
                <a:cs typeface="BMEEKQ+Quicksand-Regular"/>
              </a:rPr>
              <a:t>For</a:t>
            </a:r>
            <a:r>
              <a:rPr dirty="0" sz="1800">
                <a:solidFill>
                  <a:srgbClr val="ffffff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BMEEKQ+Quicksand-Regular"/>
                <a:cs typeface="BMEEKQ+Quicksand-Regular"/>
              </a:rPr>
              <a:t>people</a:t>
            </a:r>
            <a:r>
              <a:rPr dirty="0" sz="1800">
                <a:solidFill>
                  <a:srgbClr val="ffffff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BMEEKQ+Quicksand-Regular"/>
                <a:cs typeface="BMEEKQ+Quicksand-Regular"/>
              </a:rPr>
              <a:t>that</a:t>
            </a:r>
            <a:r>
              <a:rPr dirty="0" sz="1800">
                <a:solidFill>
                  <a:srgbClr val="ffffff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BMEEKQ+Quicksand-Regular"/>
                <a:cs typeface="BMEEKQ+Quicksand-Regular"/>
              </a:rPr>
              <a:t>work</a:t>
            </a:r>
            <a:r>
              <a:rPr dirty="0" sz="1800">
                <a:solidFill>
                  <a:srgbClr val="ffffff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BMEEKQ+Quicksand-Regular"/>
                <a:cs typeface="BMEEKQ+Quicksand-Regular"/>
              </a:rPr>
              <a:t>with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ffffff"/>
                </a:solidFill>
                <a:latin typeface="CTCUAL+Quicksand-Bold"/>
                <a:cs typeface="CTCUAL+Quicksand-Bold"/>
              </a:rPr>
              <a:t>children,</a:t>
            </a:r>
            <a:r>
              <a:rPr dirty="0" sz="1800" b="1">
                <a:solidFill>
                  <a:srgbClr val="ffffff"/>
                </a:solidFill>
                <a:latin typeface="CTCUAL+Quicksand-Bold"/>
                <a:cs typeface="CTCUAL+Quicksand-Bold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TCUAL+Quicksand-Bold"/>
                <a:cs typeface="CTCUAL+Quicksand-Bold"/>
              </a:rPr>
              <a:t>young</a:t>
            </a:r>
            <a:r>
              <a:rPr dirty="0" sz="1800" b="1">
                <a:solidFill>
                  <a:srgbClr val="ffffff"/>
                </a:solidFill>
                <a:latin typeface="CTCUAL+Quicksand-Bold"/>
                <a:cs typeface="CTCUAL+Quicksand-Bold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TCUAL+Quicksand-Bold"/>
                <a:cs typeface="CTCUAL+Quicksand-Bold"/>
              </a:rPr>
              <a:t>people</a:t>
            </a:r>
            <a:r>
              <a:rPr dirty="0" sz="1800" b="1">
                <a:solidFill>
                  <a:srgbClr val="ffffff"/>
                </a:solidFill>
                <a:latin typeface="CTCUAL+Quicksand-Bold"/>
                <a:cs typeface="CTCUAL+Quicksand-Bold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TCUAL+Quicksand-Bold"/>
                <a:cs typeface="CTCUAL+Quicksand-Bold"/>
              </a:rPr>
              <a:t>and</a:t>
            </a:r>
            <a:r>
              <a:rPr dirty="0" sz="1800" b="1">
                <a:solidFill>
                  <a:srgbClr val="ffffff"/>
                </a:solidFill>
                <a:latin typeface="CTCUAL+Quicksand-Bold"/>
                <a:cs typeface="CTCUAL+Quicksand-Bold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TCUAL+Quicksand-Bold"/>
                <a:cs typeface="CTCUAL+Quicksand-Bold"/>
              </a:rPr>
              <a:t>families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7556500" cy="5359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89075" y="450565"/>
            <a:ext cx="5243702" cy="753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796"/>
              </a:lnSpc>
              <a:spcBef>
                <a:spcPts val="0"/>
              </a:spcBef>
              <a:spcAft>
                <a:spcPts val="0"/>
              </a:spcAft>
            </a:pPr>
            <a:r>
              <a:rPr dirty="0" sz="2300">
                <a:solidFill>
                  <a:srgbClr val="008e79"/>
                </a:solidFill>
                <a:latin typeface="BMEEKQ+Quicksand-Regular"/>
                <a:cs typeface="BMEEKQ+Quicksand-Regular"/>
              </a:rPr>
              <a:t>Understanding</a:t>
            </a:r>
            <a:r>
              <a:rPr dirty="0" sz="23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2300">
                <a:solidFill>
                  <a:srgbClr val="008e79"/>
                </a:solidFill>
                <a:latin typeface="BMEEKQ+Quicksand-Regular"/>
                <a:cs typeface="BMEEKQ+Quicksand-Regular"/>
              </a:rPr>
              <a:t>impact</a:t>
            </a:r>
            <a:r>
              <a:rPr dirty="0" sz="23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2300">
                <a:solidFill>
                  <a:srgbClr val="008e79"/>
                </a:solidFill>
                <a:latin typeface="BMEEKQ+Quicksand-Regular"/>
                <a:cs typeface="BMEEKQ+Quicksand-Regular"/>
              </a:rPr>
              <a:t>on</a:t>
            </a:r>
            <a:r>
              <a:rPr dirty="0" sz="23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2300">
                <a:solidFill>
                  <a:srgbClr val="008e79"/>
                </a:solidFill>
                <a:latin typeface="BMEEKQ+Quicksand-Regular"/>
                <a:cs typeface="BMEEKQ+Quicksand-Regular"/>
              </a:rPr>
              <a:t>people</a:t>
            </a:r>
            <a:r>
              <a:rPr dirty="0" sz="23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2300">
                <a:solidFill>
                  <a:srgbClr val="008e79"/>
                </a:solidFill>
                <a:latin typeface="BMEEKQ+Quicksand-Regular"/>
                <a:cs typeface="BMEEKQ+Quicksand-Regular"/>
              </a:rPr>
              <a:t>who</a:t>
            </a:r>
          </a:p>
          <a:p>
            <a:pPr marL="0" marR="0">
              <a:lnSpc>
                <a:spcPts val="2760"/>
              </a:lnSpc>
              <a:spcBef>
                <a:spcPts val="0"/>
              </a:spcBef>
              <a:spcAft>
                <a:spcPts val="0"/>
              </a:spcAft>
            </a:pPr>
            <a:r>
              <a:rPr dirty="0" sz="2300">
                <a:solidFill>
                  <a:srgbClr val="008e79"/>
                </a:solidFill>
                <a:latin typeface="BMEEKQ+Quicksand-Regular"/>
                <a:cs typeface="BMEEKQ+Quicksand-Regular"/>
              </a:rPr>
              <a:t>work</a:t>
            </a:r>
            <a:r>
              <a:rPr dirty="0" sz="23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2300">
                <a:solidFill>
                  <a:srgbClr val="008e79"/>
                </a:solidFill>
                <a:latin typeface="BMEEKQ+Quicksand-Regular"/>
                <a:cs typeface="BMEEKQ+Quicksand-Regular"/>
              </a:rPr>
              <a:t>with</a:t>
            </a:r>
            <a:r>
              <a:rPr dirty="0" sz="2300" spc="-25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2300" b="1">
                <a:solidFill>
                  <a:srgbClr val="008e79"/>
                </a:solidFill>
                <a:latin typeface="CTCUAL+Quicksand-Bold"/>
                <a:cs typeface="CTCUAL+Quicksand-Bold"/>
              </a:rPr>
              <a:t>children</a:t>
            </a:r>
            <a:r>
              <a:rPr dirty="0" sz="2300" b="1">
                <a:solidFill>
                  <a:srgbClr val="008e79"/>
                </a:solidFill>
                <a:latin typeface="CTCUAL+Quicksand-Bold"/>
                <a:cs typeface="CTCUAL+Quicksand-Bold"/>
              </a:rPr>
              <a:t> </a:t>
            </a:r>
            <a:r>
              <a:rPr dirty="0" sz="2300" b="1">
                <a:solidFill>
                  <a:srgbClr val="008e79"/>
                </a:solidFill>
                <a:latin typeface="CTCUAL+Quicksand-Bold"/>
                <a:cs typeface="CTCUAL+Quicksand-Bold"/>
              </a:rPr>
              <a:t>and</a:t>
            </a:r>
            <a:r>
              <a:rPr dirty="0" sz="2300" b="1">
                <a:solidFill>
                  <a:srgbClr val="008e79"/>
                </a:solidFill>
                <a:latin typeface="CTCUAL+Quicksand-Bold"/>
                <a:cs typeface="CTCUAL+Quicksand-Bold"/>
              </a:rPr>
              <a:t> </a:t>
            </a:r>
            <a:r>
              <a:rPr dirty="0" sz="2300" b="1">
                <a:solidFill>
                  <a:srgbClr val="008e79"/>
                </a:solidFill>
                <a:latin typeface="CTCUAL+Quicksand-Bold"/>
                <a:cs typeface="CTCUAL+Quicksand-Bold"/>
              </a:rPr>
              <a:t>families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89075" y="1289903"/>
            <a:ext cx="6827671" cy="40629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59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Services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can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use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our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quick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feedback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survey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to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give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people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who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work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with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children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and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families</a:t>
            </a:r>
          </a:p>
          <a:p>
            <a:pPr marL="0" marR="0">
              <a:lnSpc>
                <a:spcPts val="144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the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chance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to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report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on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their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experiences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and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the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features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of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trauma-informed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BMEEKQ+Quicksand-Regular"/>
                <a:cs typeface="BMEEKQ+Quicksand-Regular"/>
              </a:rPr>
              <a:t>support: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54175" y="2039944"/>
            <a:ext cx="222377" cy="1925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1.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46275" y="2039944"/>
            <a:ext cx="4525771" cy="1925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I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have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had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training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in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trauma-informed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practice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that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I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use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in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my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daily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work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229943" y="2031257"/>
            <a:ext cx="251790" cy="29515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0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BMEEKQ+Quicksand-Regular"/>
                <a:cs typeface="BMEEKQ+Quicksand-Regular"/>
              </a:rPr>
              <a:t>Y</a:t>
            </a:r>
          </a:p>
          <a:p>
            <a:pPr marL="0" marR="0">
              <a:lnSpc>
                <a:spcPts val="1702"/>
              </a:lnSpc>
              <a:spcBef>
                <a:spcPts val="2545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BMEEKQ+Quicksand-Regular"/>
                <a:cs typeface="BMEEKQ+Quicksand-Regular"/>
              </a:rPr>
              <a:t>Y</a:t>
            </a:r>
          </a:p>
          <a:p>
            <a:pPr marL="0" marR="0">
              <a:lnSpc>
                <a:spcPts val="1702"/>
              </a:lnSpc>
              <a:spcBef>
                <a:spcPts val="2595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BMEEKQ+Quicksand-Regular"/>
                <a:cs typeface="BMEEKQ+Quicksand-Regular"/>
              </a:rPr>
              <a:t>Y</a:t>
            </a:r>
          </a:p>
          <a:p>
            <a:pPr marL="0" marR="0">
              <a:lnSpc>
                <a:spcPts val="1702"/>
              </a:lnSpc>
              <a:spcBef>
                <a:spcPts val="2545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BMEEKQ+Quicksand-Regular"/>
                <a:cs typeface="BMEEKQ+Quicksand-Regular"/>
              </a:rPr>
              <a:t>Y</a:t>
            </a:r>
          </a:p>
          <a:p>
            <a:pPr marL="0" marR="0">
              <a:lnSpc>
                <a:spcPts val="1702"/>
              </a:lnSpc>
              <a:spcBef>
                <a:spcPts val="2595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BMEEKQ+Quicksand-Regular"/>
                <a:cs typeface="BMEEKQ+Quicksand-Regular"/>
              </a:rPr>
              <a:t>Y</a:t>
            </a:r>
          </a:p>
          <a:p>
            <a:pPr marL="0" marR="0">
              <a:lnSpc>
                <a:spcPts val="1702"/>
              </a:lnSpc>
              <a:spcBef>
                <a:spcPts val="2545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BMEEKQ+Quicksand-Regular"/>
                <a:cs typeface="BMEEKQ+Quicksand-Regular"/>
              </a:rPr>
              <a:t>Y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913362" y="2031257"/>
            <a:ext cx="281838" cy="29515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0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BMEEKQ+Quicksand-Regular"/>
                <a:cs typeface="BMEEKQ+Quicksand-Regular"/>
              </a:rPr>
              <a:t>N</a:t>
            </a:r>
          </a:p>
          <a:p>
            <a:pPr marL="0" marR="0">
              <a:lnSpc>
                <a:spcPts val="1702"/>
              </a:lnSpc>
              <a:spcBef>
                <a:spcPts val="2545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BMEEKQ+Quicksand-Regular"/>
                <a:cs typeface="BMEEKQ+Quicksand-Regular"/>
              </a:rPr>
              <a:t>N</a:t>
            </a:r>
          </a:p>
          <a:p>
            <a:pPr marL="0" marR="0">
              <a:lnSpc>
                <a:spcPts val="1702"/>
              </a:lnSpc>
              <a:spcBef>
                <a:spcPts val="2595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BMEEKQ+Quicksand-Regular"/>
                <a:cs typeface="BMEEKQ+Quicksand-Regular"/>
              </a:rPr>
              <a:t>N</a:t>
            </a:r>
          </a:p>
          <a:p>
            <a:pPr marL="0" marR="0">
              <a:lnSpc>
                <a:spcPts val="1702"/>
              </a:lnSpc>
              <a:spcBef>
                <a:spcPts val="2545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BMEEKQ+Quicksand-Regular"/>
                <a:cs typeface="BMEEKQ+Quicksand-Regular"/>
              </a:rPr>
              <a:t>N</a:t>
            </a:r>
          </a:p>
          <a:p>
            <a:pPr marL="0" marR="0">
              <a:lnSpc>
                <a:spcPts val="1702"/>
              </a:lnSpc>
              <a:spcBef>
                <a:spcPts val="2595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BMEEKQ+Quicksand-Regular"/>
                <a:cs typeface="BMEEKQ+Quicksand-Regular"/>
              </a:rPr>
              <a:t>N</a:t>
            </a:r>
          </a:p>
          <a:p>
            <a:pPr marL="0" marR="0">
              <a:lnSpc>
                <a:spcPts val="1702"/>
              </a:lnSpc>
              <a:spcBef>
                <a:spcPts val="2545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BMEEKQ+Quicksand-Regular"/>
                <a:cs typeface="BMEEKQ+Quicksand-Regular"/>
              </a:rPr>
              <a:t>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54175" y="2446344"/>
            <a:ext cx="245745" cy="1925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2.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846275" y="2446344"/>
            <a:ext cx="4330699" cy="3449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I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have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opportunities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to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reflect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on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how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trauma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might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affect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children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and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families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and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how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I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might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respond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better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54175" y="3005144"/>
            <a:ext cx="244602" cy="18689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3.</a:t>
            </a:r>
          </a:p>
          <a:p>
            <a:pPr marL="0" marR="0">
              <a:lnSpc>
                <a:spcPts val="1215"/>
              </a:lnSpc>
              <a:spcBef>
                <a:spcPts val="3183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4.</a:t>
            </a:r>
          </a:p>
          <a:p>
            <a:pPr marL="0" marR="0">
              <a:lnSpc>
                <a:spcPts val="1215"/>
              </a:lnSpc>
              <a:spcBef>
                <a:spcPts val="3183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5.</a:t>
            </a:r>
          </a:p>
          <a:p>
            <a:pPr marL="0" marR="0">
              <a:lnSpc>
                <a:spcPts val="1215"/>
              </a:lnSpc>
              <a:spcBef>
                <a:spcPts val="3183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6.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846275" y="3005144"/>
            <a:ext cx="4065777" cy="3449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I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am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supported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to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cope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with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the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emotional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impact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of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my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work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with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children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and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families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846275" y="3563944"/>
            <a:ext cx="4429759" cy="3449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I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have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opportunities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to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talk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with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people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from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other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services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and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agencies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to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plan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how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we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work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together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to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support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children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and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families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846275" y="4122744"/>
            <a:ext cx="4074541" cy="3449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I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have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heard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leaders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in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my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organisation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talk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about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trauma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and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the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importance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of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trauma-informed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practice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846275" y="4681544"/>
            <a:ext cx="4339590" cy="3449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My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employer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listens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and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acts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on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my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suggestions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about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how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the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service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might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become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more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 </a:t>
            </a:r>
            <a:r>
              <a:rPr dirty="0" sz="1000">
                <a:solidFill>
                  <a:srgbClr val="008e79"/>
                </a:solidFill>
                <a:latin typeface="BMEEKQ+Quicksand-Regular"/>
                <a:cs typeface="BMEEKQ+Quicksand-Regular"/>
              </a:rPr>
              <a:t>trauma-informed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2023-05-23T06:27:49-05:00</dcterms:modified>
</cp:coreProperties>
</file>