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</p:sldIdLst>
  <p:sldSz cx="7556500" cy="5359400"/>
  <p:notesSz cx="7556500" cy="5359400"/>
  <p:embeddedFontLst>
    <p:embeddedFont>
      <p:font typeface="PMKLVS+Quicksand-Medium"/>
      <p:regular r:id="rId8"/>
    </p:embeddedFont>
    <p:embeddedFont>
      <p:font typeface="QJLRSF+Quicksand-Bold"/>
      <p:regular r:id="rId9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font" Target="fonts/font1.fntdata" /><Relationship Id="rId9" Type="http://schemas.openxmlformats.org/officeDocument/2006/relationships/font" Target="fonts/font2.fntdata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7556500" cy="5359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33739" y="723911"/>
            <a:ext cx="5313883" cy="152857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5976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ffffff"/>
                </a:solidFill>
                <a:latin typeface="PMKLVS+Quicksand-Medium"/>
                <a:cs typeface="PMKLVS+Quicksand-Medium"/>
              </a:rPr>
              <a:t>Trauma-Informed</a:t>
            </a:r>
          </a:p>
          <a:p>
            <a:pPr marL="1389345" marR="0">
              <a:lnSpc>
                <a:spcPts val="5760"/>
              </a:lnSpc>
              <a:spcBef>
                <a:spcPts val="0"/>
              </a:spcBef>
              <a:spcAft>
                <a:spcPts val="0"/>
              </a:spcAft>
            </a:pPr>
            <a:r>
              <a:rPr dirty="0" sz="4800">
                <a:solidFill>
                  <a:srgbClr val="ffffff"/>
                </a:solidFill>
                <a:latin typeface="PMKLVS+Quicksand-Medium"/>
                <a:cs typeface="PMKLVS+Quicksand-Medium"/>
              </a:rPr>
              <a:t>Practice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792633" y="2325635"/>
            <a:ext cx="2132012" cy="43338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112"/>
              </a:lnSpc>
              <a:spcBef>
                <a:spcPts val="0"/>
              </a:spcBef>
              <a:spcAft>
                <a:spcPts val="0"/>
              </a:spcAft>
            </a:pPr>
            <a:r>
              <a:rPr dirty="0" sz="2500">
                <a:solidFill>
                  <a:srgbClr val="ffffff"/>
                </a:solidFill>
                <a:latin typeface="PMKLVS+Quicksand-Medium"/>
                <a:cs typeface="PMKLVS+Quicksand-Medium"/>
              </a:rPr>
              <a:t>MINI-SURVEY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092392" y="2837191"/>
            <a:ext cx="3536094" cy="3238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25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 b="1">
                <a:solidFill>
                  <a:srgbClr val="ffffff"/>
                </a:solidFill>
                <a:latin typeface="QJLRSF+Quicksand-Bold"/>
                <a:cs typeface="QJLRSF+Quicksand-Bold"/>
              </a:rPr>
              <a:t>For</a:t>
            </a:r>
            <a:r>
              <a:rPr dirty="0" sz="1800" spc="-34" b="1">
                <a:solidFill>
                  <a:srgbClr val="ffffff"/>
                </a:solidFill>
                <a:latin typeface="QJLRSF+Quicksand-Bold"/>
                <a:cs typeface="QJLRSF+Quicksand-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QJLRSF+Quicksand-Bold"/>
                <a:cs typeface="QJLRSF+Quicksand-Bold"/>
              </a:rPr>
              <a:t>services</a:t>
            </a:r>
            <a:r>
              <a:rPr dirty="0" sz="1800" b="1">
                <a:solidFill>
                  <a:srgbClr val="ffffff"/>
                </a:solidFill>
                <a:latin typeface="QJLRSF+Quicksand-Bold"/>
                <a:cs typeface="QJLRSF+Quicksand-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QJLRSF+Quicksand-Bold"/>
                <a:cs typeface="QJLRSF+Quicksand-Bold"/>
              </a:rPr>
              <a:t>and</a:t>
            </a:r>
            <a:r>
              <a:rPr dirty="0" sz="1800" b="1">
                <a:solidFill>
                  <a:srgbClr val="ffffff"/>
                </a:solidFill>
                <a:latin typeface="QJLRSF+Quicksand-Bold"/>
                <a:cs typeface="QJLRSF+Quicksand-Bold"/>
              </a:rPr>
              <a:t> </a:t>
            </a:r>
            <a:r>
              <a:rPr dirty="0" sz="1800" b="1">
                <a:solidFill>
                  <a:srgbClr val="ffffff"/>
                </a:solidFill>
                <a:latin typeface="QJLRSF+Quicksand-Bold"/>
                <a:cs typeface="QJLRSF+Quicksand-Bold"/>
              </a:rPr>
              <a:t>organisations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7556500" cy="53594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89075" y="450565"/>
            <a:ext cx="4863436" cy="753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75"/>
              </a:lnSpc>
              <a:spcBef>
                <a:spcPts val="0"/>
              </a:spcBef>
              <a:spcAft>
                <a:spcPts val="0"/>
              </a:spcAft>
            </a:pPr>
            <a:r>
              <a:rPr dirty="0" sz="2300">
                <a:solidFill>
                  <a:srgbClr val="008e79"/>
                </a:solidFill>
                <a:latin typeface="PMKLVS+Quicksand-Medium"/>
                <a:cs typeface="PMKLVS+Quicksand-Medium"/>
              </a:rPr>
              <a:t>Understanding</a:t>
            </a:r>
            <a:r>
              <a:rPr dirty="0" sz="23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2300">
                <a:solidFill>
                  <a:srgbClr val="008e79"/>
                </a:solidFill>
                <a:latin typeface="PMKLVS+Quicksand-Medium"/>
                <a:cs typeface="PMKLVS+Quicksand-Medium"/>
              </a:rPr>
              <a:t>impact</a:t>
            </a:r>
            <a:r>
              <a:rPr dirty="0" sz="23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2300">
                <a:solidFill>
                  <a:srgbClr val="008e79"/>
                </a:solidFill>
                <a:latin typeface="PMKLVS+Quicksand-Medium"/>
                <a:cs typeface="PMKLVS+Quicksand-Medium"/>
              </a:rPr>
              <a:t>on</a:t>
            </a:r>
            <a:r>
              <a:rPr dirty="0" sz="23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2300" b="1">
                <a:solidFill>
                  <a:srgbClr val="008e79"/>
                </a:solidFill>
                <a:latin typeface="QJLRSF+Quicksand-Bold"/>
                <a:cs typeface="QJLRSF+Quicksand-Bold"/>
              </a:rPr>
              <a:t>services</a:t>
            </a:r>
          </a:p>
          <a:p>
            <a:pPr marL="0" marR="0">
              <a:lnSpc>
                <a:spcPts val="2760"/>
              </a:lnSpc>
              <a:spcBef>
                <a:spcPts val="0"/>
              </a:spcBef>
              <a:spcAft>
                <a:spcPts val="0"/>
              </a:spcAft>
            </a:pPr>
            <a:r>
              <a:rPr dirty="0" sz="2300" b="1">
                <a:solidFill>
                  <a:srgbClr val="008e79"/>
                </a:solidFill>
                <a:latin typeface="QJLRSF+Quicksand-Bold"/>
                <a:cs typeface="QJLRSF+Quicksand-Bold"/>
              </a:rPr>
              <a:t>and</a:t>
            </a:r>
            <a:r>
              <a:rPr dirty="0" sz="2300" b="1">
                <a:solidFill>
                  <a:srgbClr val="008e79"/>
                </a:solidFill>
                <a:latin typeface="QJLRSF+Quicksand-Bold"/>
                <a:cs typeface="QJLRSF+Quicksand-Bold"/>
              </a:rPr>
              <a:t> </a:t>
            </a:r>
            <a:r>
              <a:rPr dirty="0" sz="2300" b="1">
                <a:solidFill>
                  <a:srgbClr val="008e79"/>
                </a:solidFill>
                <a:latin typeface="QJLRSF+Quicksand-Bold"/>
                <a:cs typeface="QJLRSF+Quicksand-Bold"/>
              </a:rPr>
              <a:t>organisations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89075" y="1289903"/>
            <a:ext cx="6767777" cy="41071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4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Rochdale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can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use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this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quick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feedback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survey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with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leaders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of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organisations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in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the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borough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to</a:t>
            </a:r>
          </a:p>
          <a:p>
            <a:pPr marL="0" marR="0">
              <a:lnSpc>
                <a:spcPts val="144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report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on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their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progress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to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be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being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200">
                <a:solidFill>
                  <a:srgbClr val="008e79"/>
                </a:solidFill>
                <a:latin typeface="PMKLVS+Quicksand-Medium"/>
                <a:cs typeface="PMKLVS+Quicksand-Medium"/>
              </a:rPr>
              <a:t>trauma-informed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6229150" y="1985958"/>
            <a:ext cx="254251" cy="2947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Y</a:t>
            </a:r>
          </a:p>
          <a:p>
            <a:pPr marL="0" marR="0">
              <a:lnSpc>
                <a:spcPts val="1743"/>
              </a:lnSpc>
              <a:spcBef>
                <a:spcPts val="133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Y</a:t>
            </a:r>
          </a:p>
          <a:p>
            <a:pPr marL="0" marR="0">
              <a:lnSpc>
                <a:spcPts val="1743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Y</a:t>
            </a:r>
          </a:p>
          <a:p>
            <a:pPr marL="0" marR="0">
              <a:lnSpc>
                <a:spcPts val="1743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Y</a:t>
            </a:r>
          </a:p>
          <a:p>
            <a:pPr marL="149" marR="0">
              <a:lnSpc>
                <a:spcPts val="1743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Y</a:t>
            </a:r>
          </a:p>
          <a:p>
            <a:pPr marL="149" marR="0">
              <a:lnSpc>
                <a:spcPts val="1743"/>
              </a:lnSpc>
              <a:spcBef>
                <a:spcPts val="133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Y</a:t>
            </a:r>
          </a:p>
          <a:p>
            <a:pPr marL="149" marR="0">
              <a:lnSpc>
                <a:spcPts val="1743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Y</a:t>
            </a:r>
          </a:p>
          <a:p>
            <a:pPr marL="149" marR="0">
              <a:lnSpc>
                <a:spcPts val="1743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Y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913362" y="1985958"/>
            <a:ext cx="282194" cy="25946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54175" y="2039945"/>
            <a:ext cx="226059" cy="1962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1.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846275" y="2039945"/>
            <a:ext cx="3924554" cy="1962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I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have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had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training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in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trauma-informed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practice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and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leadership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554175" y="2319345"/>
            <a:ext cx="249301" cy="1962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2.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846275" y="2319345"/>
            <a:ext cx="4643502" cy="3486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My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team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has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used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the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communication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package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to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talk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about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what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trauma-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informed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practice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is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and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why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it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is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important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913362" y="2369917"/>
            <a:ext cx="282342" cy="2563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743"/>
              </a:lnSpc>
              <a:spcBef>
                <a:spcPts val="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N</a:t>
            </a:r>
          </a:p>
          <a:p>
            <a:pPr marL="0" marR="0">
              <a:lnSpc>
                <a:spcPts val="1743"/>
              </a:lnSpc>
              <a:spcBef>
                <a:spcPts val="133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N</a:t>
            </a:r>
          </a:p>
          <a:p>
            <a:pPr marL="0" marR="0">
              <a:lnSpc>
                <a:spcPts val="1743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N</a:t>
            </a:r>
          </a:p>
          <a:p>
            <a:pPr marL="148" marR="0">
              <a:lnSpc>
                <a:spcPts val="1743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N</a:t>
            </a:r>
          </a:p>
          <a:p>
            <a:pPr marL="148" marR="0">
              <a:lnSpc>
                <a:spcPts val="1743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N</a:t>
            </a:r>
          </a:p>
          <a:p>
            <a:pPr marL="148" marR="0">
              <a:lnSpc>
                <a:spcPts val="1743"/>
              </a:lnSpc>
              <a:spcBef>
                <a:spcPts val="133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N</a:t>
            </a:r>
          </a:p>
          <a:p>
            <a:pPr marL="148" marR="0">
              <a:lnSpc>
                <a:spcPts val="1743"/>
              </a:lnSpc>
              <a:spcBef>
                <a:spcPts val="1280"/>
              </a:spcBef>
              <a:spcAft>
                <a:spcPts val="0"/>
              </a:spcAft>
            </a:pPr>
            <a:r>
              <a:rPr dirty="0" sz="1400">
                <a:solidFill>
                  <a:srgbClr val="008e79"/>
                </a:solidFill>
                <a:latin typeface="PMKLVS+Quicksand-Medium"/>
                <a:cs typeface="PMKLVS+Quicksand-Medium"/>
              </a:rPr>
              <a:t>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554175" y="2751145"/>
            <a:ext cx="247777" cy="628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3.</a:t>
            </a:r>
          </a:p>
          <a:p>
            <a:pPr marL="0" marR="0">
              <a:lnSpc>
                <a:spcPts val="1244"/>
              </a:lnSpc>
              <a:spcBef>
                <a:spcPts val="2155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4.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846275" y="2751145"/>
            <a:ext cx="4539869" cy="34861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My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team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has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used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the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self-assessment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tool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to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reflect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on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how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to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make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my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service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more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trauma-informed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846275" y="3182945"/>
            <a:ext cx="4798949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My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team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has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used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the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deep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listening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tools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to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reflect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on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how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we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recognise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and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respond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to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trauma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in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children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and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families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54175" y="3614745"/>
            <a:ext cx="248920" cy="475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5.</a:t>
            </a:r>
          </a:p>
          <a:p>
            <a:pPr marL="0" marR="0">
              <a:lnSpc>
                <a:spcPts val="1244"/>
              </a:lnSpc>
              <a:spcBef>
                <a:spcPts val="954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6.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846275" y="3614745"/>
            <a:ext cx="4078478" cy="1962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My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team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has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an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action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plan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for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becoming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more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trauma-informed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846275" y="3894145"/>
            <a:ext cx="4372484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My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team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has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made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changes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to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how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we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work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to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become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more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trauma-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informed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554175" y="4325945"/>
            <a:ext cx="247269" cy="6280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7.</a:t>
            </a:r>
          </a:p>
          <a:p>
            <a:pPr marL="0" marR="0">
              <a:lnSpc>
                <a:spcPts val="1244"/>
              </a:lnSpc>
              <a:spcBef>
                <a:spcPts val="2154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8.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846275" y="4325945"/>
            <a:ext cx="4435221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My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team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uses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the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feedback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forms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to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understand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the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impact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of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trauma-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informed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practice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846275" y="4757745"/>
            <a:ext cx="4703064" cy="348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44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My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team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contributes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to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conversations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with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the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wider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sector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about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 </a:t>
            </a: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becoming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000">
                <a:solidFill>
                  <a:srgbClr val="008e79"/>
                </a:solidFill>
                <a:latin typeface="PMKLVS+Quicksand-Medium"/>
                <a:cs typeface="PMKLVS+Quicksand-Medium"/>
              </a:rPr>
              <a:t>trauma-informed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2023-05-19T08:11:20-05:00</dcterms:modified>
</cp:coreProperties>
</file>