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</p:sldIdLst>
  <p:sldSz cx="7556500" cy="5359400"/>
  <p:notesSz cx="7556500" cy="5359400"/>
  <p:embeddedFontLst>
    <p:embeddedFont>
      <p:font typeface="DLEECE+Quicksand-Regular"/>
      <p:regular r:id="rId8"/>
    </p:embeddedFont>
    <p:embeddedFont>
      <p:font typeface="SKKPCW+Quicksand-Bold"/>
      <p:regular r:id="rId9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font" Target="fonts/font1.fntdata" /><Relationship Id="rId9" Type="http://schemas.openxmlformats.org/officeDocument/2006/relationships/font" Target="fonts/font2.fntdata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7556500" cy="5359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276197" y="723911"/>
            <a:ext cx="5231587" cy="151089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836"/>
              </a:lnSpc>
              <a:spcBef>
                <a:spcPts val="0"/>
              </a:spcBef>
              <a:spcAft>
                <a:spcPts val="0"/>
              </a:spcAft>
            </a:pPr>
            <a:r>
              <a:rPr dirty="0" sz="4800">
                <a:solidFill>
                  <a:srgbClr val="ffffff"/>
                </a:solidFill>
                <a:latin typeface="DLEECE+Quicksand-Regular"/>
                <a:cs typeface="DLEECE+Quicksand-Regular"/>
              </a:rPr>
              <a:t>Trauma-Informed</a:t>
            </a:r>
          </a:p>
          <a:p>
            <a:pPr marL="1366840" marR="0">
              <a:lnSpc>
                <a:spcPts val="5760"/>
              </a:lnSpc>
              <a:spcBef>
                <a:spcPts val="0"/>
              </a:spcBef>
              <a:spcAft>
                <a:spcPts val="0"/>
              </a:spcAft>
            </a:pPr>
            <a:r>
              <a:rPr dirty="0" sz="4800">
                <a:solidFill>
                  <a:srgbClr val="ffffff"/>
                </a:solidFill>
                <a:latin typeface="DLEECE+Quicksand-Regular"/>
                <a:cs typeface="DLEECE+Quicksand-Regular"/>
              </a:rPr>
              <a:t>Practice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800563" y="2325635"/>
            <a:ext cx="2115185" cy="424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039"/>
              </a:lnSpc>
              <a:spcBef>
                <a:spcPts val="0"/>
              </a:spcBef>
              <a:spcAft>
                <a:spcPts val="0"/>
              </a:spcAft>
            </a:pPr>
            <a:r>
              <a:rPr dirty="0" sz="2500">
                <a:solidFill>
                  <a:srgbClr val="ffffff"/>
                </a:solidFill>
                <a:latin typeface="DLEECE+Quicksand-Regular"/>
                <a:cs typeface="DLEECE+Quicksand-Regular"/>
              </a:rPr>
              <a:t>MINI-SURVEY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98096" y="2837191"/>
            <a:ext cx="4534661" cy="323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SKKPCW+Quicksand-Bold"/>
                <a:cs typeface="SKKPCW+Quicksand-Bold"/>
              </a:rPr>
              <a:t>For</a:t>
            </a:r>
            <a:r>
              <a:rPr dirty="0" sz="1800" b="1">
                <a:solidFill>
                  <a:srgbClr val="ffffff"/>
                </a:solidFill>
                <a:latin typeface="SKKPCW+Quicksand-Bold"/>
                <a:cs typeface="SKKPCW+Quicksand-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SKKPCW+Quicksand-Bold"/>
                <a:cs typeface="SKKPCW+Quicksand-Bold"/>
              </a:rPr>
              <a:t>children,</a:t>
            </a:r>
            <a:r>
              <a:rPr dirty="0" sz="1800" b="1">
                <a:solidFill>
                  <a:srgbClr val="ffffff"/>
                </a:solidFill>
                <a:latin typeface="SKKPCW+Quicksand-Bold"/>
                <a:cs typeface="SKKPCW+Quicksand-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SKKPCW+Quicksand-Bold"/>
                <a:cs typeface="SKKPCW+Quicksand-Bold"/>
              </a:rPr>
              <a:t>young</a:t>
            </a:r>
            <a:r>
              <a:rPr dirty="0" sz="1800" b="1">
                <a:solidFill>
                  <a:srgbClr val="ffffff"/>
                </a:solidFill>
                <a:latin typeface="SKKPCW+Quicksand-Bold"/>
                <a:cs typeface="SKKPCW+Quicksand-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SKKPCW+Quicksand-Bold"/>
                <a:cs typeface="SKKPCW+Quicksand-Bold"/>
              </a:rPr>
              <a:t>people</a:t>
            </a:r>
            <a:r>
              <a:rPr dirty="0" sz="1800" b="1">
                <a:solidFill>
                  <a:srgbClr val="ffffff"/>
                </a:solidFill>
                <a:latin typeface="SKKPCW+Quicksand-Bold"/>
                <a:cs typeface="SKKPCW+Quicksand-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SKKPCW+Quicksand-Bold"/>
                <a:cs typeface="SKKPCW+Quicksand-Bold"/>
              </a:rPr>
              <a:t>and</a:t>
            </a:r>
            <a:r>
              <a:rPr dirty="0" sz="1800" b="1">
                <a:solidFill>
                  <a:srgbClr val="ffffff"/>
                </a:solidFill>
                <a:latin typeface="SKKPCW+Quicksand-Bold"/>
                <a:cs typeface="SKKPCW+Quicksand-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SKKPCW+Quicksand-Bold"/>
                <a:cs typeface="SKKPCW+Quicksand-Bold"/>
              </a:rPr>
              <a:t>families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7556500" cy="5359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89075" y="450565"/>
            <a:ext cx="6614104" cy="403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75"/>
              </a:lnSpc>
              <a:spcBef>
                <a:spcPts val="0"/>
              </a:spcBef>
              <a:spcAft>
                <a:spcPts val="0"/>
              </a:spcAft>
            </a:pPr>
            <a:r>
              <a:rPr dirty="0" sz="2300">
                <a:solidFill>
                  <a:srgbClr val="008e79"/>
                </a:solidFill>
                <a:latin typeface="DLEECE+Quicksand-Regular"/>
                <a:cs typeface="DLEECE+Quicksand-Regular"/>
              </a:rPr>
              <a:t>Understanding</a:t>
            </a:r>
            <a:r>
              <a:rPr dirty="0" sz="23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2300">
                <a:solidFill>
                  <a:srgbClr val="008e79"/>
                </a:solidFill>
                <a:latin typeface="DLEECE+Quicksand-Regular"/>
                <a:cs typeface="DLEECE+Quicksand-Regular"/>
              </a:rPr>
              <a:t>impact</a:t>
            </a:r>
            <a:r>
              <a:rPr dirty="0" sz="23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2300">
                <a:solidFill>
                  <a:srgbClr val="008e79"/>
                </a:solidFill>
                <a:latin typeface="DLEECE+Quicksand-Regular"/>
                <a:cs typeface="DLEECE+Quicksand-Regular"/>
              </a:rPr>
              <a:t>on</a:t>
            </a:r>
            <a:r>
              <a:rPr dirty="0" sz="2300" spc="-18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2300" b="1">
                <a:solidFill>
                  <a:srgbClr val="008e79"/>
                </a:solidFill>
                <a:latin typeface="SKKPCW+Quicksand-Bold"/>
                <a:cs typeface="SKKPCW+Quicksand-Bold"/>
              </a:rPr>
              <a:t>children</a:t>
            </a:r>
            <a:r>
              <a:rPr dirty="0" sz="2300" b="1">
                <a:solidFill>
                  <a:srgbClr val="008e79"/>
                </a:solidFill>
                <a:latin typeface="SKKPCW+Quicksand-Bold"/>
                <a:cs typeface="SKKPCW+Quicksand-Bold"/>
              </a:rPr>
              <a:t> </a:t>
            </a:r>
            <a:r>
              <a:rPr dirty="0" sz="2300" b="1">
                <a:solidFill>
                  <a:srgbClr val="008e79"/>
                </a:solidFill>
                <a:latin typeface="SKKPCW+Quicksand-Bold"/>
                <a:cs typeface="SKKPCW+Quicksand-Bold"/>
              </a:rPr>
              <a:t>and</a:t>
            </a:r>
            <a:r>
              <a:rPr dirty="0" sz="2300" b="1">
                <a:solidFill>
                  <a:srgbClr val="008e79"/>
                </a:solidFill>
                <a:latin typeface="SKKPCW+Quicksand-Bold"/>
                <a:cs typeface="SKKPCW+Quicksand-Bold"/>
              </a:rPr>
              <a:t> </a:t>
            </a:r>
            <a:r>
              <a:rPr dirty="0" sz="2300" b="1">
                <a:solidFill>
                  <a:srgbClr val="008e79"/>
                </a:solidFill>
                <a:latin typeface="SKKPCW+Quicksand-Bold"/>
                <a:cs typeface="SKKPCW+Quicksand-Bold"/>
              </a:rPr>
              <a:t>families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9075" y="1025328"/>
            <a:ext cx="6958431" cy="40629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Services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can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use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our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quick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feedback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survey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to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give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children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and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families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the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chance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to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report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on</a:t>
            </a:r>
          </a:p>
          <a:p>
            <a:pPr marL="0" marR="0">
              <a:lnSpc>
                <a:spcPts val="14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their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experiences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and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the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features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of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trauma-informed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DLEECE+Quicksand-Regular"/>
                <a:cs typeface="DLEECE+Quicksand-Regular"/>
              </a:rPr>
              <a:t>support: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54175" y="2039944"/>
            <a:ext cx="222377" cy="1925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1.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46275" y="2039944"/>
            <a:ext cx="4481956" cy="3449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I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feel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comfortable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talking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to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the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people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at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[insert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service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name]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about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my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past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229943" y="2031257"/>
            <a:ext cx="251790" cy="29515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0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DLEECE+Quicksand-Regular"/>
                <a:cs typeface="DLEECE+Quicksand-Regular"/>
              </a:rPr>
              <a:t>Y</a:t>
            </a:r>
          </a:p>
          <a:p>
            <a:pPr marL="0" marR="0">
              <a:lnSpc>
                <a:spcPts val="1702"/>
              </a:lnSpc>
              <a:spcBef>
                <a:spcPts val="2545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DLEECE+Quicksand-Regular"/>
                <a:cs typeface="DLEECE+Quicksand-Regular"/>
              </a:rPr>
              <a:t>Y</a:t>
            </a:r>
          </a:p>
          <a:p>
            <a:pPr marL="0" marR="0">
              <a:lnSpc>
                <a:spcPts val="1702"/>
              </a:lnSpc>
              <a:spcBef>
                <a:spcPts val="2595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DLEECE+Quicksand-Regular"/>
                <a:cs typeface="DLEECE+Quicksand-Regular"/>
              </a:rPr>
              <a:t>Y</a:t>
            </a:r>
          </a:p>
          <a:p>
            <a:pPr marL="0" marR="0">
              <a:lnSpc>
                <a:spcPts val="1702"/>
              </a:lnSpc>
              <a:spcBef>
                <a:spcPts val="2545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DLEECE+Quicksand-Regular"/>
                <a:cs typeface="DLEECE+Quicksand-Regular"/>
              </a:rPr>
              <a:t>Y</a:t>
            </a:r>
          </a:p>
          <a:p>
            <a:pPr marL="0" marR="0">
              <a:lnSpc>
                <a:spcPts val="1702"/>
              </a:lnSpc>
              <a:spcBef>
                <a:spcPts val="2595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DLEECE+Quicksand-Regular"/>
                <a:cs typeface="DLEECE+Quicksand-Regular"/>
              </a:rPr>
              <a:t>Y</a:t>
            </a:r>
          </a:p>
          <a:p>
            <a:pPr marL="0" marR="0">
              <a:lnSpc>
                <a:spcPts val="1702"/>
              </a:lnSpc>
              <a:spcBef>
                <a:spcPts val="2545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DLEECE+Quicksand-Regular"/>
                <a:cs typeface="DLEECE+Quicksand-Regular"/>
              </a:rPr>
              <a:t>Y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913362" y="2031257"/>
            <a:ext cx="281838" cy="29515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0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DLEECE+Quicksand-Regular"/>
                <a:cs typeface="DLEECE+Quicksand-Regular"/>
              </a:rPr>
              <a:t>N</a:t>
            </a:r>
          </a:p>
          <a:p>
            <a:pPr marL="0" marR="0">
              <a:lnSpc>
                <a:spcPts val="1702"/>
              </a:lnSpc>
              <a:spcBef>
                <a:spcPts val="2545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DLEECE+Quicksand-Regular"/>
                <a:cs typeface="DLEECE+Quicksand-Regular"/>
              </a:rPr>
              <a:t>N</a:t>
            </a:r>
          </a:p>
          <a:p>
            <a:pPr marL="0" marR="0">
              <a:lnSpc>
                <a:spcPts val="1702"/>
              </a:lnSpc>
              <a:spcBef>
                <a:spcPts val="2595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DLEECE+Quicksand-Regular"/>
                <a:cs typeface="DLEECE+Quicksand-Regular"/>
              </a:rPr>
              <a:t>N</a:t>
            </a:r>
          </a:p>
          <a:p>
            <a:pPr marL="0" marR="0">
              <a:lnSpc>
                <a:spcPts val="1702"/>
              </a:lnSpc>
              <a:spcBef>
                <a:spcPts val="2545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DLEECE+Quicksand-Regular"/>
                <a:cs typeface="DLEECE+Quicksand-Regular"/>
              </a:rPr>
              <a:t>N</a:t>
            </a:r>
          </a:p>
          <a:p>
            <a:pPr marL="0" marR="0">
              <a:lnSpc>
                <a:spcPts val="1702"/>
              </a:lnSpc>
              <a:spcBef>
                <a:spcPts val="2595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DLEECE+Quicksand-Regular"/>
                <a:cs typeface="DLEECE+Quicksand-Regular"/>
              </a:rPr>
              <a:t>N</a:t>
            </a:r>
          </a:p>
          <a:p>
            <a:pPr marL="0" marR="0">
              <a:lnSpc>
                <a:spcPts val="1702"/>
              </a:lnSpc>
              <a:spcBef>
                <a:spcPts val="2545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DLEECE+Quicksand-Regular"/>
                <a:cs typeface="DLEECE+Quicksand-Regular"/>
              </a:rPr>
              <a:t>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54175" y="2598744"/>
            <a:ext cx="245745" cy="1925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2.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46275" y="2598744"/>
            <a:ext cx="4166615" cy="3449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I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have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a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good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relationship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with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the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people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who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support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me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at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[insert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service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name]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54175" y="3157544"/>
            <a:ext cx="242316" cy="5989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3.</a:t>
            </a:r>
          </a:p>
          <a:p>
            <a:pPr marL="0" marR="0">
              <a:lnSpc>
                <a:spcPts val="1215"/>
              </a:lnSpc>
              <a:spcBef>
                <a:spcPts val="1983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4.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46275" y="3157544"/>
            <a:ext cx="4162425" cy="1925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I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know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that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I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will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get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help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when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I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ask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for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it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from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[insert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service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name]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846275" y="3563944"/>
            <a:ext cx="4410583" cy="3449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The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people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at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[insert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service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name]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are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interested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in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getting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to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know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me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and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the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things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I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enjoy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54175" y="4122744"/>
            <a:ext cx="244602" cy="7513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5.</a:t>
            </a:r>
          </a:p>
          <a:p>
            <a:pPr marL="0" marR="0">
              <a:lnSpc>
                <a:spcPts val="1215"/>
              </a:lnSpc>
              <a:spcBef>
                <a:spcPts val="3183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6.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46275" y="4122744"/>
            <a:ext cx="4133087" cy="3449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I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feel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safe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in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the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places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where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I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meet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the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people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from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[insert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service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name]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46275" y="4681544"/>
            <a:ext cx="4359783" cy="3449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I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feel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that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[name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of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service]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listens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when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I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make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suggestions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about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how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they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can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help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me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DLEECE+Quicksand-Regular"/>
                <a:cs typeface="DLEECE+Quicksand-Regular"/>
              </a:rPr>
              <a:t>better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2023-05-19T08:10:33-05:00</dcterms:modified>
</cp:coreProperties>
</file>