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9"/>
  </p:notesMasterIdLst>
  <p:sldIdLst>
    <p:sldId id="271" r:id="rId3"/>
    <p:sldId id="273" r:id="rId4"/>
    <p:sldId id="274" r:id="rId5"/>
    <p:sldId id="275" r:id="rId6"/>
    <p:sldId id="276" r:id="rId7"/>
    <p:sldId id="285" r:id="rId8"/>
    <p:sldId id="277" r:id="rId9"/>
    <p:sldId id="287" r:id="rId10"/>
    <p:sldId id="278" r:id="rId11"/>
    <p:sldId id="279" r:id="rId12"/>
    <p:sldId id="280" r:id="rId13"/>
    <p:sldId id="281" r:id="rId14"/>
    <p:sldId id="282" r:id="rId15"/>
    <p:sldId id="283" r:id="rId16"/>
    <p:sldId id="286" r:id="rId17"/>
    <p:sldId id="28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4" d="100"/>
          <a:sy n="54" d="100"/>
        </p:scale>
        <p:origin x="1450"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9A03C0-E012-4876-BF90-AECCC5A93638}" type="datetimeFigureOut">
              <a:rPr lang="en-GB" smtClean="0"/>
              <a:t>13/12/2021</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2F9F99-40D2-431F-97ED-7FF4828FEEE1}" type="slidenum">
              <a:rPr lang="en-GB" smtClean="0"/>
              <a:t>‹#›</a:t>
            </a:fld>
            <a:endParaRPr lang="en-GB" dirty="0"/>
          </a:p>
        </p:txBody>
      </p:sp>
    </p:spTree>
    <p:extLst>
      <p:ext uri="{BB962C8B-B14F-4D97-AF65-F5344CB8AC3E}">
        <p14:creationId xmlns:p14="http://schemas.microsoft.com/office/powerpoint/2010/main" val="1430123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BB9E90-CF07-1740-8D33-0F510E736B02}"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967583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53A8DD9-1ACE-460E-9086-42716AFE386D}" type="datetimeFigureOut">
              <a:rPr lang="en-GB" smtClean="0"/>
              <a:t>13/12/2021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6A6F2F3-B309-4D50-882F-FC6109B424CA}" type="slidenum">
              <a:rPr lang="en-GB" smtClean="0"/>
              <a:t>‹#›</a:t>
            </a:fld>
            <a:endParaRPr lang="en-GB" dirty="0"/>
          </a:p>
        </p:txBody>
      </p:sp>
    </p:spTree>
    <p:extLst>
      <p:ext uri="{BB962C8B-B14F-4D97-AF65-F5344CB8AC3E}">
        <p14:creationId xmlns:p14="http://schemas.microsoft.com/office/powerpoint/2010/main" val="1856134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3A8DD9-1ACE-460E-9086-42716AFE386D}" type="datetimeFigureOut">
              <a:rPr lang="en-GB" smtClean="0"/>
              <a:t>13/12/2021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6A6F2F3-B309-4D50-882F-FC6109B424CA}" type="slidenum">
              <a:rPr lang="en-GB" smtClean="0"/>
              <a:t>‹#›</a:t>
            </a:fld>
            <a:endParaRPr lang="en-GB" dirty="0"/>
          </a:p>
        </p:txBody>
      </p:sp>
    </p:spTree>
    <p:extLst>
      <p:ext uri="{BB962C8B-B14F-4D97-AF65-F5344CB8AC3E}">
        <p14:creationId xmlns:p14="http://schemas.microsoft.com/office/powerpoint/2010/main" val="385052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3A8DD9-1ACE-460E-9086-42716AFE386D}" type="datetimeFigureOut">
              <a:rPr lang="en-GB" smtClean="0"/>
              <a:t>13/12/2021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6A6F2F3-B309-4D50-882F-FC6109B424CA}" type="slidenum">
              <a:rPr lang="en-GB" smtClean="0"/>
              <a:t>‹#›</a:t>
            </a:fld>
            <a:endParaRPr lang="en-GB" dirty="0"/>
          </a:p>
        </p:txBody>
      </p:sp>
    </p:spTree>
    <p:extLst>
      <p:ext uri="{BB962C8B-B14F-4D97-AF65-F5344CB8AC3E}">
        <p14:creationId xmlns:p14="http://schemas.microsoft.com/office/powerpoint/2010/main" val="1833278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3826495"/>
            <a:ext cx="9144000" cy="3031505"/>
          </a:xfrm>
          <a:prstGeom prst="rect">
            <a:avLst/>
          </a:prstGeom>
          <a:solidFill>
            <a:srgbClr val="008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p:cNvSpPr>
            <a:spLocks noGrp="1"/>
          </p:cNvSpPr>
          <p:nvPr>
            <p:ph type="body" sz="quarter" idx="10" hasCustomPrompt="1"/>
          </p:nvPr>
        </p:nvSpPr>
        <p:spPr>
          <a:xfrm>
            <a:off x="1711477" y="2545668"/>
            <a:ext cx="6075363" cy="563277"/>
          </a:xfrm>
          <a:prstGeom prst="rect">
            <a:avLst/>
          </a:prstGeom>
          <a:noFill/>
        </p:spPr>
        <p:txBody>
          <a:bodyPr/>
          <a:lstStyle>
            <a:lvl1pPr marL="0" indent="0" algn="l">
              <a:buNone/>
              <a:defRPr sz="3200" baseline="0">
                <a:solidFill>
                  <a:srgbClr val="00816C"/>
                </a:solidFill>
                <a:latin typeface="+mj-lt"/>
              </a:defRPr>
            </a:lvl1pPr>
          </a:lstStyle>
          <a:p>
            <a:pPr lvl="0"/>
            <a:r>
              <a:rPr lang="en-US" dirty="0" smtClean="0"/>
              <a:t>Click to edit title line 1</a:t>
            </a:r>
          </a:p>
        </p:txBody>
      </p:sp>
      <p:sp>
        <p:nvSpPr>
          <p:cNvPr id="32" name="Text Placeholder 30"/>
          <p:cNvSpPr>
            <a:spLocks noGrp="1"/>
          </p:cNvSpPr>
          <p:nvPr>
            <p:ph type="body" sz="quarter" idx="11" hasCustomPrompt="1"/>
          </p:nvPr>
        </p:nvSpPr>
        <p:spPr>
          <a:xfrm>
            <a:off x="1719202" y="3108945"/>
            <a:ext cx="6075363" cy="584650"/>
          </a:xfrm>
          <a:prstGeom prst="rect">
            <a:avLst/>
          </a:prstGeom>
          <a:noFill/>
        </p:spPr>
        <p:txBody>
          <a:bodyPr/>
          <a:lstStyle>
            <a:lvl1pPr marL="0" indent="0" algn="l">
              <a:buNone/>
              <a:defRPr sz="3200" baseline="0">
                <a:solidFill>
                  <a:srgbClr val="00816C"/>
                </a:solidFill>
                <a:latin typeface="+mj-lt"/>
              </a:defRPr>
            </a:lvl1pPr>
          </a:lstStyle>
          <a:p>
            <a:pPr lvl="0"/>
            <a:r>
              <a:rPr lang="en-US" dirty="0" smtClean="0"/>
              <a:t>Click to edit </a:t>
            </a:r>
            <a:r>
              <a:rPr lang="en-US" smtClean="0"/>
              <a:t>title line 2</a:t>
            </a:r>
            <a:endParaRPr lang="en-US" dirty="0" smtClean="0"/>
          </a:p>
        </p:txBody>
      </p:sp>
      <p:sp>
        <p:nvSpPr>
          <p:cNvPr id="34" name="Text Placeholder 33"/>
          <p:cNvSpPr>
            <a:spLocks noGrp="1"/>
          </p:cNvSpPr>
          <p:nvPr>
            <p:ph type="body" sz="quarter" idx="12" hasCustomPrompt="1"/>
          </p:nvPr>
        </p:nvSpPr>
        <p:spPr>
          <a:xfrm>
            <a:off x="1384300" y="4302744"/>
            <a:ext cx="6477000" cy="1838932"/>
          </a:xfrm>
          <a:prstGeom prst="rect">
            <a:avLst/>
          </a:prstGeom>
        </p:spPr>
        <p:txBody>
          <a:bodyPr/>
          <a:lstStyle>
            <a:lvl1pPr marL="0" indent="0">
              <a:buFont typeface="Arial" panose="020B0604020202020204" pitchFamily="34" charset="0"/>
              <a:buNone/>
              <a:defRPr sz="1800" baseline="0">
                <a:solidFill>
                  <a:schemeClr val="bg1"/>
                </a:solidFill>
                <a:latin typeface="+mn-lt"/>
              </a:defRPr>
            </a:lvl1pPr>
          </a:lstStyle>
          <a:p>
            <a:pPr marL="0" indent="0">
              <a:buFont typeface="Arial" panose="020B0604020202020204" pitchFamily="34" charset="0"/>
              <a:buNone/>
            </a:pPr>
            <a:r>
              <a:rPr lang="en-US" sz="1800" dirty="0" smtClean="0">
                <a:solidFill>
                  <a:schemeClr val="bg1"/>
                </a:solidFill>
                <a:latin typeface="+mn-lt"/>
                <a:cs typeface="Calibri"/>
              </a:rPr>
              <a:t>Click to edit subtitle</a:t>
            </a:r>
            <a:endParaRPr lang="en-US" sz="1800" dirty="0">
              <a:solidFill>
                <a:schemeClr val="bg1"/>
              </a:solidFill>
              <a:latin typeface="+mn-lt"/>
              <a:cs typeface="Calibri"/>
            </a:endParaRPr>
          </a:p>
        </p:txBody>
      </p:sp>
    </p:spTree>
    <p:extLst>
      <p:ext uri="{BB962C8B-B14F-4D97-AF65-F5344CB8AC3E}">
        <p14:creationId xmlns:p14="http://schemas.microsoft.com/office/powerpoint/2010/main" val="33616462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3826495"/>
            <a:ext cx="9144000" cy="3031505"/>
          </a:xfrm>
          <a:prstGeom prst="rect">
            <a:avLst/>
          </a:prstGeom>
          <a:solidFill>
            <a:srgbClr val="008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endParaRPr>
          </a:p>
        </p:txBody>
      </p:sp>
      <p:sp>
        <p:nvSpPr>
          <p:cNvPr id="31" name="Text Placeholder 30"/>
          <p:cNvSpPr>
            <a:spLocks noGrp="1"/>
          </p:cNvSpPr>
          <p:nvPr>
            <p:ph type="body" sz="quarter" idx="10" hasCustomPrompt="1"/>
          </p:nvPr>
        </p:nvSpPr>
        <p:spPr>
          <a:xfrm>
            <a:off x="1711477" y="2545668"/>
            <a:ext cx="6075363" cy="563277"/>
          </a:xfrm>
          <a:prstGeom prst="rect">
            <a:avLst/>
          </a:prstGeom>
          <a:noFill/>
        </p:spPr>
        <p:txBody>
          <a:bodyPr/>
          <a:lstStyle>
            <a:lvl1pPr marL="0" indent="0" algn="l">
              <a:buNone/>
              <a:defRPr sz="3200" baseline="0">
                <a:solidFill>
                  <a:srgbClr val="00816C"/>
                </a:solidFill>
                <a:latin typeface="+mj-lt"/>
              </a:defRPr>
            </a:lvl1pPr>
          </a:lstStyle>
          <a:p>
            <a:pPr lvl="0"/>
            <a:r>
              <a:rPr lang="en-US" dirty="0" smtClean="0"/>
              <a:t>Click to edit title line 1</a:t>
            </a:r>
          </a:p>
        </p:txBody>
      </p:sp>
      <p:sp>
        <p:nvSpPr>
          <p:cNvPr id="32" name="Text Placeholder 30"/>
          <p:cNvSpPr>
            <a:spLocks noGrp="1"/>
          </p:cNvSpPr>
          <p:nvPr>
            <p:ph type="body" sz="quarter" idx="11" hasCustomPrompt="1"/>
          </p:nvPr>
        </p:nvSpPr>
        <p:spPr>
          <a:xfrm>
            <a:off x="1719202" y="3108945"/>
            <a:ext cx="6075363" cy="584650"/>
          </a:xfrm>
          <a:prstGeom prst="rect">
            <a:avLst/>
          </a:prstGeom>
          <a:noFill/>
        </p:spPr>
        <p:txBody>
          <a:bodyPr/>
          <a:lstStyle>
            <a:lvl1pPr marL="0" indent="0" algn="l">
              <a:buNone/>
              <a:defRPr sz="3200" baseline="0">
                <a:solidFill>
                  <a:srgbClr val="00816C"/>
                </a:solidFill>
                <a:latin typeface="+mj-lt"/>
              </a:defRPr>
            </a:lvl1pPr>
          </a:lstStyle>
          <a:p>
            <a:pPr lvl="0"/>
            <a:r>
              <a:rPr lang="en-US" dirty="0" smtClean="0"/>
              <a:t>Click to edit </a:t>
            </a:r>
            <a:r>
              <a:rPr lang="en-US" smtClean="0"/>
              <a:t>title line 2</a:t>
            </a:r>
            <a:endParaRPr lang="en-US" dirty="0" smtClean="0"/>
          </a:p>
        </p:txBody>
      </p:sp>
      <p:sp>
        <p:nvSpPr>
          <p:cNvPr id="34" name="Text Placeholder 33"/>
          <p:cNvSpPr>
            <a:spLocks noGrp="1"/>
          </p:cNvSpPr>
          <p:nvPr>
            <p:ph type="body" sz="quarter" idx="12" hasCustomPrompt="1"/>
          </p:nvPr>
        </p:nvSpPr>
        <p:spPr>
          <a:xfrm>
            <a:off x="1384300" y="4302744"/>
            <a:ext cx="6477000" cy="1838932"/>
          </a:xfrm>
          <a:prstGeom prst="rect">
            <a:avLst/>
          </a:prstGeom>
        </p:spPr>
        <p:txBody>
          <a:bodyPr/>
          <a:lstStyle>
            <a:lvl1pPr marL="0" indent="0">
              <a:buFont typeface="Arial" panose="020B0604020202020204" pitchFamily="34" charset="0"/>
              <a:buNone/>
              <a:defRPr sz="1800" baseline="0">
                <a:solidFill>
                  <a:schemeClr val="bg1"/>
                </a:solidFill>
                <a:latin typeface="+mn-lt"/>
              </a:defRPr>
            </a:lvl1pPr>
          </a:lstStyle>
          <a:p>
            <a:pPr marL="0" indent="0">
              <a:buFont typeface="Arial" panose="020B0604020202020204" pitchFamily="34" charset="0"/>
              <a:buNone/>
            </a:pPr>
            <a:r>
              <a:rPr lang="en-US" sz="1800" dirty="0" smtClean="0">
                <a:solidFill>
                  <a:schemeClr val="bg1"/>
                </a:solidFill>
                <a:latin typeface="+mn-lt"/>
                <a:cs typeface="Calibri"/>
              </a:rPr>
              <a:t>Click to edit subtitle</a:t>
            </a:r>
            <a:endParaRPr lang="en-US" sz="1800" dirty="0">
              <a:solidFill>
                <a:schemeClr val="bg1"/>
              </a:solidFill>
              <a:latin typeface="+mn-lt"/>
              <a:cs typeface="Calibri"/>
            </a:endParaRPr>
          </a:p>
        </p:txBody>
      </p:sp>
    </p:spTree>
    <p:extLst>
      <p:ext uri="{BB962C8B-B14F-4D97-AF65-F5344CB8AC3E}">
        <p14:creationId xmlns:p14="http://schemas.microsoft.com/office/powerpoint/2010/main" val="179202390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686061"/>
          </a:xfrm>
          <a:prstGeom prst="rect">
            <a:avLst/>
          </a:prstGeom>
        </p:spPr>
        <p:txBody>
          <a:bodyPr/>
          <a:lstStyle>
            <a:lvl1pPr algn="l">
              <a:defRPr sz="3000" baseline="0">
                <a:solidFill>
                  <a:srgbClr val="00816C"/>
                </a:solidFill>
                <a:latin typeface="Calibri" panose="020F0502020204030204" pitchFamily="34" charset="0"/>
              </a:defRPr>
            </a:lvl1pPr>
          </a:lstStyle>
          <a:p>
            <a:r>
              <a:rPr lang="en-US" dirty="0" smtClean="0"/>
              <a:t>Click to edit page title</a:t>
            </a:r>
            <a:endParaRPr lang="en-GB" dirty="0"/>
          </a:p>
        </p:txBody>
      </p:sp>
      <p:sp>
        <p:nvSpPr>
          <p:cNvPr id="3" name="Content Placeholder 2"/>
          <p:cNvSpPr>
            <a:spLocks noGrp="1"/>
          </p:cNvSpPr>
          <p:nvPr>
            <p:ph idx="1" hasCustomPrompt="1"/>
          </p:nvPr>
        </p:nvSpPr>
        <p:spPr>
          <a:xfrm>
            <a:off x="457200" y="1157468"/>
            <a:ext cx="8229600" cy="4382925"/>
          </a:xfrm>
          <a:prstGeom prst="rect">
            <a:avLst/>
          </a:prstGeom>
        </p:spPr>
        <p:txBody>
          <a:bodyPr/>
          <a:lstStyle>
            <a:lvl1pPr marL="0" indent="0">
              <a:buNone/>
              <a:defRPr sz="1800">
                <a:solidFill>
                  <a:schemeClr val="tx1">
                    <a:lumMod val="75000"/>
                    <a:lumOff val="25000"/>
                  </a:schemeClr>
                </a:solidFill>
              </a:defRPr>
            </a:lvl1pPr>
          </a:lstStyle>
          <a:p>
            <a:pPr lvl="0"/>
            <a:r>
              <a:rPr lang="en-US" dirty="0" smtClean="0"/>
              <a:t>Click to edit page content</a:t>
            </a:r>
          </a:p>
        </p:txBody>
      </p:sp>
    </p:spTree>
    <p:extLst>
      <p:ext uri="{BB962C8B-B14F-4D97-AF65-F5344CB8AC3E}">
        <p14:creationId xmlns:p14="http://schemas.microsoft.com/office/powerpoint/2010/main" val="375085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3A8DD9-1ACE-460E-9086-42716AFE386D}" type="datetimeFigureOut">
              <a:rPr lang="en-GB" smtClean="0"/>
              <a:t>13/12/2021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6A6F2F3-B309-4D50-882F-FC6109B424CA}" type="slidenum">
              <a:rPr lang="en-GB" smtClean="0"/>
              <a:t>‹#›</a:t>
            </a:fld>
            <a:endParaRPr lang="en-GB" dirty="0"/>
          </a:p>
        </p:txBody>
      </p:sp>
    </p:spTree>
    <p:extLst>
      <p:ext uri="{BB962C8B-B14F-4D97-AF65-F5344CB8AC3E}">
        <p14:creationId xmlns:p14="http://schemas.microsoft.com/office/powerpoint/2010/main" val="1511882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3A8DD9-1ACE-460E-9086-42716AFE386D}" type="datetimeFigureOut">
              <a:rPr lang="en-GB" smtClean="0"/>
              <a:t>13/12/2021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6A6F2F3-B309-4D50-882F-FC6109B424CA}" type="slidenum">
              <a:rPr lang="en-GB" smtClean="0"/>
              <a:t>‹#›</a:t>
            </a:fld>
            <a:endParaRPr lang="en-GB" dirty="0"/>
          </a:p>
        </p:txBody>
      </p:sp>
    </p:spTree>
    <p:extLst>
      <p:ext uri="{BB962C8B-B14F-4D97-AF65-F5344CB8AC3E}">
        <p14:creationId xmlns:p14="http://schemas.microsoft.com/office/powerpoint/2010/main" val="857204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53A8DD9-1ACE-460E-9086-42716AFE386D}" type="datetimeFigureOut">
              <a:rPr lang="en-GB" smtClean="0"/>
              <a:t>13/12/2021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6A6F2F3-B309-4D50-882F-FC6109B424CA}" type="slidenum">
              <a:rPr lang="en-GB" smtClean="0"/>
              <a:t>‹#›</a:t>
            </a:fld>
            <a:endParaRPr lang="en-GB" dirty="0"/>
          </a:p>
        </p:txBody>
      </p:sp>
    </p:spTree>
    <p:extLst>
      <p:ext uri="{BB962C8B-B14F-4D97-AF65-F5344CB8AC3E}">
        <p14:creationId xmlns:p14="http://schemas.microsoft.com/office/powerpoint/2010/main" val="2503092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53A8DD9-1ACE-460E-9086-42716AFE386D}" type="datetimeFigureOut">
              <a:rPr lang="en-GB" smtClean="0"/>
              <a:t>13/12/2021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6A6F2F3-B309-4D50-882F-FC6109B424CA}" type="slidenum">
              <a:rPr lang="en-GB" smtClean="0"/>
              <a:t>‹#›</a:t>
            </a:fld>
            <a:endParaRPr lang="en-GB" dirty="0"/>
          </a:p>
        </p:txBody>
      </p:sp>
    </p:spTree>
    <p:extLst>
      <p:ext uri="{BB962C8B-B14F-4D97-AF65-F5344CB8AC3E}">
        <p14:creationId xmlns:p14="http://schemas.microsoft.com/office/powerpoint/2010/main" val="981285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53A8DD9-1ACE-460E-9086-42716AFE386D}" type="datetimeFigureOut">
              <a:rPr lang="en-GB" smtClean="0"/>
              <a:t>13/12/2021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6A6F2F3-B309-4D50-882F-FC6109B424CA}" type="slidenum">
              <a:rPr lang="en-GB" smtClean="0"/>
              <a:t>‹#›</a:t>
            </a:fld>
            <a:endParaRPr lang="en-GB" dirty="0"/>
          </a:p>
        </p:txBody>
      </p:sp>
    </p:spTree>
    <p:extLst>
      <p:ext uri="{BB962C8B-B14F-4D97-AF65-F5344CB8AC3E}">
        <p14:creationId xmlns:p14="http://schemas.microsoft.com/office/powerpoint/2010/main" val="1797918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3A8DD9-1ACE-460E-9086-42716AFE386D}" type="datetimeFigureOut">
              <a:rPr lang="en-GB" smtClean="0"/>
              <a:t>13/12/2021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6A6F2F3-B309-4D50-882F-FC6109B424CA}" type="slidenum">
              <a:rPr lang="en-GB" smtClean="0"/>
              <a:t>‹#›</a:t>
            </a:fld>
            <a:endParaRPr lang="en-GB" dirty="0"/>
          </a:p>
        </p:txBody>
      </p:sp>
    </p:spTree>
    <p:extLst>
      <p:ext uri="{BB962C8B-B14F-4D97-AF65-F5344CB8AC3E}">
        <p14:creationId xmlns:p14="http://schemas.microsoft.com/office/powerpoint/2010/main" val="3309674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3A8DD9-1ACE-460E-9086-42716AFE386D}" type="datetimeFigureOut">
              <a:rPr lang="en-GB" smtClean="0"/>
              <a:t>13/12/2021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6A6F2F3-B309-4D50-882F-FC6109B424CA}" type="slidenum">
              <a:rPr lang="en-GB" smtClean="0"/>
              <a:t>‹#›</a:t>
            </a:fld>
            <a:endParaRPr lang="en-GB" dirty="0"/>
          </a:p>
        </p:txBody>
      </p:sp>
    </p:spTree>
    <p:extLst>
      <p:ext uri="{BB962C8B-B14F-4D97-AF65-F5344CB8AC3E}">
        <p14:creationId xmlns:p14="http://schemas.microsoft.com/office/powerpoint/2010/main" val="2118974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3A8DD9-1ACE-460E-9086-42716AFE386D}" type="datetimeFigureOut">
              <a:rPr lang="en-GB" smtClean="0"/>
              <a:t>13/12/2021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6A6F2F3-B309-4D50-882F-FC6109B424CA}" type="slidenum">
              <a:rPr lang="en-GB" smtClean="0"/>
              <a:t>‹#›</a:t>
            </a:fld>
            <a:endParaRPr lang="en-GB" dirty="0"/>
          </a:p>
        </p:txBody>
      </p:sp>
    </p:spTree>
    <p:extLst>
      <p:ext uri="{BB962C8B-B14F-4D97-AF65-F5344CB8AC3E}">
        <p14:creationId xmlns:p14="http://schemas.microsoft.com/office/powerpoint/2010/main" val="3860221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3A8DD9-1ACE-460E-9086-42716AFE386D}" type="datetimeFigureOut">
              <a:rPr lang="en-GB" smtClean="0"/>
              <a:t>13/12/2021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6F2F3-B309-4D50-882F-FC6109B424CA}" type="slidenum">
              <a:rPr lang="en-GB" smtClean="0"/>
              <a:t>‹#›</a:t>
            </a:fld>
            <a:endParaRPr lang="en-GB" dirty="0"/>
          </a:p>
        </p:txBody>
      </p:sp>
    </p:spTree>
    <p:extLst>
      <p:ext uri="{BB962C8B-B14F-4D97-AF65-F5344CB8AC3E}">
        <p14:creationId xmlns:p14="http://schemas.microsoft.com/office/powerpoint/2010/main" val="40376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0733" y="5564908"/>
            <a:ext cx="8852159" cy="1292464"/>
          </a:xfrm>
          <a:prstGeom prst="rect">
            <a:avLst/>
          </a:prstGeom>
        </p:spPr>
      </p:pic>
    </p:spTree>
    <p:extLst>
      <p:ext uri="{BB962C8B-B14F-4D97-AF65-F5344CB8AC3E}">
        <p14:creationId xmlns:p14="http://schemas.microsoft.com/office/powerpoint/2010/main" val="3826517991"/>
      </p:ext>
    </p:extLst>
  </p:cSld>
  <p:clrMap bg1="lt1" tx1="dk1" bg2="lt2" tx2="dk2" accent1="accent1" accent2="accent2" accent3="accent3" accent4="accent4" accent5="accent5" accent6="accent6" hlink="hlink" folHlink="folHlink"/>
  <p:sldLayoutIdLst>
    <p:sldLayoutId id="2147483662" r:id="rId1"/>
    <p:sldLayoutId id="2147483663"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785937" y="2545668"/>
            <a:ext cx="6075363" cy="563277"/>
          </a:xfrm>
        </p:spPr>
        <p:txBody>
          <a:bodyPr>
            <a:normAutofit fontScale="25000" lnSpcReduction="20000"/>
          </a:bodyPr>
          <a:lstStyle/>
          <a:p>
            <a:r>
              <a:rPr lang="en-GB" sz="6600" spc="-150" dirty="0">
                <a:latin typeface="Arial" panose="020B0604020202020204" pitchFamily="34" charset="0"/>
                <a:cs typeface="Arial" panose="020B0604020202020204" pitchFamily="34" charset="0"/>
              </a:rPr>
              <a:t/>
            </a:r>
            <a:br>
              <a:rPr lang="en-GB" sz="6600" spc="-150" dirty="0">
                <a:latin typeface="Arial" panose="020B0604020202020204" pitchFamily="34" charset="0"/>
                <a:cs typeface="Arial" panose="020B0604020202020204" pitchFamily="34" charset="0"/>
              </a:rPr>
            </a:br>
            <a:r>
              <a:rPr lang="en-GB" sz="6600" spc="-150" dirty="0">
                <a:latin typeface="Arial" panose="020B0604020202020204" pitchFamily="34" charset="0"/>
                <a:cs typeface="Arial" panose="020B0604020202020204" pitchFamily="34" charset="0"/>
              </a:rPr>
              <a:t/>
            </a:r>
            <a:br>
              <a:rPr lang="en-GB" sz="6600" spc="-150" dirty="0">
                <a:latin typeface="Arial" panose="020B0604020202020204" pitchFamily="34" charset="0"/>
                <a:cs typeface="Arial" panose="020B0604020202020204" pitchFamily="34" charset="0"/>
              </a:rPr>
            </a:br>
            <a:endParaRPr lang="en-GB" dirty="0"/>
          </a:p>
        </p:txBody>
      </p:sp>
      <p:sp>
        <p:nvSpPr>
          <p:cNvPr id="4" name="Text Placeholder 3"/>
          <p:cNvSpPr>
            <a:spLocks noGrp="1"/>
          </p:cNvSpPr>
          <p:nvPr>
            <p:ph type="body" sz="quarter" idx="11"/>
          </p:nvPr>
        </p:nvSpPr>
        <p:spPr>
          <a:xfrm>
            <a:off x="1763688" y="2636912"/>
            <a:ext cx="6075363" cy="1080120"/>
          </a:xfrm>
        </p:spPr>
        <p:txBody>
          <a:bodyPr>
            <a:normAutofit fontScale="40000" lnSpcReduction="20000"/>
          </a:bodyPr>
          <a:lstStyle/>
          <a:p>
            <a:pPr algn="ctr"/>
            <a:r>
              <a:rPr lang="en-GB" sz="4800" spc="-150" dirty="0">
                <a:latin typeface="Arial" panose="020B0604020202020204" pitchFamily="34" charset="0"/>
                <a:cs typeface="Arial" panose="020B0604020202020204" pitchFamily="34" charset="0"/>
              </a:rPr>
              <a:t/>
            </a:r>
            <a:br>
              <a:rPr lang="en-GB" sz="4800" spc="-150" dirty="0">
                <a:latin typeface="Arial" panose="020B0604020202020204" pitchFamily="34" charset="0"/>
                <a:cs typeface="Arial" panose="020B0604020202020204" pitchFamily="34" charset="0"/>
              </a:rPr>
            </a:br>
            <a:r>
              <a:rPr lang="en-GB" sz="11000" b="1" spc="-150" dirty="0" smtClean="0">
                <a:latin typeface="Arial" panose="020B0604020202020204" pitchFamily="34" charset="0"/>
                <a:cs typeface="Arial" panose="020B0604020202020204" pitchFamily="34" charset="0"/>
              </a:rPr>
              <a:t>Self Neglect – Hoarding</a:t>
            </a:r>
          </a:p>
        </p:txBody>
      </p:sp>
      <p:sp>
        <p:nvSpPr>
          <p:cNvPr id="5" name="Text Placeholder 4"/>
          <p:cNvSpPr>
            <a:spLocks noGrp="1"/>
          </p:cNvSpPr>
          <p:nvPr>
            <p:ph type="body" sz="quarter" idx="12"/>
          </p:nvPr>
        </p:nvSpPr>
        <p:spPr/>
        <p:txBody>
          <a:bodyPr>
            <a:normAutofit fontScale="85000" lnSpcReduction="20000"/>
          </a:bodyPr>
          <a:lstStyle/>
          <a:p>
            <a:pPr algn="ctr"/>
            <a:r>
              <a:rPr lang="en-GB" sz="4700" b="1" dirty="0" smtClean="0"/>
              <a:t>An Introduction</a:t>
            </a:r>
          </a:p>
          <a:p>
            <a:pPr algn="ctr"/>
            <a:endParaRPr lang="en-GB" sz="2600" dirty="0" smtClean="0"/>
          </a:p>
          <a:p>
            <a:pPr algn="r"/>
            <a:r>
              <a:rPr lang="en-GB" sz="2400" dirty="0" smtClean="0"/>
              <a:t>Andy Jones</a:t>
            </a:r>
          </a:p>
          <a:p>
            <a:pPr algn="r"/>
            <a:r>
              <a:rPr lang="en-GB" sz="2400" dirty="0" smtClean="0"/>
              <a:t>Head of Boroughwide Services</a:t>
            </a:r>
          </a:p>
          <a:p>
            <a:pPr algn="r"/>
            <a:r>
              <a:rPr lang="en-GB" dirty="0" smtClean="0"/>
              <a:t>October 2018</a:t>
            </a:r>
            <a:endParaRPr lang="en-GB" dirty="0"/>
          </a:p>
        </p:txBody>
      </p:sp>
    </p:spTree>
    <p:extLst>
      <p:ext uri="{BB962C8B-B14F-4D97-AF65-F5344CB8AC3E}">
        <p14:creationId xmlns:p14="http://schemas.microsoft.com/office/powerpoint/2010/main" val="2946814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b="1" dirty="0" smtClean="0"/>
              <a:t>Risks</a:t>
            </a:r>
            <a:endParaRPr lang="en-GB" sz="4400" b="1" dirty="0"/>
          </a:p>
        </p:txBody>
      </p:sp>
      <p:sp>
        <p:nvSpPr>
          <p:cNvPr id="4" name="Content Placeholder 2"/>
          <p:cNvSpPr>
            <a:spLocks noGrp="1"/>
          </p:cNvSpPr>
          <p:nvPr>
            <p:ph idx="1"/>
          </p:nvPr>
        </p:nvSpPr>
        <p:spPr/>
        <p:txBody>
          <a:bodyPr>
            <a:normAutofit fontScale="47500" lnSpcReduction="20000"/>
          </a:bodyPr>
          <a:lstStyle/>
          <a:p>
            <a:r>
              <a:rPr lang="en-US" sz="4600" b="1" dirty="0" smtClean="0"/>
              <a:t>Risk can be to self and to others – both those within the household</a:t>
            </a:r>
            <a:r>
              <a:rPr lang="en-US" sz="4600" b="1" dirty="0"/>
              <a:t> </a:t>
            </a:r>
            <a:r>
              <a:rPr lang="en-US" sz="4600" b="1" dirty="0" smtClean="0"/>
              <a:t>and </a:t>
            </a:r>
            <a:r>
              <a:rPr lang="en-GB" sz="4600" b="1" dirty="0" smtClean="0"/>
              <a:t>neighbours, and can include:</a:t>
            </a:r>
          </a:p>
          <a:p>
            <a:endParaRPr lang="en-US" sz="1600" dirty="0" smtClean="0"/>
          </a:p>
          <a:p>
            <a:pPr marL="285750" indent="-285750">
              <a:buFont typeface="Arial" panose="020B0604020202020204" pitchFamily="34" charset="0"/>
              <a:buChar char="•"/>
            </a:pPr>
            <a:r>
              <a:rPr lang="en-US" sz="4600" i="1" dirty="0" smtClean="0"/>
              <a:t>Think Family</a:t>
            </a:r>
            <a:r>
              <a:rPr lang="en-US" sz="4600" dirty="0" smtClean="0"/>
              <a:t>:  risk </a:t>
            </a:r>
            <a:r>
              <a:rPr lang="en-US" sz="4600" dirty="0"/>
              <a:t>to children and other family </a:t>
            </a:r>
            <a:r>
              <a:rPr lang="en-US" sz="4600" dirty="0" smtClean="0"/>
              <a:t>members</a:t>
            </a:r>
            <a:r>
              <a:rPr lang="en-US" sz="3100" dirty="0" smtClean="0"/>
              <a:t>. </a:t>
            </a:r>
            <a:br>
              <a:rPr lang="en-US" sz="3100" dirty="0" smtClean="0"/>
            </a:br>
            <a:endParaRPr lang="en-US" sz="1700" dirty="0"/>
          </a:p>
          <a:p>
            <a:pPr marL="285750" indent="-285750">
              <a:buFont typeface="Arial" panose="020B0604020202020204" pitchFamily="34" charset="0"/>
              <a:buChar char="•"/>
            </a:pPr>
            <a:r>
              <a:rPr lang="en-GB" sz="4600" i="1" dirty="0" smtClean="0"/>
              <a:t>Fire Safety</a:t>
            </a:r>
            <a:r>
              <a:rPr lang="en-GB" sz="4600" dirty="0" smtClean="0"/>
              <a:t>:  risk of fires.</a:t>
            </a:r>
            <a:r>
              <a:rPr lang="en-GB" sz="3100" dirty="0" smtClean="0"/>
              <a:t/>
            </a:r>
            <a:br>
              <a:rPr lang="en-GB" sz="3100" dirty="0" smtClean="0"/>
            </a:br>
            <a:endParaRPr lang="en-GB" sz="1700" dirty="0"/>
          </a:p>
          <a:p>
            <a:pPr marL="285750" indent="-285750">
              <a:buFont typeface="Arial" panose="020B0604020202020204" pitchFamily="34" charset="0"/>
              <a:buChar char="•"/>
            </a:pPr>
            <a:r>
              <a:rPr lang="en-US" sz="4600" i="1" dirty="0" smtClean="0"/>
              <a:t>Vermin:   </a:t>
            </a:r>
            <a:r>
              <a:rPr lang="en-US" sz="4600" dirty="0" smtClean="0"/>
              <a:t>risk rats</a:t>
            </a:r>
            <a:r>
              <a:rPr lang="en-US" sz="4600" dirty="0"/>
              <a:t>, mice and other </a:t>
            </a:r>
            <a:r>
              <a:rPr lang="en-US" sz="4600" dirty="0" smtClean="0"/>
              <a:t>pests, including </a:t>
            </a:r>
            <a:r>
              <a:rPr lang="en-US" sz="4600" dirty="0"/>
              <a:t>insects, their eggs and </a:t>
            </a:r>
            <a:r>
              <a:rPr lang="en-US" sz="4600" dirty="0" smtClean="0"/>
              <a:t>larvae.</a:t>
            </a:r>
            <a:r>
              <a:rPr lang="en-US" sz="3100" dirty="0" smtClean="0"/>
              <a:t/>
            </a:r>
            <a:br>
              <a:rPr lang="en-US" sz="3100" dirty="0" smtClean="0"/>
            </a:br>
            <a:endParaRPr lang="en-US" sz="1700" dirty="0" smtClean="0"/>
          </a:p>
          <a:p>
            <a:pPr marL="285750" indent="-285750">
              <a:buFont typeface="Arial" panose="020B0604020202020204" pitchFamily="34" charset="0"/>
              <a:buChar char="•"/>
            </a:pPr>
            <a:r>
              <a:rPr lang="en-US" sz="4600" i="1" dirty="0" smtClean="0"/>
              <a:t>Environmental</a:t>
            </a:r>
            <a:r>
              <a:rPr lang="en-US" sz="4600" dirty="0" smtClean="0"/>
              <a:t>:  hoards </a:t>
            </a:r>
            <a:r>
              <a:rPr lang="en-US" sz="4600" dirty="0"/>
              <a:t>of rubbish, rotten food, soiled </a:t>
            </a:r>
            <a:r>
              <a:rPr lang="en-US" sz="4600" dirty="0" smtClean="0"/>
              <a:t>clothing</a:t>
            </a:r>
            <a:r>
              <a:rPr lang="en-US" sz="4600" dirty="0"/>
              <a:t> </a:t>
            </a:r>
            <a:r>
              <a:rPr lang="en-US" sz="4600" dirty="0" smtClean="0"/>
              <a:t>and faeces; risk of disease;  foul smells in in the neighbourhood.</a:t>
            </a:r>
            <a:br>
              <a:rPr lang="en-US" sz="4600" dirty="0" smtClean="0"/>
            </a:br>
            <a:endParaRPr lang="en-US" sz="1700" dirty="0" smtClean="0"/>
          </a:p>
          <a:p>
            <a:pPr marL="285750" indent="-285750">
              <a:buFont typeface="Arial" panose="020B0604020202020204" pitchFamily="34" charset="0"/>
              <a:buChar char="•"/>
            </a:pPr>
            <a:r>
              <a:rPr lang="en-US" sz="4600" i="1" dirty="0" smtClean="0"/>
              <a:t>Structural:  </a:t>
            </a:r>
            <a:r>
              <a:rPr lang="en-US" sz="4600" dirty="0" smtClean="0"/>
              <a:t>risks </a:t>
            </a:r>
            <a:r>
              <a:rPr lang="en-US" sz="4600" dirty="0"/>
              <a:t>to the structural integrity of the property </a:t>
            </a:r>
            <a:r>
              <a:rPr lang="en-US" sz="3100" dirty="0"/>
              <a:t/>
            </a:r>
            <a:br>
              <a:rPr lang="en-US" sz="3100" dirty="0"/>
            </a:br>
            <a:endParaRPr lang="en-US" sz="1700" dirty="0"/>
          </a:p>
          <a:p>
            <a:pPr marL="285750" indent="-285750">
              <a:buFont typeface="Arial" panose="020B0604020202020204" pitchFamily="34" charset="0"/>
              <a:buChar char="•"/>
            </a:pPr>
            <a:r>
              <a:rPr lang="en-US" sz="4600" i="1" dirty="0" smtClean="0"/>
              <a:t>Health:   </a:t>
            </a:r>
            <a:r>
              <a:rPr lang="en-US" sz="4600" dirty="0" smtClean="0"/>
              <a:t>risks to physical health/potential for inadequate nutrition.</a:t>
            </a:r>
            <a:r>
              <a:rPr lang="en-US" sz="3100" dirty="0" smtClean="0"/>
              <a:t/>
            </a:r>
            <a:br>
              <a:rPr lang="en-US" sz="3100" dirty="0" smtClean="0"/>
            </a:br>
            <a:endParaRPr lang="en-US" sz="1700" dirty="0" smtClean="0"/>
          </a:p>
          <a:p>
            <a:pPr marL="285750" indent="-285750">
              <a:buFont typeface="Arial" panose="020B0604020202020204" pitchFamily="34" charset="0"/>
              <a:buChar char="•"/>
            </a:pPr>
            <a:r>
              <a:rPr lang="en-US" sz="4600" i="1" dirty="0" smtClean="0"/>
              <a:t>Residence:  </a:t>
            </a:r>
            <a:r>
              <a:rPr lang="en-US" sz="4600" dirty="0" smtClean="0"/>
              <a:t>Possible threat </a:t>
            </a:r>
            <a:r>
              <a:rPr lang="en-US" sz="4600" dirty="0"/>
              <a:t>to tenancy and risk of </a:t>
            </a:r>
            <a:r>
              <a:rPr lang="en-US" sz="4600" dirty="0" smtClean="0"/>
              <a:t>homelessness </a:t>
            </a:r>
            <a:endParaRPr lang="en-US" sz="4600" dirty="0"/>
          </a:p>
          <a:p>
            <a:endParaRPr lang="en-GB" dirty="0"/>
          </a:p>
        </p:txBody>
      </p:sp>
      <p:pic>
        <p:nvPicPr>
          <p:cNvPr id="5" name="Picture 3" descr="C:\Users\jones andy\AppData\Local\Microsoft\Windows\Temporary Internet Files\Content.IE5\0WA30JVR\high-low-no-ris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5388" y="5085184"/>
            <a:ext cx="1648612" cy="1117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905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b="1" dirty="0" smtClean="0"/>
              <a:t>Criminal Activity</a:t>
            </a:r>
            <a:endParaRPr lang="en-GB" sz="4400" b="1" dirty="0"/>
          </a:p>
        </p:txBody>
      </p:sp>
      <p:sp>
        <p:nvSpPr>
          <p:cNvPr id="3" name="Content Placeholder 2"/>
          <p:cNvSpPr>
            <a:spLocks noGrp="1"/>
          </p:cNvSpPr>
          <p:nvPr>
            <p:ph idx="1"/>
          </p:nvPr>
        </p:nvSpPr>
        <p:spPr/>
        <p:txBody>
          <a:bodyPr/>
          <a:lstStyle/>
          <a:p>
            <a:r>
              <a:rPr lang="en-US" sz="2400" b="1" dirty="0" smtClean="0"/>
              <a:t>Is </a:t>
            </a:r>
            <a:r>
              <a:rPr lang="en-US" sz="2400" b="1" dirty="0"/>
              <a:t>the person </a:t>
            </a:r>
            <a:r>
              <a:rPr lang="en-US" sz="2400" b="1" dirty="0" smtClean="0"/>
              <a:t>in danger of/being subject to </a:t>
            </a:r>
            <a:r>
              <a:rPr lang="en-US" sz="2400" b="1" dirty="0"/>
              <a:t>criminal activity? </a:t>
            </a:r>
            <a:endParaRPr lang="en-US" sz="2400" b="1" dirty="0" smtClean="0"/>
          </a:p>
          <a:p>
            <a:endParaRPr lang="en-US" dirty="0"/>
          </a:p>
          <a:p>
            <a:r>
              <a:rPr lang="en-GB" sz="2400" dirty="0"/>
              <a:t>•Anti-social behaviour </a:t>
            </a:r>
            <a:r>
              <a:rPr lang="en-GB" sz="2400" dirty="0" smtClean="0"/>
              <a:t/>
            </a:r>
            <a:br>
              <a:rPr lang="en-GB" sz="2400" dirty="0" smtClean="0"/>
            </a:br>
            <a:endParaRPr lang="en-GB" sz="1000" dirty="0"/>
          </a:p>
          <a:p>
            <a:r>
              <a:rPr lang="en-GB" sz="2400" dirty="0"/>
              <a:t>•Hate Crime </a:t>
            </a:r>
            <a:r>
              <a:rPr lang="en-GB" sz="2400" dirty="0" smtClean="0"/>
              <a:t/>
            </a:r>
            <a:br>
              <a:rPr lang="en-GB" sz="2400" dirty="0" smtClean="0"/>
            </a:br>
            <a:endParaRPr lang="en-GB" sz="1000" dirty="0"/>
          </a:p>
          <a:p>
            <a:r>
              <a:rPr lang="en-GB" sz="2400" dirty="0"/>
              <a:t>•Mate Crime </a:t>
            </a:r>
            <a:r>
              <a:rPr lang="en-GB" sz="2400" dirty="0" smtClean="0"/>
              <a:t/>
            </a:r>
            <a:br>
              <a:rPr lang="en-GB" sz="2400" dirty="0" smtClean="0"/>
            </a:br>
            <a:endParaRPr lang="en-GB" sz="1000" dirty="0"/>
          </a:p>
          <a:p>
            <a:r>
              <a:rPr lang="en-GB" sz="2400" dirty="0"/>
              <a:t>•Modern Slavery </a:t>
            </a:r>
            <a:r>
              <a:rPr lang="en-GB" sz="2400" dirty="0" smtClean="0"/>
              <a:t/>
            </a:r>
            <a:br>
              <a:rPr lang="en-GB" sz="2400" dirty="0" smtClean="0"/>
            </a:br>
            <a:endParaRPr lang="en-GB" sz="1000" dirty="0"/>
          </a:p>
          <a:p>
            <a:r>
              <a:rPr lang="en-US" sz="2400" dirty="0"/>
              <a:t>•Cuckooing </a:t>
            </a:r>
            <a:r>
              <a:rPr lang="en-US" sz="2400" dirty="0" smtClean="0"/>
              <a:t/>
            </a:r>
            <a:br>
              <a:rPr lang="en-US" sz="2400" dirty="0" smtClean="0"/>
            </a:br>
            <a:endParaRPr lang="en-US" sz="1000" dirty="0"/>
          </a:p>
          <a:p>
            <a:r>
              <a:rPr lang="en-US" sz="2400" dirty="0"/>
              <a:t>•Financial Abuse</a:t>
            </a:r>
            <a:endParaRPr lang="en-GB" sz="2400" dirty="0"/>
          </a:p>
          <a:p>
            <a:endParaRPr lang="en-GB" dirty="0"/>
          </a:p>
        </p:txBody>
      </p:sp>
      <p:pic>
        <p:nvPicPr>
          <p:cNvPr id="4" name="Picture 2" descr="C:\Users\jones andy\AppData\Local\Microsoft\Windows\Temporary Internet Files\Content.IE5\CQ8YMLWR\fingerprint[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204864"/>
            <a:ext cx="2438997" cy="2950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801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b="1" dirty="0" smtClean="0"/>
              <a:t>Public Interest</a:t>
            </a:r>
            <a:endParaRPr lang="en-GB" sz="4400" b="1" dirty="0"/>
          </a:p>
        </p:txBody>
      </p:sp>
      <p:sp>
        <p:nvSpPr>
          <p:cNvPr id="4" name="Content Placeholder 2"/>
          <p:cNvSpPr>
            <a:spLocks noGrp="1"/>
          </p:cNvSpPr>
          <p:nvPr>
            <p:ph idx="1"/>
          </p:nvPr>
        </p:nvSpPr>
        <p:spPr/>
        <p:txBody>
          <a:bodyPr/>
          <a:lstStyle/>
          <a:p>
            <a:r>
              <a:rPr lang="en-US" sz="3200" b="1" i="1" dirty="0" smtClean="0"/>
              <a:t>Is </a:t>
            </a:r>
            <a:r>
              <a:rPr lang="en-US" sz="3200" b="1" i="1" dirty="0"/>
              <a:t>it in the public interest to share information</a:t>
            </a:r>
            <a:r>
              <a:rPr lang="en-US" sz="3200" b="1" i="1" dirty="0" smtClean="0"/>
              <a:t>?</a:t>
            </a:r>
          </a:p>
          <a:p>
            <a:r>
              <a:rPr lang="en-US" sz="3200" b="1" i="1" dirty="0" smtClean="0"/>
              <a:t> </a:t>
            </a:r>
          </a:p>
          <a:p>
            <a:r>
              <a:rPr lang="en-US" sz="2800" dirty="0" smtClean="0"/>
              <a:t>For example, vermin or other infestation, fire risk, or other factors which could affect others.</a:t>
            </a:r>
          </a:p>
          <a:p>
            <a:endParaRPr lang="en-US" sz="2800" dirty="0" smtClean="0"/>
          </a:p>
          <a:p>
            <a:r>
              <a:rPr lang="en-US" sz="2800" dirty="0" smtClean="0"/>
              <a:t>GDPR and Caldicott Principles both specific that you should share information – if necessary without consent – whether others could be affected.</a:t>
            </a:r>
            <a:endParaRPr lang="en-US" sz="2800" dirty="0"/>
          </a:p>
        </p:txBody>
      </p:sp>
    </p:spTree>
    <p:extLst>
      <p:ext uri="{BB962C8B-B14F-4D97-AF65-F5344CB8AC3E}">
        <p14:creationId xmlns:p14="http://schemas.microsoft.com/office/powerpoint/2010/main" val="1337949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b="1" dirty="0" smtClean="0"/>
              <a:t>How to Support Self Neglect and Hoarding</a:t>
            </a:r>
            <a:endParaRPr lang="en-GB" sz="3600" b="1" dirty="0"/>
          </a:p>
        </p:txBody>
      </p:sp>
      <p:sp>
        <p:nvSpPr>
          <p:cNvPr id="3" name="Content Placeholder 2"/>
          <p:cNvSpPr>
            <a:spLocks noGrp="1"/>
          </p:cNvSpPr>
          <p:nvPr>
            <p:ph idx="1"/>
          </p:nvPr>
        </p:nvSpPr>
        <p:spPr/>
        <p:txBody>
          <a:bodyPr/>
          <a:lstStyle/>
          <a:p>
            <a:endParaRPr lang="en-GB" dirty="0" smtClean="0"/>
          </a:p>
          <a:p>
            <a:pPr marL="285750" indent="-285750">
              <a:buFont typeface="Arial" panose="020B0604020202020204" pitchFamily="34" charset="0"/>
              <a:buChar char="•"/>
            </a:pPr>
            <a:r>
              <a:rPr lang="en-GB" sz="2200" dirty="0" smtClean="0"/>
              <a:t>Multi Disciplinary Team Approach</a:t>
            </a:r>
            <a:br>
              <a:rPr lang="en-GB" sz="2200" dirty="0" smtClean="0"/>
            </a:br>
            <a:endParaRPr lang="en-GB" sz="2200" dirty="0" smtClean="0"/>
          </a:p>
          <a:p>
            <a:pPr marL="285750" indent="-285750">
              <a:buFont typeface="Arial" panose="020B0604020202020204" pitchFamily="34" charset="0"/>
              <a:buChar char="•"/>
            </a:pPr>
            <a:r>
              <a:rPr lang="en-US" sz="2200" dirty="0" smtClean="0"/>
              <a:t>The </a:t>
            </a:r>
            <a:r>
              <a:rPr lang="en-US" sz="2200" dirty="0"/>
              <a:t>importance of building a relationship with the person first </a:t>
            </a:r>
            <a:br>
              <a:rPr lang="en-US" sz="2200" dirty="0"/>
            </a:br>
            <a:endParaRPr lang="en-US" sz="2200" dirty="0" smtClean="0"/>
          </a:p>
          <a:p>
            <a:pPr marL="285750" indent="-285750">
              <a:buFont typeface="Arial" panose="020B0604020202020204" pitchFamily="34" charset="0"/>
              <a:buChar char="•"/>
            </a:pPr>
            <a:r>
              <a:rPr lang="en-GB" sz="2200" dirty="0" smtClean="0"/>
              <a:t>Using </a:t>
            </a:r>
            <a:r>
              <a:rPr lang="en-GB" sz="2200" dirty="0"/>
              <a:t>a strength-based approach </a:t>
            </a:r>
            <a:br>
              <a:rPr lang="en-GB" sz="2200" dirty="0"/>
            </a:br>
            <a:endParaRPr lang="en-GB" sz="2200" dirty="0" smtClean="0"/>
          </a:p>
          <a:p>
            <a:pPr marL="285750" indent="-285750">
              <a:buFont typeface="Arial" panose="020B0604020202020204" pitchFamily="34" charset="0"/>
              <a:buChar char="•"/>
            </a:pPr>
            <a:r>
              <a:rPr lang="en-GB" sz="2200" dirty="0" smtClean="0"/>
              <a:t>Engaging </a:t>
            </a:r>
            <a:r>
              <a:rPr lang="en-GB" sz="2200" dirty="0"/>
              <a:t>with family networks </a:t>
            </a:r>
            <a:br>
              <a:rPr lang="en-GB" sz="2200" dirty="0"/>
            </a:br>
            <a:endParaRPr lang="en-GB" sz="2200" dirty="0" smtClean="0"/>
          </a:p>
          <a:p>
            <a:pPr marL="285750" indent="-285750">
              <a:buFont typeface="Arial" panose="020B0604020202020204" pitchFamily="34" charset="0"/>
              <a:buChar char="•"/>
            </a:pPr>
            <a:r>
              <a:rPr lang="en-US" sz="2200" dirty="0" smtClean="0"/>
              <a:t>Utilising </a:t>
            </a:r>
            <a:r>
              <a:rPr lang="en-US" sz="2200" dirty="0"/>
              <a:t>neighbour, friend and community resources </a:t>
            </a:r>
          </a:p>
          <a:p>
            <a:endParaRPr lang="en-GB" dirty="0"/>
          </a:p>
        </p:txBody>
      </p:sp>
      <p:pic>
        <p:nvPicPr>
          <p:cNvPr id="4" name="Picture 2" descr="C:\Users\jones andy\AppData\Local\Microsoft\Windows\Temporary Internet Files\Content.IE5\60AC2ZDA\Technology-PN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7221" y="2636912"/>
            <a:ext cx="2752869" cy="1940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972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b="1" dirty="0"/>
              <a:t>How to Support Self Neglect and Hoarding</a:t>
            </a:r>
          </a:p>
        </p:txBody>
      </p:sp>
      <p:sp>
        <p:nvSpPr>
          <p:cNvPr id="3" name="Content Placeholder 2"/>
          <p:cNvSpPr>
            <a:spLocks noGrp="1"/>
          </p:cNvSpPr>
          <p:nvPr>
            <p:ph idx="1"/>
          </p:nvPr>
        </p:nvSpPr>
        <p:spPr/>
        <p:txBody>
          <a:bodyPr/>
          <a:lstStyle/>
          <a:p>
            <a:endParaRPr lang="en-GB" sz="900" dirty="0"/>
          </a:p>
          <a:p>
            <a:pPr marL="285750" indent="-285750">
              <a:buFont typeface="Arial" panose="020B0604020202020204" pitchFamily="34" charset="0"/>
              <a:buChar char="•"/>
            </a:pPr>
            <a:r>
              <a:rPr lang="en-US" sz="2200" b="1" dirty="0"/>
              <a:t>Build rapport and trust </a:t>
            </a:r>
            <a:r>
              <a:rPr lang="en-US" sz="2200" dirty="0"/>
              <a:t>- showing respect, empathy, persistence and </a:t>
            </a:r>
            <a:r>
              <a:rPr lang="en-US" sz="2200" dirty="0" smtClean="0"/>
              <a:t>continuity</a:t>
            </a:r>
            <a:br>
              <a:rPr lang="en-US" sz="2200" dirty="0" smtClean="0"/>
            </a:br>
            <a:endParaRPr lang="en-US" sz="2200" dirty="0" smtClean="0"/>
          </a:p>
          <a:p>
            <a:pPr marL="285750" indent="-285750">
              <a:buFont typeface="Arial" panose="020B0604020202020204" pitchFamily="34" charset="0"/>
              <a:buChar char="•"/>
            </a:pPr>
            <a:r>
              <a:rPr lang="en-US" sz="2200" dirty="0" smtClean="0"/>
              <a:t>Seek </a:t>
            </a:r>
            <a:r>
              <a:rPr lang="en-US" sz="2200" dirty="0"/>
              <a:t>to </a:t>
            </a:r>
            <a:r>
              <a:rPr lang="en-US" sz="2200" b="1" dirty="0"/>
              <a:t>understand the meaning and significance </a:t>
            </a:r>
            <a:r>
              <a:rPr lang="en-US" sz="2200" dirty="0"/>
              <a:t>of the self-neglect, taking account of the individual’s life experience </a:t>
            </a:r>
            <a:r>
              <a:rPr lang="en-US" sz="2200" dirty="0" smtClean="0"/>
              <a:t/>
            </a:r>
            <a:br>
              <a:rPr lang="en-US" sz="2200" dirty="0" smtClean="0"/>
            </a:br>
            <a:endParaRPr lang="en-US" sz="2200" dirty="0" smtClean="0"/>
          </a:p>
          <a:p>
            <a:pPr marL="285750" indent="-285750">
              <a:buFont typeface="Arial" panose="020B0604020202020204" pitchFamily="34" charset="0"/>
              <a:buChar char="•"/>
            </a:pPr>
            <a:r>
              <a:rPr lang="en-US" sz="2200" b="1" dirty="0" smtClean="0"/>
              <a:t>Work </a:t>
            </a:r>
            <a:r>
              <a:rPr lang="en-US" sz="2200" b="1" dirty="0"/>
              <a:t>patiently at the pace of the individual</a:t>
            </a:r>
            <a:r>
              <a:rPr lang="en-US" sz="2200" dirty="0"/>
              <a:t>, but know when to make the most of moments of motivation to secure changes </a:t>
            </a:r>
            <a:r>
              <a:rPr lang="en-US" sz="2200" dirty="0" smtClean="0"/>
              <a:t/>
            </a:r>
            <a:br>
              <a:rPr lang="en-US" sz="2200" dirty="0" smtClean="0"/>
            </a:br>
            <a:endParaRPr lang="en-US" sz="2200" dirty="0" smtClean="0"/>
          </a:p>
          <a:p>
            <a:pPr marL="285750" indent="-285750">
              <a:buFont typeface="Arial" panose="020B0604020202020204" pitchFamily="34" charset="0"/>
              <a:buChar char="•"/>
            </a:pPr>
            <a:r>
              <a:rPr lang="en-US" sz="2200" dirty="0" smtClean="0"/>
              <a:t>Keep </a:t>
            </a:r>
            <a:r>
              <a:rPr lang="en-US" sz="2200" dirty="0"/>
              <a:t>in view the question of the </a:t>
            </a:r>
            <a:r>
              <a:rPr lang="en-US" sz="2200" b="1" dirty="0"/>
              <a:t>individual’s mental capacity </a:t>
            </a:r>
            <a:r>
              <a:rPr lang="en-US" sz="2200" dirty="0"/>
              <a:t>to make self-care decisions </a:t>
            </a:r>
          </a:p>
          <a:p>
            <a:endParaRPr lang="en-US" dirty="0"/>
          </a:p>
          <a:p>
            <a:endParaRPr lang="en-GB" dirty="0"/>
          </a:p>
        </p:txBody>
      </p:sp>
    </p:spTree>
    <p:extLst>
      <p:ext uri="{BB962C8B-B14F-4D97-AF65-F5344CB8AC3E}">
        <p14:creationId xmlns:p14="http://schemas.microsoft.com/office/powerpoint/2010/main" val="2761981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b="1" dirty="0"/>
              <a:t>How to Support Self Neglect and Hoarding</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2200" b="1" dirty="0" smtClean="0"/>
              <a:t>Communicate </a:t>
            </a:r>
            <a:r>
              <a:rPr lang="en-US" sz="2200" b="1" dirty="0"/>
              <a:t>about risks and options </a:t>
            </a:r>
            <a:r>
              <a:rPr lang="en-US" sz="2200" dirty="0"/>
              <a:t>with honesty and openness, particularly where coercive action is a </a:t>
            </a:r>
            <a:r>
              <a:rPr lang="en-US" sz="2200" dirty="0" smtClean="0"/>
              <a:t>possibility</a:t>
            </a:r>
            <a:br>
              <a:rPr lang="en-US" sz="2200" dirty="0" smtClean="0"/>
            </a:br>
            <a:endParaRPr lang="en-US" sz="2200" dirty="0" smtClean="0"/>
          </a:p>
          <a:p>
            <a:pPr marL="342900" indent="-342900">
              <a:buFont typeface="Arial" panose="020B0604020202020204" pitchFamily="34" charset="0"/>
              <a:buChar char="•"/>
            </a:pPr>
            <a:r>
              <a:rPr lang="en-US" sz="2200" dirty="0" smtClean="0"/>
              <a:t>Ensure </a:t>
            </a:r>
            <a:r>
              <a:rPr lang="en-US" sz="2200" dirty="0"/>
              <a:t>options for intervention are rooted in sound understanding of </a:t>
            </a:r>
            <a:r>
              <a:rPr lang="en-US" sz="2200" b="1" dirty="0"/>
              <a:t>legal powers and </a:t>
            </a:r>
            <a:r>
              <a:rPr lang="en-US" sz="2200" b="1" dirty="0" smtClean="0"/>
              <a:t>duties</a:t>
            </a:r>
            <a:br>
              <a:rPr lang="en-US" sz="2200" b="1" dirty="0" smtClean="0"/>
            </a:br>
            <a:endParaRPr lang="en-US" sz="2200" b="1" dirty="0" smtClean="0"/>
          </a:p>
          <a:p>
            <a:pPr marL="342900" indent="-342900">
              <a:buFont typeface="Arial" panose="020B0604020202020204" pitchFamily="34" charset="0"/>
              <a:buChar char="•"/>
            </a:pPr>
            <a:r>
              <a:rPr lang="en-US" sz="2200" b="1" dirty="0" smtClean="0"/>
              <a:t>Think </a:t>
            </a:r>
            <a:r>
              <a:rPr lang="en-US" sz="2200" b="1" dirty="0"/>
              <a:t>flexibly </a:t>
            </a:r>
            <a:r>
              <a:rPr lang="en-US" sz="2200" dirty="0"/>
              <a:t>about how family members and community resources can contribute to interventions, building on relationships and </a:t>
            </a:r>
            <a:r>
              <a:rPr lang="en-US" sz="2200" dirty="0" smtClean="0"/>
              <a:t>networks</a:t>
            </a:r>
            <a:br>
              <a:rPr lang="en-US" sz="2200" dirty="0" smtClean="0"/>
            </a:br>
            <a:endParaRPr lang="en-US" sz="2200" dirty="0" smtClean="0"/>
          </a:p>
          <a:p>
            <a:pPr marL="342900" indent="-342900">
              <a:buFont typeface="Arial" panose="020B0604020202020204" pitchFamily="34" charset="0"/>
              <a:buChar char="•"/>
            </a:pPr>
            <a:r>
              <a:rPr lang="en-US" sz="2200" b="1" dirty="0" smtClean="0"/>
              <a:t>Work </a:t>
            </a:r>
            <a:r>
              <a:rPr lang="en-US" sz="2200" b="1" dirty="0"/>
              <a:t>proactively to engage </a:t>
            </a:r>
            <a:r>
              <a:rPr lang="en-US" sz="2200" dirty="0"/>
              <a:t>and coordinate agencies with specialist expertise to contribute towards shared goals. </a:t>
            </a:r>
          </a:p>
          <a:p>
            <a:endParaRPr lang="en-GB" dirty="0"/>
          </a:p>
        </p:txBody>
      </p:sp>
    </p:spTree>
    <p:extLst>
      <p:ext uri="{BB962C8B-B14F-4D97-AF65-F5344CB8AC3E}">
        <p14:creationId xmlns:p14="http://schemas.microsoft.com/office/powerpoint/2010/main" val="3472843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800" b="1" dirty="0" smtClean="0"/>
              <a:t>Conclusion</a:t>
            </a:r>
            <a:endParaRPr lang="en-GB" sz="4800" b="1" dirty="0"/>
          </a:p>
        </p:txBody>
      </p:sp>
      <p:sp>
        <p:nvSpPr>
          <p:cNvPr id="4" name="Content Placeholder 2"/>
          <p:cNvSpPr>
            <a:spLocks noGrp="1"/>
          </p:cNvSpPr>
          <p:nvPr>
            <p:ph idx="1"/>
          </p:nvPr>
        </p:nvSpPr>
        <p:spPr>
          <a:xfrm>
            <a:off x="469684" y="1484784"/>
            <a:ext cx="8229600" cy="4382925"/>
          </a:xfrm>
        </p:spPr>
        <p:txBody>
          <a:bodyPr>
            <a:normAutofit/>
          </a:bodyPr>
          <a:lstStyle/>
          <a:p>
            <a:pPr marL="285750" indent="-285750">
              <a:buFont typeface="Arial" panose="020B0604020202020204" pitchFamily="34" charset="0"/>
              <a:buChar char="•"/>
            </a:pPr>
            <a:r>
              <a:rPr lang="en-GB" sz="2800" dirty="0" smtClean="0"/>
              <a:t>Self neglect is not unique to Rochdale</a:t>
            </a:r>
            <a:br>
              <a:rPr lang="en-GB" sz="2800" dirty="0" smtClean="0"/>
            </a:br>
            <a:endParaRPr lang="en-GB" sz="1400" dirty="0" smtClean="0"/>
          </a:p>
          <a:p>
            <a:pPr marL="285750" indent="-285750">
              <a:buFont typeface="Arial" panose="020B0604020202020204" pitchFamily="34" charset="0"/>
              <a:buChar char="•"/>
            </a:pPr>
            <a:r>
              <a:rPr lang="en-GB" sz="2800" dirty="0" smtClean="0"/>
              <a:t>Supporting has to be from a multi Disciplinary approach. </a:t>
            </a:r>
            <a:br>
              <a:rPr lang="en-GB" sz="2800" dirty="0" smtClean="0"/>
            </a:br>
            <a:endParaRPr lang="en-GB" sz="1400" dirty="0"/>
          </a:p>
          <a:p>
            <a:pPr marL="285750" indent="-285750">
              <a:buFont typeface="Arial" panose="020B0604020202020204" pitchFamily="34" charset="0"/>
              <a:buChar char="•"/>
            </a:pPr>
            <a:r>
              <a:rPr lang="en-GB" sz="2800" dirty="0" smtClean="0"/>
              <a:t>Further information and training from:  </a:t>
            </a:r>
            <a:br>
              <a:rPr lang="en-GB" sz="2800" dirty="0" smtClean="0"/>
            </a:br>
            <a:r>
              <a:rPr lang="en-GB" sz="2800" b="1" dirty="0" smtClean="0"/>
              <a:t>www.rbsab.org </a:t>
            </a:r>
          </a:p>
          <a:p>
            <a:endParaRPr lang="en-GB" b="1" dirty="0"/>
          </a:p>
          <a:p>
            <a:pPr algn="ctr"/>
            <a:r>
              <a:rPr lang="en-GB" sz="4000" b="1" dirty="0" smtClean="0"/>
              <a:t>Any questions</a:t>
            </a:r>
            <a:endParaRPr lang="en-GB" sz="4000" dirty="0"/>
          </a:p>
          <a:p>
            <a:endParaRPr lang="en-GB" dirty="0"/>
          </a:p>
        </p:txBody>
      </p:sp>
      <p:pic>
        <p:nvPicPr>
          <p:cNvPr id="5" name="Picture 2" descr="C:\Users\jones andy\AppData\Local\Microsoft\Windows\Temporary Internet Files\Content.IE5\60AC2ZDA\question-mar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203172" y="3501008"/>
            <a:ext cx="2497460" cy="2081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078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sz="4400" b="1" dirty="0" smtClean="0">
                <a:latin typeface="Arial" panose="020B0604020202020204" pitchFamily="34" charset="0"/>
                <a:cs typeface="Arial" panose="020B0604020202020204" pitchFamily="34" charset="0"/>
              </a:rPr>
              <a:t>Self Neglect and Hoarding</a:t>
            </a:r>
            <a:endParaRPr lang="en-GB" sz="4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endParaRPr lang="en-GB" sz="3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3600" dirty="0" smtClean="0">
                <a:latin typeface="Arial" panose="020B0604020202020204" pitchFamily="34" charset="0"/>
                <a:cs typeface="Arial" panose="020B0604020202020204" pitchFamily="34" charset="0"/>
              </a:rPr>
              <a:t>What do we mean by self neglect and hoarding?</a:t>
            </a:r>
            <a:br>
              <a:rPr lang="en-GB" sz="3600" dirty="0" smtClean="0">
                <a:latin typeface="Arial" panose="020B0604020202020204" pitchFamily="34" charset="0"/>
                <a:cs typeface="Arial" panose="020B0604020202020204" pitchFamily="34" charset="0"/>
              </a:rPr>
            </a:br>
            <a:endParaRPr lang="en-GB" sz="3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3600" dirty="0" smtClean="0">
                <a:latin typeface="Arial" panose="020B0604020202020204" pitchFamily="34" charset="0"/>
                <a:cs typeface="Arial" panose="020B0604020202020204" pitchFamily="34" charset="0"/>
              </a:rPr>
              <a:t>What are the signs?</a:t>
            </a:r>
            <a:endParaRPr lang="en-GB" sz="3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endParaRPr lang="en-GB" dirty="0"/>
          </a:p>
          <a:p>
            <a:endParaRPr lang="en-GB" dirty="0" smtClean="0"/>
          </a:p>
          <a:p>
            <a:endParaRPr lang="en-GB" dirty="0"/>
          </a:p>
        </p:txBody>
      </p:sp>
      <p:pic>
        <p:nvPicPr>
          <p:cNvPr id="5" name="Picture 2" descr="C:\Users\jones andy\AppData\Local\Microsoft\Windows\Temporary Internet Files\Content.IE5\60AC2ZDA\567px-Singapore_Road_Signs_-_Temporary_Sign_-_Caution.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068960"/>
            <a:ext cx="2592288"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708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b="1" dirty="0" smtClean="0"/>
              <a:t>Self Neglect</a:t>
            </a:r>
            <a:endParaRPr lang="en-GB" sz="4400" b="1" dirty="0"/>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006841"/>
            <a:ext cx="6840760" cy="451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290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b="1" dirty="0" smtClean="0"/>
              <a:t>What Could Cause Self Neglect?</a:t>
            </a:r>
            <a:endParaRPr lang="en-GB" sz="4400" b="1" dirty="0"/>
          </a:p>
        </p:txBody>
      </p:sp>
      <p:sp>
        <p:nvSpPr>
          <p:cNvPr id="3" name="Content Placeholder 2"/>
          <p:cNvSpPr>
            <a:spLocks noGrp="1"/>
          </p:cNvSpPr>
          <p:nvPr>
            <p:ph idx="1"/>
          </p:nvPr>
        </p:nvSpPr>
        <p:spPr>
          <a:xfrm>
            <a:off x="467544" y="1052736"/>
            <a:ext cx="8229600" cy="4382925"/>
          </a:xfrm>
        </p:spPr>
        <p:txBody>
          <a:bodyPr/>
          <a:lstStyle/>
          <a:p>
            <a:pPr marL="342900" lvl="0" indent="-342900">
              <a:spcBef>
                <a:spcPts val="400"/>
              </a:spcBef>
              <a:buFont typeface="Arial" panose="020B0604020202020204" pitchFamily="34" charset="0"/>
              <a:buChar char="•"/>
            </a:pPr>
            <a:r>
              <a:rPr lang="en-GB" sz="2400" dirty="0" smtClean="0">
                <a:solidFill>
                  <a:prstClr val="black"/>
                </a:solidFill>
              </a:rPr>
              <a:t>Fear of losing control </a:t>
            </a:r>
          </a:p>
          <a:p>
            <a:pPr marL="342900" lvl="0" indent="-342900">
              <a:spcBef>
                <a:spcPts val="400"/>
              </a:spcBef>
              <a:buFont typeface="Arial" panose="020B0604020202020204" pitchFamily="34" charset="0"/>
              <a:buChar char="•"/>
            </a:pPr>
            <a:r>
              <a:rPr lang="en-GB" sz="2400" dirty="0" smtClean="0">
                <a:solidFill>
                  <a:prstClr val="black"/>
                </a:solidFill>
              </a:rPr>
              <a:t>Pride in self sufficiency </a:t>
            </a:r>
          </a:p>
          <a:p>
            <a:pPr marL="342900" lvl="0" indent="-342900">
              <a:spcBef>
                <a:spcPts val="400"/>
              </a:spcBef>
              <a:buFont typeface="Arial" panose="020B0604020202020204" pitchFamily="34" charset="0"/>
              <a:buChar char="•"/>
            </a:pPr>
            <a:r>
              <a:rPr lang="en-US" sz="2400" dirty="0" smtClean="0">
                <a:solidFill>
                  <a:prstClr val="black"/>
                </a:solidFill>
              </a:rPr>
              <a:t>Sense of being connected to what surrounds them </a:t>
            </a:r>
          </a:p>
          <a:p>
            <a:pPr marL="342900" lvl="0" indent="-342900">
              <a:spcBef>
                <a:spcPts val="400"/>
              </a:spcBef>
              <a:buFont typeface="Arial" panose="020B0604020202020204" pitchFamily="34" charset="0"/>
              <a:buChar char="•"/>
            </a:pPr>
            <a:r>
              <a:rPr lang="en-US" sz="2400" dirty="0" smtClean="0">
                <a:solidFill>
                  <a:prstClr val="black"/>
                </a:solidFill>
              </a:rPr>
              <a:t>Mistrust of professionals or people in authority </a:t>
            </a:r>
          </a:p>
          <a:p>
            <a:pPr marL="342900" lvl="0" indent="-342900">
              <a:spcBef>
                <a:spcPts val="400"/>
              </a:spcBef>
              <a:buFont typeface="Arial" panose="020B0604020202020204" pitchFamily="34" charset="0"/>
              <a:buChar char="•"/>
            </a:pPr>
            <a:r>
              <a:rPr lang="en-GB" sz="2400" dirty="0" smtClean="0">
                <a:solidFill>
                  <a:prstClr val="black"/>
                </a:solidFill>
              </a:rPr>
              <a:t>Social isolation </a:t>
            </a:r>
          </a:p>
          <a:p>
            <a:pPr marL="342900" lvl="0" indent="-342900">
              <a:spcBef>
                <a:spcPts val="400"/>
              </a:spcBef>
              <a:buFont typeface="Arial" panose="020B0604020202020204" pitchFamily="34" charset="0"/>
              <a:buChar char="•"/>
            </a:pPr>
            <a:r>
              <a:rPr lang="en-GB" sz="2400" dirty="0" smtClean="0">
                <a:solidFill>
                  <a:prstClr val="black"/>
                </a:solidFill>
              </a:rPr>
              <a:t>Drug and alcohol misuse </a:t>
            </a:r>
          </a:p>
          <a:p>
            <a:pPr marL="342900" lvl="0" indent="-342900">
              <a:spcBef>
                <a:spcPts val="400"/>
              </a:spcBef>
              <a:buFont typeface="Arial" panose="020B0604020202020204" pitchFamily="34" charset="0"/>
              <a:buChar char="•"/>
            </a:pPr>
            <a:r>
              <a:rPr lang="en-US" sz="2400" dirty="0" smtClean="0">
                <a:solidFill>
                  <a:prstClr val="black"/>
                </a:solidFill>
              </a:rPr>
              <a:t>Age related changes in physical or mental health</a:t>
            </a:r>
          </a:p>
          <a:p>
            <a:pPr marL="342900" lvl="0" indent="-342900">
              <a:spcBef>
                <a:spcPts val="400"/>
              </a:spcBef>
              <a:buFont typeface="Arial" panose="020B0604020202020204" pitchFamily="34" charset="0"/>
              <a:buChar char="•"/>
            </a:pPr>
            <a:r>
              <a:rPr lang="en-GB" sz="2400" dirty="0" smtClean="0">
                <a:solidFill>
                  <a:prstClr val="black"/>
                </a:solidFill>
              </a:rPr>
              <a:t>Bereavement /traumatic event </a:t>
            </a:r>
          </a:p>
          <a:p>
            <a:pPr marL="342900" lvl="0" indent="-342900">
              <a:spcBef>
                <a:spcPts val="400"/>
              </a:spcBef>
              <a:buFont typeface="Arial" panose="020B0604020202020204" pitchFamily="34" charset="0"/>
              <a:buChar char="•"/>
            </a:pPr>
            <a:r>
              <a:rPr lang="en-GB" sz="2400" dirty="0" smtClean="0">
                <a:solidFill>
                  <a:prstClr val="black"/>
                </a:solidFill>
              </a:rPr>
              <a:t>Mental health difficulties</a:t>
            </a:r>
          </a:p>
          <a:p>
            <a:pPr marL="342900" lvl="0" indent="-342900">
              <a:spcBef>
                <a:spcPts val="400"/>
              </a:spcBef>
              <a:buFont typeface="Arial" panose="020B0604020202020204" pitchFamily="34" charset="0"/>
              <a:buChar char="•"/>
            </a:pPr>
            <a:r>
              <a:rPr lang="en-US" sz="2400" dirty="0" smtClean="0">
                <a:solidFill>
                  <a:prstClr val="black"/>
                </a:solidFill>
              </a:rPr>
              <a:t>Being targeted by a particular individual, group or gang who have been able to identify vulnerability</a:t>
            </a:r>
          </a:p>
          <a:p>
            <a:pPr marL="342900" lvl="0" indent="-342900">
              <a:spcBef>
                <a:spcPts val="400"/>
              </a:spcBef>
              <a:buFont typeface="Arial" panose="020B0604020202020204" pitchFamily="34" charset="0"/>
              <a:buChar char="•"/>
            </a:pPr>
            <a:r>
              <a:rPr lang="en-GB" sz="2400" dirty="0" smtClean="0">
                <a:solidFill>
                  <a:prstClr val="black"/>
                </a:solidFill>
              </a:rPr>
              <a:t>Fear and anxiety </a:t>
            </a:r>
          </a:p>
          <a:p>
            <a:endParaRPr lang="en-GB" dirty="0"/>
          </a:p>
        </p:txBody>
      </p:sp>
    </p:spTree>
    <p:extLst>
      <p:ext uri="{BB962C8B-B14F-4D97-AF65-F5344CB8AC3E}">
        <p14:creationId xmlns:p14="http://schemas.microsoft.com/office/powerpoint/2010/main" val="299049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686061"/>
          </a:xfrm>
        </p:spPr>
        <p:txBody>
          <a:bodyPr/>
          <a:lstStyle/>
          <a:p>
            <a:pPr algn="ctr"/>
            <a:r>
              <a:rPr lang="en-GB" sz="4400" b="1" dirty="0" smtClean="0"/>
              <a:t>Risk Factors With Self Neglect</a:t>
            </a:r>
            <a:endParaRPr lang="en-GB" sz="4400" b="1" dirty="0"/>
          </a:p>
        </p:txBody>
      </p:sp>
      <p:sp>
        <p:nvSpPr>
          <p:cNvPr id="3" name="Content Placeholder 2"/>
          <p:cNvSpPr>
            <a:spLocks noGrp="1"/>
          </p:cNvSpPr>
          <p:nvPr>
            <p:ph idx="1"/>
          </p:nvPr>
        </p:nvSpPr>
        <p:spPr>
          <a:xfrm>
            <a:off x="395536" y="908720"/>
            <a:ext cx="8229600" cy="4382925"/>
          </a:xfrm>
        </p:spPr>
        <p:txBody>
          <a:bodyPr/>
          <a:lstStyle/>
          <a:p>
            <a:endParaRPr lang="en-US" sz="2200" b="1" dirty="0" smtClean="0"/>
          </a:p>
          <a:p>
            <a:r>
              <a:rPr lang="en-US" sz="3600" b="1" dirty="0" smtClean="0"/>
              <a:t>Research </a:t>
            </a:r>
            <a:r>
              <a:rPr lang="en-US" sz="3600" b="1" dirty="0"/>
              <a:t>has suggested that there are three recognized forms of </a:t>
            </a:r>
            <a:r>
              <a:rPr lang="en-US" sz="3600" b="1" dirty="0" smtClean="0"/>
              <a:t>self-neglect:</a:t>
            </a:r>
          </a:p>
          <a:p>
            <a:endParaRPr lang="en-US" sz="800" b="1" dirty="0" smtClean="0"/>
          </a:p>
          <a:p>
            <a:endParaRPr lang="en-US" sz="2600" b="1" dirty="0"/>
          </a:p>
          <a:p>
            <a:r>
              <a:rPr lang="en-US" sz="2800" b="1" dirty="0" smtClean="0"/>
              <a:t>Lack</a:t>
            </a:r>
            <a:r>
              <a:rPr lang="en-US" sz="2800" dirty="0" smtClean="0"/>
              <a:t> </a:t>
            </a:r>
            <a:r>
              <a:rPr lang="en-US" sz="2800" b="1" dirty="0"/>
              <a:t>of self-care </a:t>
            </a:r>
            <a:r>
              <a:rPr lang="en-US" sz="2800" dirty="0" smtClean="0"/>
              <a:t>– </a:t>
            </a:r>
            <a:r>
              <a:rPr lang="en-US" sz="2800" i="1" dirty="0" smtClean="0"/>
              <a:t>this </a:t>
            </a:r>
            <a:r>
              <a:rPr lang="en-US" sz="2800" i="1" dirty="0"/>
              <a:t>may </a:t>
            </a:r>
            <a:r>
              <a:rPr lang="en-US" sz="2800" i="1" dirty="0" smtClean="0"/>
              <a:t>include </a:t>
            </a:r>
            <a:r>
              <a:rPr lang="en-US" sz="2800" i="1" dirty="0"/>
              <a:t>neglecting personal hygiene, nutrition and hydration or health. This type of neglect would </a:t>
            </a:r>
            <a:r>
              <a:rPr lang="en-US" sz="2800" i="1" dirty="0" smtClean="0"/>
              <a:t>require a judgement </a:t>
            </a:r>
            <a:r>
              <a:rPr lang="en-US" sz="2800" i="1" dirty="0"/>
              <a:t>to be made about what is an acceptable level of risk and what constitutes wellbeing. </a:t>
            </a:r>
            <a:endParaRPr lang="en-US" sz="2800" i="1" dirty="0" smtClean="0"/>
          </a:p>
          <a:p>
            <a:endParaRPr lang="en-US" sz="800" dirty="0"/>
          </a:p>
          <a:p>
            <a:endParaRPr lang="en-GB" dirty="0"/>
          </a:p>
        </p:txBody>
      </p:sp>
    </p:spTree>
    <p:extLst>
      <p:ext uri="{BB962C8B-B14F-4D97-AF65-F5344CB8AC3E}">
        <p14:creationId xmlns:p14="http://schemas.microsoft.com/office/powerpoint/2010/main" val="3414161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686061"/>
          </a:xfrm>
        </p:spPr>
        <p:txBody>
          <a:bodyPr/>
          <a:lstStyle/>
          <a:p>
            <a:pPr algn="ctr"/>
            <a:r>
              <a:rPr lang="en-GB" sz="4400" b="1" dirty="0" smtClean="0"/>
              <a:t>Risk Factors With Self Neglect</a:t>
            </a:r>
            <a:endParaRPr lang="en-GB" sz="4400" b="1" dirty="0"/>
          </a:p>
        </p:txBody>
      </p:sp>
      <p:sp>
        <p:nvSpPr>
          <p:cNvPr id="3" name="Content Placeholder 2"/>
          <p:cNvSpPr>
            <a:spLocks noGrp="1"/>
          </p:cNvSpPr>
          <p:nvPr>
            <p:ph idx="1"/>
          </p:nvPr>
        </p:nvSpPr>
        <p:spPr>
          <a:xfrm>
            <a:off x="395536" y="908720"/>
            <a:ext cx="8229600" cy="4382925"/>
          </a:xfrm>
        </p:spPr>
        <p:txBody>
          <a:bodyPr/>
          <a:lstStyle/>
          <a:p>
            <a:endParaRPr lang="en-US" sz="800" dirty="0"/>
          </a:p>
          <a:p>
            <a:r>
              <a:rPr lang="en-US" sz="2400" b="1" dirty="0" smtClean="0"/>
              <a:t>Lack of care of environment </a:t>
            </a:r>
            <a:r>
              <a:rPr lang="en-US" sz="2400" dirty="0" smtClean="0"/>
              <a:t>– </a:t>
            </a:r>
            <a:r>
              <a:rPr lang="en-US" sz="2400" i="1" dirty="0" smtClean="0"/>
              <a:t>this may result in unpleasant or dirty home conditions and an increased level of risk in the domestic environment, such as health and safety and fire risks associated with hoarding. This may be subjective and require a judgement call to determine whether the conditions within a person’s home are acceptable. </a:t>
            </a:r>
          </a:p>
          <a:p>
            <a:endParaRPr lang="en-US" sz="2400" dirty="0" smtClean="0"/>
          </a:p>
          <a:p>
            <a:r>
              <a:rPr lang="en-US" sz="2400" b="1" dirty="0" smtClean="0"/>
              <a:t>Refusal of services </a:t>
            </a:r>
            <a:r>
              <a:rPr lang="en-US" sz="2400" dirty="0" smtClean="0"/>
              <a:t>that could alleviate these issues – </a:t>
            </a:r>
            <a:r>
              <a:rPr lang="en-US" sz="2400" i="1" dirty="0" smtClean="0"/>
              <a:t>this may include the refusal of care services, treatment, assessments or intervention, which could potentially improve self-care or care of one’s environment </a:t>
            </a:r>
          </a:p>
          <a:p>
            <a:endParaRPr lang="en-GB" dirty="0"/>
          </a:p>
        </p:txBody>
      </p:sp>
    </p:spTree>
    <p:extLst>
      <p:ext uri="{BB962C8B-B14F-4D97-AF65-F5344CB8AC3E}">
        <p14:creationId xmlns:p14="http://schemas.microsoft.com/office/powerpoint/2010/main" val="1190510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b="1" dirty="0" smtClean="0"/>
              <a:t>The Challenges of Self-Neglect</a:t>
            </a:r>
            <a:endParaRPr lang="en-GB" sz="4400" b="1" dirty="0"/>
          </a:p>
        </p:txBody>
      </p:sp>
      <p:sp>
        <p:nvSpPr>
          <p:cNvPr id="3" name="Content Placeholder 2"/>
          <p:cNvSpPr>
            <a:spLocks noGrp="1"/>
          </p:cNvSpPr>
          <p:nvPr>
            <p:ph idx="1"/>
          </p:nvPr>
        </p:nvSpPr>
        <p:spPr>
          <a:xfrm>
            <a:off x="467544" y="1052736"/>
            <a:ext cx="8229600" cy="4382925"/>
          </a:xfrm>
        </p:spPr>
        <p:txBody>
          <a:bodyPr/>
          <a:lstStyle/>
          <a:p>
            <a:r>
              <a:rPr lang="en-GB" sz="2800" b="1" dirty="0" smtClean="0"/>
              <a:t>These include:</a:t>
            </a:r>
          </a:p>
          <a:p>
            <a:endParaRPr lang="en-GB" sz="900" dirty="0"/>
          </a:p>
          <a:p>
            <a:pPr marL="285750" indent="-285750">
              <a:buFont typeface="Arial" panose="020B0604020202020204" pitchFamily="34" charset="0"/>
              <a:buChar char="•"/>
            </a:pPr>
            <a:r>
              <a:rPr lang="en-US" sz="2400" dirty="0"/>
              <a:t>Its varied presentation, influenced by a complex mix of personal, mental, physical, social and environmental factors </a:t>
            </a:r>
            <a:r>
              <a:rPr lang="en-US" sz="2400" dirty="0" smtClean="0"/>
              <a:t/>
            </a:r>
            <a:br>
              <a:rPr lang="en-US" sz="2400" dirty="0" smtClean="0"/>
            </a:br>
            <a:endParaRPr lang="en-US" sz="1400" dirty="0"/>
          </a:p>
          <a:p>
            <a:pPr marL="285750" indent="-285750">
              <a:buFont typeface="Arial" panose="020B0604020202020204" pitchFamily="34" charset="0"/>
              <a:buChar char="•"/>
            </a:pPr>
            <a:r>
              <a:rPr lang="en-US" sz="2400" dirty="0"/>
              <a:t>The high risks it poses, both to the individual and sometimes to others </a:t>
            </a:r>
            <a:r>
              <a:rPr lang="en-US" sz="2400" dirty="0" smtClean="0"/>
              <a:t/>
            </a:r>
            <a:br>
              <a:rPr lang="en-US" sz="2400" dirty="0" smtClean="0"/>
            </a:br>
            <a:endParaRPr lang="en-US" sz="1400" dirty="0"/>
          </a:p>
          <a:p>
            <a:pPr marL="285750" indent="-285750">
              <a:buFont typeface="Arial" panose="020B0604020202020204" pitchFamily="34" charset="0"/>
              <a:buChar char="•"/>
            </a:pPr>
            <a:r>
              <a:rPr lang="en-US" sz="2400" dirty="0"/>
              <a:t>Service users sometimes do not identify with the description of their situation </a:t>
            </a:r>
            <a:r>
              <a:rPr lang="en-US" sz="2400" dirty="0" smtClean="0"/>
              <a:t/>
            </a:r>
            <a:br>
              <a:rPr lang="en-US" sz="2400" dirty="0" smtClean="0"/>
            </a:br>
            <a:endParaRPr lang="en-US" sz="1400" dirty="0"/>
          </a:p>
          <a:p>
            <a:pPr marL="285750" indent="-285750">
              <a:buFont typeface="Arial" panose="020B0604020202020204" pitchFamily="34" charset="0"/>
              <a:buChar char="•"/>
            </a:pPr>
            <a:r>
              <a:rPr lang="en-US" sz="2400" dirty="0"/>
              <a:t>The possibility that intervention is not welcomed by the individual, making engagement difficult </a:t>
            </a:r>
          </a:p>
          <a:p>
            <a:endParaRPr lang="en-GB" dirty="0"/>
          </a:p>
        </p:txBody>
      </p:sp>
    </p:spTree>
    <p:extLst>
      <p:ext uri="{BB962C8B-B14F-4D97-AF65-F5344CB8AC3E}">
        <p14:creationId xmlns:p14="http://schemas.microsoft.com/office/powerpoint/2010/main" val="949709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b="1" dirty="0" smtClean="0"/>
              <a:t>The Challenges of Self-Neglect</a:t>
            </a:r>
            <a:endParaRPr lang="en-GB" sz="4400" b="1" dirty="0"/>
          </a:p>
        </p:txBody>
      </p:sp>
      <p:sp>
        <p:nvSpPr>
          <p:cNvPr id="3" name="Content Placeholder 2"/>
          <p:cNvSpPr>
            <a:spLocks noGrp="1"/>
          </p:cNvSpPr>
          <p:nvPr>
            <p:ph idx="1"/>
          </p:nvPr>
        </p:nvSpPr>
        <p:spPr>
          <a:xfrm>
            <a:off x="467544" y="1268760"/>
            <a:ext cx="8229600" cy="4382925"/>
          </a:xfrm>
        </p:spPr>
        <p:txBody>
          <a:bodyPr/>
          <a:lstStyle/>
          <a:p>
            <a:r>
              <a:rPr lang="en-GB" sz="2800" b="1" dirty="0" smtClean="0"/>
              <a:t>These include:</a:t>
            </a:r>
          </a:p>
          <a:p>
            <a:endParaRPr lang="en-GB" sz="900" dirty="0"/>
          </a:p>
          <a:p>
            <a:pPr marL="285750" indent="-285750">
              <a:buFont typeface="Arial" panose="020B0604020202020204" pitchFamily="34" charset="0"/>
              <a:buChar char="•"/>
            </a:pPr>
            <a:r>
              <a:rPr lang="en-US" sz="2400" dirty="0" smtClean="0"/>
              <a:t>The </a:t>
            </a:r>
            <a:r>
              <a:rPr lang="en-US" sz="2400" dirty="0"/>
              <a:t>challenges of assessing mental capacity </a:t>
            </a:r>
            <a:r>
              <a:rPr lang="en-US" sz="2400" dirty="0" smtClean="0"/>
              <a:t/>
            </a:r>
            <a:br>
              <a:rPr lang="en-US" sz="2400" dirty="0" smtClean="0"/>
            </a:br>
            <a:endParaRPr lang="en-US" sz="1600" dirty="0"/>
          </a:p>
          <a:p>
            <a:pPr marL="285750" indent="-285750">
              <a:buFont typeface="Arial" panose="020B0604020202020204" pitchFamily="34" charset="0"/>
              <a:buChar char="•"/>
            </a:pPr>
            <a:r>
              <a:rPr lang="en-US" sz="2400" dirty="0"/>
              <a:t>Ethical dilemmas between respecting autonomy and fulfilling a duty of care </a:t>
            </a:r>
            <a:r>
              <a:rPr lang="en-US" sz="2400" dirty="0" smtClean="0"/>
              <a:t/>
            </a:r>
            <a:br>
              <a:rPr lang="en-US" sz="2400" dirty="0" smtClean="0"/>
            </a:br>
            <a:endParaRPr lang="en-US" sz="1600" dirty="0"/>
          </a:p>
          <a:p>
            <a:pPr marL="285750" indent="-285750">
              <a:buFont typeface="Arial" panose="020B0604020202020204" pitchFamily="34" charset="0"/>
              <a:buChar char="•"/>
            </a:pPr>
            <a:r>
              <a:rPr lang="en-US" sz="2400" dirty="0"/>
              <a:t>Systems that prioritise short-term, task-focused involvement rather than long-term relationships with service users </a:t>
            </a:r>
            <a:r>
              <a:rPr lang="en-US" sz="2400" dirty="0" smtClean="0"/>
              <a:t/>
            </a:r>
            <a:br>
              <a:rPr lang="en-US" sz="2400" dirty="0" smtClean="0"/>
            </a:br>
            <a:endParaRPr lang="en-US" sz="1600" dirty="0"/>
          </a:p>
          <a:p>
            <a:pPr marL="285750" indent="-285750">
              <a:buFont typeface="Arial" panose="020B0604020202020204" pitchFamily="34" charset="0"/>
              <a:buChar char="•"/>
            </a:pPr>
            <a:r>
              <a:rPr lang="en-US" sz="2400" dirty="0"/>
              <a:t>The need for coordinated interventions </a:t>
            </a:r>
          </a:p>
          <a:p>
            <a:endParaRPr lang="en-GB" dirty="0"/>
          </a:p>
        </p:txBody>
      </p:sp>
    </p:spTree>
    <p:extLst>
      <p:ext uri="{BB962C8B-B14F-4D97-AF65-F5344CB8AC3E}">
        <p14:creationId xmlns:p14="http://schemas.microsoft.com/office/powerpoint/2010/main" val="463498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b="1" dirty="0" smtClean="0"/>
              <a:t>Hoarding</a:t>
            </a:r>
            <a:endParaRPr lang="en-GB" sz="4400" b="1" dirty="0"/>
          </a:p>
        </p:txBody>
      </p:sp>
      <p:sp>
        <p:nvSpPr>
          <p:cNvPr id="5" name="Rectangle 4"/>
          <p:cNvSpPr/>
          <p:nvPr/>
        </p:nvSpPr>
        <p:spPr>
          <a:xfrm>
            <a:off x="323528" y="1131888"/>
            <a:ext cx="8064896" cy="4924425"/>
          </a:xfrm>
          <a:prstGeom prst="rect">
            <a:avLst/>
          </a:prstGeom>
        </p:spPr>
        <p:txBody>
          <a:bodyPr wrap="square">
            <a:spAutoFit/>
          </a:bodyPr>
          <a:lstStyle/>
          <a:p>
            <a:pPr marL="285750" indent="-285750">
              <a:buFont typeface="Arial" panose="020B0604020202020204" pitchFamily="34" charset="0"/>
              <a:buChar char="•"/>
            </a:pPr>
            <a:r>
              <a:rPr lang="en-US" sz="2200" dirty="0"/>
              <a:t>Hoarding is a complex condition where the hoarder has a strong emotional </a:t>
            </a:r>
            <a:r>
              <a:rPr lang="en-US" sz="2200" dirty="0" smtClean="0"/>
              <a:t>attachment, often to multiple objects, </a:t>
            </a:r>
            <a:r>
              <a:rPr lang="en-US" sz="2200" dirty="0"/>
              <a:t>in excess of their real value. </a:t>
            </a:r>
            <a:r>
              <a:rPr lang="en-US" sz="2200" dirty="0" smtClean="0"/>
              <a:t/>
            </a:r>
            <a:br>
              <a:rPr lang="en-US" sz="2200" dirty="0" smtClean="0"/>
            </a:br>
            <a:endParaRPr lang="en-US" sz="1400" dirty="0" smtClean="0"/>
          </a:p>
          <a:p>
            <a:pPr marL="285750" indent="-285750">
              <a:buFont typeface="Arial" panose="020B0604020202020204" pitchFamily="34" charset="0"/>
              <a:buChar char="•"/>
            </a:pPr>
            <a:r>
              <a:rPr lang="en-US" sz="2200" dirty="0" smtClean="0"/>
              <a:t>This </a:t>
            </a:r>
            <a:r>
              <a:rPr lang="en-US" sz="2200" dirty="0"/>
              <a:t>can be to a level where it impacts on their </a:t>
            </a:r>
            <a:r>
              <a:rPr lang="en-US" sz="2200" dirty="0" smtClean="0"/>
              <a:t>health and social </a:t>
            </a:r>
            <a:r>
              <a:rPr lang="en-US" sz="2200" dirty="0"/>
              <a:t>functioning </a:t>
            </a:r>
            <a:r>
              <a:rPr lang="en-US" sz="2200" dirty="0" smtClean="0"/>
              <a:t>and, </a:t>
            </a:r>
            <a:r>
              <a:rPr lang="en-US" sz="2200" dirty="0"/>
              <a:t>potentially on </a:t>
            </a:r>
            <a:r>
              <a:rPr lang="en-US" sz="2200" dirty="0" smtClean="0"/>
              <a:t>the welfare and safety of themselves and of others.</a:t>
            </a:r>
            <a:br>
              <a:rPr lang="en-US" sz="2200" dirty="0" smtClean="0"/>
            </a:br>
            <a:endParaRPr lang="en-US" sz="1400" dirty="0"/>
          </a:p>
          <a:p>
            <a:pPr marL="285750" indent="-285750">
              <a:buFont typeface="Arial" panose="020B0604020202020204" pitchFamily="34" charset="0"/>
              <a:buChar char="•"/>
            </a:pPr>
            <a:r>
              <a:rPr lang="en-US" sz="2200" dirty="0" smtClean="0"/>
              <a:t>Hoarding </a:t>
            </a:r>
            <a:r>
              <a:rPr lang="en-US" sz="2200" dirty="0"/>
              <a:t>is not relative to age, </a:t>
            </a:r>
            <a:r>
              <a:rPr lang="en-US" sz="2200" dirty="0" smtClean="0"/>
              <a:t/>
            </a:r>
            <a:br>
              <a:rPr lang="en-US" sz="2200" dirty="0" smtClean="0"/>
            </a:br>
            <a:r>
              <a:rPr lang="en-US" sz="2200" dirty="0" smtClean="0"/>
              <a:t>gender, ethnicity or socio-economic </a:t>
            </a:r>
            <a:br>
              <a:rPr lang="en-US" sz="2200" dirty="0" smtClean="0"/>
            </a:br>
            <a:r>
              <a:rPr lang="en-US" sz="2200" dirty="0" smtClean="0"/>
              <a:t>status, and it can happen to anyone.</a:t>
            </a:r>
            <a:br>
              <a:rPr lang="en-US" sz="2200" dirty="0" smtClean="0"/>
            </a:br>
            <a:endParaRPr lang="en-US" sz="1400" dirty="0" smtClean="0"/>
          </a:p>
          <a:p>
            <a:pPr marL="285750" indent="-285750">
              <a:buFont typeface="Arial" panose="020B0604020202020204" pitchFamily="34" charset="0"/>
              <a:buChar char="•"/>
            </a:pPr>
            <a:r>
              <a:rPr lang="en-US" sz="2200" dirty="0" smtClean="0"/>
              <a:t>Anything can be hoarded – </a:t>
            </a:r>
            <a:br>
              <a:rPr lang="en-US" sz="2200" dirty="0" smtClean="0"/>
            </a:br>
            <a:r>
              <a:rPr lang="en-US" sz="2200" dirty="0" smtClean="0"/>
              <a:t>material possessions, paper, </a:t>
            </a:r>
            <a:br>
              <a:rPr lang="en-US" sz="2200" dirty="0" smtClean="0"/>
            </a:br>
            <a:r>
              <a:rPr lang="en-US" sz="2200" dirty="0" smtClean="0"/>
              <a:t>animals and sometimes faeces.</a:t>
            </a:r>
            <a:endParaRPr lang="en-US" sz="2200" dirty="0"/>
          </a:p>
        </p:txBody>
      </p:sp>
      <p:pic>
        <p:nvPicPr>
          <p:cNvPr id="7" name="Content Placeholder 3" descr="C:\Users\jones andy\AppData\Local\Microsoft\Windows\Temporary Internet Files\Content.IE5\60AC2ZDA\252a8932302b512697704e2d8083b21c_1aac10c_image_compulsive-hoarding[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3209380"/>
            <a:ext cx="3643928" cy="2430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716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914</Words>
  <Application>Microsoft Office PowerPoint</Application>
  <PresentationFormat>On-screen Show (4:3)</PresentationFormat>
  <Paragraphs>117</Paragraphs>
  <Slides>16</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Calibri</vt:lpstr>
      <vt:lpstr>Office Theme</vt:lpstr>
      <vt:lpstr>Custom Design</vt:lpstr>
      <vt:lpstr>PowerPoint Presentation</vt:lpstr>
      <vt:lpstr>Self Neglect and Hoarding</vt:lpstr>
      <vt:lpstr>Self Neglect</vt:lpstr>
      <vt:lpstr>What Could Cause Self Neglect?</vt:lpstr>
      <vt:lpstr>Risk Factors With Self Neglect</vt:lpstr>
      <vt:lpstr>Risk Factors With Self Neglect</vt:lpstr>
      <vt:lpstr>The Challenges of Self-Neglect</vt:lpstr>
      <vt:lpstr>The Challenges of Self-Neglect</vt:lpstr>
      <vt:lpstr>Hoarding</vt:lpstr>
      <vt:lpstr>Risks</vt:lpstr>
      <vt:lpstr>Criminal Activity</vt:lpstr>
      <vt:lpstr>Public Interest</vt:lpstr>
      <vt:lpstr>How to Support Self Neglect and Hoarding</vt:lpstr>
      <vt:lpstr>How to Support Self Neglect and Hoarding</vt:lpstr>
      <vt:lpstr>How to Support Self Neglect and Hoarding</vt:lpstr>
      <vt:lpstr>Conclusion</vt:lpstr>
    </vt:vector>
  </TitlesOfParts>
  <Company>Rochdale 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neglect - Hoarding</dc:title>
  <dc:creator>Andy Jones</dc:creator>
  <cp:lastModifiedBy>Carl Travis</cp:lastModifiedBy>
  <cp:revision>16</cp:revision>
  <dcterms:created xsi:type="dcterms:W3CDTF">2018-09-18T08:02:24Z</dcterms:created>
  <dcterms:modified xsi:type="dcterms:W3CDTF">2021-12-13T15:49:07Z</dcterms:modified>
</cp:coreProperties>
</file>