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Lst>
  <p:sldSz cy="7560000" cx="10692000"/>
  <p:notesSz cx="7560000" cy="10692000"/>
  <p:embeddedFontLst>
    <p:embeddedFont>
      <p:font typeface="Quicksand"/>
      <p:regular r:id="rId18"/>
      <p:bold r:id="rId19"/>
    </p:embeddedFont>
    <p:embeddedFont>
      <p:font typeface="Quicksand Medium"/>
      <p:regular r:id="rId20"/>
      <p:bold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381">
          <p15:clr>
            <a:srgbClr val="747775"/>
          </p15:clr>
        </p15:guide>
        <p15:guide id="2" pos="3368">
          <p15:clr>
            <a:srgbClr val="747775"/>
          </p15:clr>
        </p15:guide>
        <p15:guide id="3" pos="357">
          <p15:clr>
            <a:srgbClr val="747775"/>
          </p15:clr>
        </p15:guide>
        <p15:guide id="4" orient="horz" pos="340">
          <p15:clr>
            <a:srgbClr val="747775"/>
          </p15:clr>
        </p15:guide>
        <p15:guide id="5" pos="6378">
          <p15:clr>
            <a:srgbClr val="747775"/>
          </p15:clr>
        </p15:guide>
        <p15:guide id="6" orient="horz" pos="4428">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949FD9F6-43DF-43FD-8686-48A83CEFE9B3}">
  <a:tblStyle styleId="{949FD9F6-43DF-43FD-8686-48A83CEFE9B3}"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4C7C10EB-985E-4135-9C93-A89B73015DB3}" styleName="Table_1">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381" orient="horz"/>
        <p:guide pos="3368"/>
        <p:guide pos="357"/>
        <p:guide pos="340" orient="horz"/>
        <p:guide pos="6378"/>
        <p:guide pos="4428" orient="horz"/>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QuicksandMedium-regular.fntdata"/><Relationship Id="rId11" Type="http://schemas.openxmlformats.org/officeDocument/2006/relationships/slide" Target="slides/slide5.xml"/><Relationship Id="rId10" Type="http://schemas.openxmlformats.org/officeDocument/2006/relationships/slide" Target="slides/slide4.xml"/><Relationship Id="rId21" Type="http://schemas.openxmlformats.org/officeDocument/2006/relationships/font" Target="fonts/QuicksandMedium-bold.fntdata"/><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19" Type="http://schemas.openxmlformats.org/officeDocument/2006/relationships/font" Target="fonts/Quicksand-bold.fntdata"/><Relationship Id="rId6" Type="http://schemas.openxmlformats.org/officeDocument/2006/relationships/notesMaster" Target="notesMasters/notesMaster1.xml"/><Relationship Id="rId18" Type="http://schemas.openxmlformats.org/officeDocument/2006/relationships/font" Target="fonts/Quicksand-regular.fntdata"/><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2450ed7638a_0_0:notes"/>
          <p:cNvSpPr/>
          <p:nvPr>
            <p:ph idx="2" type="sldImg"/>
          </p:nvPr>
        </p:nvSpPr>
        <p:spPr>
          <a:xfrm>
            <a:off x="911231" y="586509"/>
            <a:ext cx="4399200" cy="2932500"/>
          </a:xfrm>
          <a:custGeom>
            <a:rect b="b" l="l" r="r" t="t"/>
            <a:pathLst>
              <a:path extrusionOk="0" h="120000" w="120000">
                <a:moveTo>
                  <a:pt x="0" y="0"/>
                </a:moveTo>
                <a:lnTo>
                  <a:pt x="120000" y="0"/>
                </a:lnTo>
                <a:lnTo>
                  <a:pt x="120000" y="120000"/>
                </a:lnTo>
                <a:lnTo>
                  <a:pt x="0" y="120000"/>
                </a:lnTo>
                <a:close/>
              </a:path>
            </a:pathLst>
          </a:custGeom>
        </p:spPr>
      </p:sp>
      <p:sp>
        <p:nvSpPr>
          <p:cNvPr id="52" name="Google Shape;52;g2450ed7638a_0_0:notes"/>
          <p:cNvSpPr txBox="1"/>
          <p:nvPr>
            <p:ph idx="1" type="body"/>
          </p:nvPr>
        </p:nvSpPr>
        <p:spPr>
          <a:xfrm>
            <a:off x="622119" y="3714558"/>
            <a:ext cx="4977000" cy="3519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Start with introductions to us and IU</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g2450ed7638a_0_285: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183" name="Google Shape;183;g2450ed7638a_0_2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g2450ed7638a_0_303: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201" name="Google Shape;201;g2450ed7638a_0_3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2450ed7638a_0_163: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2450ed7638a_0_1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2450ed7638a_0_108:notes"/>
          <p:cNvSpPr/>
          <p:nvPr>
            <p:ph idx="2" type="sldImg"/>
          </p:nvPr>
        </p:nvSpPr>
        <p:spPr>
          <a:xfrm>
            <a:off x="910959" y="586509"/>
            <a:ext cx="4399200" cy="2932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6" name="Google Shape;66;g2450ed7638a_0_108:notes"/>
          <p:cNvSpPr txBox="1"/>
          <p:nvPr>
            <p:ph idx="1" type="body"/>
          </p:nvPr>
        </p:nvSpPr>
        <p:spPr>
          <a:xfrm>
            <a:off x="622119" y="3714558"/>
            <a:ext cx="4977000" cy="3519000"/>
          </a:xfrm>
          <a:prstGeom prst="rect">
            <a:avLst/>
          </a:prstGeom>
          <a:noFill/>
          <a:ln>
            <a:noFill/>
          </a:ln>
        </p:spPr>
        <p:txBody>
          <a:bodyPr anchorCtr="0" anchor="t" bIns="40675" lIns="81350" spcFirstLastPara="1" rIns="81350" wrap="square" tIns="40675">
            <a:noAutofit/>
          </a:bodyPr>
          <a:lstStyle/>
          <a:p>
            <a:pPr indent="0" lvl="0" marL="0" rtl="0" algn="l">
              <a:lnSpc>
                <a:spcPct val="115000"/>
              </a:lnSpc>
              <a:spcBef>
                <a:spcPts val="2000"/>
              </a:spcBef>
              <a:spcAft>
                <a:spcPts val="0"/>
              </a:spcAft>
              <a:buNone/>
            </a:pPr>
            <a:r>
              <a:rPr b="1" lang="en-GB">
                <a:solidFill>
                  <a:schemeClr val="dk1"/>
                </a:solidFill>
                <a:latin typeface="Calibri"/>
                <a:ea typeface="Calibri"/>
                <a:cs typeface="Calibri"/>
                <a:sym typeface="Calibri"/>
              </a:rPr>
              <a:t>ELLA</a:t>
            </a:r>
            <a:endParaRPr b="1">
              <a:solidFill>
                <a:schemeClr val="dk1"/>
              </a:solidFill>
              <a:latin typeface="Calibri"/>
              <a:ea typeface="Calibri"/>
              <a:cs typeface="Calibri"/>
              <a:sym typeface="Calibri"/>
            </a:endParaRPr>
          </a:p>
          <a:p>
            <a:pPr indent="-273050" lvl="0" marL="406400" rtl="0" algn="l">
              <a:lnSpc>
                <a:spcPct val="115000"/>
              </a:lnSpc>
              <a:spcBef>
                <a:spcPts val="2000"/>
              </a:spcBef>
              <a:spcAft>
                <a:spcPts val="0"/>
              </a:spcAft>
              <a:buClr>
                <a:schemeClr val="dk1"/>
              </a:buClr>
              <a:buSzPts val="1100"/>
              <a:buFont typeface="Calibri"/>
              <a:buChar char="●"/>
            </a:pPr>
            <a:r>
              <a:rPr lang="en-GB">
                <a:solidFill>
                  <a:schemeClr val="dk1"/>
                </a:solidFill>
                <a:latin typeface="Calibri"/>
                <a:ea typeface="Calibri"/>
                <a:cs typeface="Calibri"/>
                <a:sym typeface="Calibri"/>
              </a:rPr>
              <a:t>About you - 5 min story of your life</a:t>
            </a:r>
            <a:endParaRPr>
              <a:solidFill>
                <a:schemeClr val="dk1"/>
              </a:solidFill>
              <a:latin typeface="Calibri"/>
              <a:ea typeface="Calibri"/>
              <a:cs typeface="Calibri"/>
              <a:sym typeface="Calibri"/>
            </a:endParaRPr>
          </a:p>
          <a:p>
            <a:pPr indent="-273050" lvl="0" marL="406400" rtl="0" algn="l">
              <a:lnSpc>
                <a:spcPct val="115000"/>
              </a:lnSpc>
              <a:spcBef>
                <a:spcPts val="0"/>
              </a:spcBef>
              <a:spcAft>
                <a:spcPts val="0"/>
              </a:spcAft>
              <a:buClr>
                <a:schemeClr val="dk1"/>
              </a:buClr>
              <a:buSzPts val="1100"/>
              <a:buFont typeface="Calibri"/>
              <a:buChar char="●"/>
            </a:pPr>
            <a:r>
              <a:rPr lang="en-GB">
                <a:solidFill>
                  <a:schemeClr val="dk1"/>
                </a:solidFill>
                <a:latin typeface="Calibri"/>
                <a:ea typeface="Calibri"/>
                <a:cs typeface="Calibri"/>
                <a:sym typeface="Calibri"/>
              </a:rPr>
              <a:t>Asking prompts and follow ups to understand more. Noticing when people might hold back. Asking more questions when areas need exploring. </a:t>
            </a:r>
            <a:endParaRPr>
              <a:solidFill>
                <a:schemeClr val="dk1"/>
              </a:solidFill>
              <a:latin typeface="Calibri"/>
              <a:ea typeface="Calibri"/>
              <a:cs typeface="Calibri"/>
              <a:sym typeface="Calibri"/>
            </a:endParaRPr>
          </a:p>
          <a:p>
            <a:pPr indent="0" lvl="0" marL="0" rtl="0" algn="l">
              <a:lnSpc>
                <a:spcPct val="115000"/>
              </a:lnSpc>
              <a:spcBef>
                <a:spcPts val="2000"/>
              </a:spcBef>
              <a:spcAft>
                <a:spcPts val="0"/>
              </a:spcAft>
              <a:buNone/>
            </a:pPr>
            <a:r>
              <a:t/>
            </a:r>
            <a:endParaRPr>
              <a:solidFill>
                <a:schemeClr val="dk1"/>
              </a:solidFill>
              <a:latin typeface="Calibri"/>
              <a:ea typeface="Calibri"/>
              <a:cs typeface="Calibri"/>
              <a:sym typeface="Calibri"/>
            </a:endParaRPr>
          </a:p>
        </p:txBody>
      </p:sp>
      <p:sp>
        <p:nvSpPr>
          <p:cNvPr id="67" name="Google Shape;67;g2450ed7638a_0_108:notes"/>
          <p:cNvSpPr txBox="1"/>
          <p:nvPr>
            <p:ph idx="12" type="sldNum"/>
          </p:nvPr>
        </p:nvSpPr>
        <p:spPr>
          <a:xfrm>
            <a:off x="3523899" y="7427758"/>
            <a:ext cx="2695800" cy="390900"/>
          </a:xfrm>
          <a:prstGeom prst="rect">
            <a:avLst/>
          </a:prstGeom>
          <a:noFill/>
          <a:ln>
            <a:noFill/>
          </a:ln>
        </p:spPr>
        <p:txBody>
          <a:bodyPr anchorCtr="0" anchor="b" bIns="40675" lIns="81350" spcFirstLastPara="1" rIns="81350" wrap="square" tIns="40675">
            <a:noAutofit/>
          </a:bodyPr>
          <a:lstStyle/>
          <a:p>
            <a:pPr indent="0" lvl="0" marL="0" rtl="0" algn="r">
              <a:spcBef>
                <a:spcPts val="0"/>
              </a:spcBef>
              <a:spcAft>
                <a:spcPts val="0"/>
              </a:spcAft>
              <a:buNone/>
            </a:pPr>
            <a:fld id="{00000000-1234-1234-1234-123412341234}" type="slidenum">
              <a:rPr lang="en-GB" sz="1200"/>
              <a:t>‹#›</a:t>
            </a:fld>
            <a:endParaRPr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2450ed7638a_0_173: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2450ed7638a_0_1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2450ed7638a_0_191: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2450ed7638a_0_1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2450ed7638a_0_208: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2450ed7638a_0_2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2450ed7638a_0_226: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2450ed7638a_0_2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2450ed7638a_0_244: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2450ed7638a_0_2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2450ed7638a_0_261: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165" name="Google Shape;165;g2450ed7638a_0_2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64478" y="1094388"/>
            <a:ext cx="9963000" cy="3016800"/>
          </a:xfrm>
          <a:prstGeom prst="rect">
            <a:avLst/>
          </a:prstGeom>
        </p:spPr>
        <p:txBody>
          <a:bodyPr anchorCtr="0" anchor="b" bIns="116050" lIns="116050" spcFirstLastPara="1" rIns="116050" wrap="square" tIns="116050">
            <a:normAutofit/>
          </a:bodyPr>
          <a:lstStyle>
            <a:lvl1pPr lvl="0" algn="ctr">
              <a:spcBef>
                <a:spcPts val="0"/>
              </a:spcBef>
              <a:spcAft>
                <a:spcPts val="0"/>
              </a:spcAft>
              <a:buSzPts val="6600"/>
              <a:buNone/>
              <a:defRPr sz="6600"/>
            </a:lvl1pPr>
            <a:lvl2pPr lvl="1" algn="ctr">
              <a:spcBef>
                <a:spcPts val="0"/>
              </a:spcBef>
              <a:spcAft>
                <a:spcPts val="0"/>
              </a:spcAft>
              <a:buSzPts val="6600"/>
              <a:buNone/>
              <a:defRPr sz="6600"/>
            </a:lvl2pPr>
            <a:lvl3pPr lvl="2" algn="ctr">
              <a:spcBef>
                <a:spcPts val="0"/>
              </a:spcBef>
              <a:spcAft>
                <a:spcPts val="0"/>
              </a:spcAft>
              <a:buSzPts val="6600"/>
              <a:buNone/>
              <a:defRPr sz="6600"/>
            </a:lvl3pPr>
            <a:lvl4pPr lvl="3" algn="ctr">
              <a:spcBef>
                <a:spcPts val="0"/>
              </a:spcBef>
              <a:spcAft>
                <a:spcPts val="0"/>
              </a:spcAft>
              <a:buSzPts val="6600"/>
              <a:buNone/>
              <a:defRPr sz="6600"/>
            </a:lvl4pPr>
            <a:lvl5pPr lvl="4" algn="ctr">
              <a:spcBef>
                <a:spcPts val="0"/>
              </a:spcBef>
              <a:spcAft>
                <a:spcPts val="0"/>
              </a:spcAft>
              <a:buSzPts val="6600"/>
              <a:buNone/>
              <a:defRPr sz="6600"/>
            </a:lvl5pPr>
            <a:lvl6pPr lvl="5" algn="ctr">
              <a:spcBef>
                <a:spcPts val="0"/>
              </a:spcBef>
              <a:spcAft>
                <a:spcPts val="0"/>
              </a:spcAft>
              <a:buSzPts val="6600"/>
              <a:buNone/>
              <a:defRPr sz="6600"/>
            </a:lvl6pPr>
            <a:lvl7pPr lvl="6" algn="ctr">
              <a:spcBef>
                <a:spcPts val="0"/>
              </a:spcBef>
              <a:spcAft>
                <a:spcPts val="0"/>
              </a:spcAft>
              <a:buSzPts val="6600"/>
              <a:buNone/>
              <a:defRPr sz="6600"/>
            </a:lvl7pPr>
            <a:lvl8pPr lvl="7" algn="ctr">
              <a:spcBef>
                <a:spcPts val="0"/>
              </a:spcBef>
              <a:spcAft>
                <a:spcPts val="0"/>
              </a:spcAft>
              <a:buSzPts val="6600"/>
              <a:buNone/>
              <a:defRPr sz="6600"/>
            </a:lvl8pPr>
            <a:lvl9pPr lvl="8" algn="ctr">
              <a:spcBef>
                <a:spcPts val="0"/>
              </a:spcBef>
              <a:spcAft>
                <a:spcPts val="0"/>
              </a:spcAft>
              <a:buSzPts val="6600"/>
              <a:buNone/>
              <a:defRPr sz="6600"/>
            </a:lvl9pPr>
          </a:lstStyle>
          <a:p/>
        </p:txBody>
      </p:sp>
      <p:sp>
        <p:nvSpPr>
          <p:cNvPr id="11" name="Google Shape;11;p2"/>
          <p:cNvSpPr txBox="1"/>
          <p:nvPr>
            <p:ph idx="1" type="subTitle"/>
          </p:nvPr>
        </p:nvSpPr>
        <p:spPr>
          <a:xfrm>
            <a:off x="364468" y="4165643"/>
            <a:ext cx="9963000" cy="1164900"/>
          </a:xfrm>
          <a:prstGeom prst="rect">
            <a:avLst/>
          </a:prstGeom>
        </p:spPr>
        <p:txBody>
          <a:bodyPr anchorCtr="0" anchor="t" bIns="116050" lIns="116050" spcFirstLastPara="1" rIns="116050" wrap="square" tIns="116050">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2" name="Google Shape;12;p2"/>
          <p:cNvSpPr txBox="1"/>
          <p:nvPr>
            <p:ph idx="12" type="sldNum"/>
          </p:nvPr>
        </p:nvSpPr>
        <p:spPr>
          <a:xfrm>
            <a:off x="10050297" y="6981597"/>
            <a:ext cx="641700" cy="578400"/>
          </a:xfrm>
          <a:prstGeom prst="rect">
            <a:avLst/>
          </a:prstGeom>
        </p:spPr>
        <p:txBody>
          <a:bodyPr anchorCtr="0" anchor="ctr" bIns="116050" lIns="116050" spcFirstLastPara="1" rIns="116050" wrap="square" tIns="116050">
            <a:normAutofit/>
          </a:bodyPr>
          <a:lstStyle>
            <a:lvl1pPr lvl="0" algn="ctr">
              <a:buNone/>
              <a:defRPr sz="800"/>
            </a:lvl1pPr>
            <a:lvl2pPr lvl="1" algn="ctr">
              <a:buNone/>
              <a:defRPr sz="800"/>
            </a:lvl2pPr>
            <a:lvl3pPr lvl="2" algn="ctr">
              <a:buNone/>
              <a:defRPr sz="800"/>
            </a:lvl3pPr>
            <a:lvl4pPr lvl="3" algn="ctr">
              <a:buNone/>
              <a:defRPr sz="800"/>
            </a:lvl4pPr>
            <a:lvl5pPr lvl="4" algn="ctr">
              <a:buNone/>
              <a:defRPr sz="800"/>
            </a:lvl5pPr>
            <a:lvl6pPr lvl="5" algn="ctr">
              <a:buNone/>
              <a:defRPr sz="800"/>
            </a:lvl6pPr>
            <a:lvl7pPr lvl="6" algn="ctr">
              <a:buNone/>
              <a:defRPr sz="800"/>
            </a:lvl7pPr>
            <a:lvl8pPr lvl="7" algn="ctr">
              <a:buNone/>
              <a:defRPr sz="800"/>
            </a:lvl8pPr>
            <a:lvl9pPr lvl="8" algn="ctr">
              <a:buNone/>
              <a:defRPr sz="800"/>
            </a:lvl9pPr>
          </a:lstStyle>
          <a:p>
            <a:pPr indent="0" lvl="0" marL="0" rtl="0" algn="ct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64468" y="1625801"/>
            <a:ext cx="9963000" cy="2886000"/>
          </a:xfrm>
          <a:prstGeom prst="rect">
            <a:avLst/>
          </a:prstGeom>
        </p:spPr>
        <p:txBody>
          <a:bodyPr anchorCtr="0" anchor="b" bIns="116050" lIns="116050" spcFirstLastPara="1" rIns="116050" wrap="square" tIns="116050">
            <a:normAutofit/>
          </a:bodyPr>
          <a:lstStyle>
            <a:lvl1pPr lvl="0" algn="ctr">
              <a:spcBef>
                <a:spcPts val="0"/>
              </a:spcBef>
              <a:spcAft>
                <a:spcPts val="0"/>
              </a:spcAft>
              <a:buSzPts val="15200"/>
              <a:buNone/>
              <a:defRPr sz="15200"/>
            </a:lvl1pPr>
            <a:lvl2pPr lvl="1" algn="ctr">
              <a:spcBef>
                <a:spcPts val="0"/>
              </a:spcBef>
              <a:spcAft>
                <a:spcPts val="0"/>
              </a:spcAft>
              <a:buSzPts val="15200"/>
              <a:buNone/>
              <a:defRPr sz="15200"/>
            </a:lvl2pPr>
            <a:lvl3pPr lvl="2" algn="ctr">
              <a:spcBef>
                <a:spcPts val="0"/>
              </a:spcBef>
              <a:spcAft>
                <a:spcPts val="0"/>
              </a:spcAft>
              <a:buSzPts val="15200"/>
              <a:buNone/>
              <a:defRPr sz="15200"/>
            </a:lvl3pPr>
            <a:lvl4pPr lvl="3" algn="ctr">
              <a:spcBef>
                <a:spcPts val="0"/>
              </a:spcBef>
              <a:spcAft>
                <a:spcPts val="0"/>
              </a:spcAft>
              <a:buSzPts val="15200"/>
              <a:buNone/>
              <a:defRPr sz="15200"/>
            </a:lvl4pPr>
            <a:lvl5pPr lvl="4" algn="ctr">
              <a:spcBef>
                <a:spcPts val="0"/>
              </a:spcBef>
              <a:spcAft>
                <a:spcPts val="0"/>
              </a:spcAft>
              <a:buSzPts val="15200"/>
              <a:buNone/>
              <a:defRPr sz="15200"/>
            </a:lvl5pPr>
            <a:lvl6pPr lvl="5" algn="ctr">
              <a:spcBef>
                <a:spcPts val="0"/>
              </a:spcBef>
              <a:spcAft>
                <a:spcPts val="0"/>
              </a:spcAft>
              <a:buSzPts val="15200"/>
              <a:buNone/>
              <a:defRPr sz="15200"/>
            </a:lvl6pPr>
            <a:lvl7pPr lvl="6" algn="ctr">
              <a:spcBef>
                <a:spcPts val="0"/>
              </a:spcBef>
              <a:spcAft>
                <a:spcPts val="0"/>
              </a:spcAft>
              <a:buSzPts val="15200"/>
              <a:buNone/>
              <a:defRPr sz="15200"/>
            </a:lvl7pPr>
            <a:lvl8pPr lvl="7" algn="ctr">
              <a:spcBef>
                <a:spcPts val="0"/>
              </a:spcBef>
              <a:spcAft>
                <a:spcPts val="0"/>
              </a:spcAft>
              <a:buSzPts val="15200"/>
              <a:buNone/>
              <a:defRPr sz="15200"/>
            </a:lvl8pPr>
            <a:lvl9pPr lvl="8" algn="ctr">
              <a:spcBef>
                <a:spcPts val="0"/>
              </a:spcBef>
              <a:spcAft>
                <a:spcPts val="0"/>
              </a:spcAft>
              <a:buSzPts val="15200"/>
              <a:buNone/>
              <a:defRPr sz="15200"/>
            </a:lvl9pPr>
          </a:lstStyle>
          <a:p>
            <a:r>
              <a:t>xx%</a:t>
            </a:r>
          </a:p>
        </p:txBody>
      </p:sp>
      <p:sp>
        <p:nvSpPr>
          <p:cNvPr id="46" name="Google Shape;46;p11"/>
          <p:cNvSpPr txBox="1"/>
          <p:nvPr>
            <p:ph idx="1" type="body"/>
          </p:nvPr>
        </p:nvSpPr>
        <p:spPr>
          <a:xfrm>
            <a:off x="364468" y="4633192"/>
            <a:ext cx="9963000" cy="1911900"/>
          </a:xfrm>
          <a:prstGeom prst="rect">
            <a:avLst/>
          </a:prstGeom>
        </p:spPr>
        <p:txBody>
          <a:bodyPr anchorCtr="0" anchor="t" bIns="116050" lIns="116050" spcFirstLastPara="1" rIns="116050" wrap="square" tIns="116050">
            <a:normAutofit/>
          </a:bodyPr>
          <a:lstStyle>
            <a:lvl1pPr indent="-374650" lvl="0" marL="457200" algn="ctr">
              <a:spcBef>
                <a:spcPts val="0"/>
              </a:spcBef>
              <a:spcAft>
                <a:spcPts val="0"/>
              </a:spcAft>
              <a:buSzPts val="2300"/>
              <a:buChar char="●"/>
              <a:defRPr/>
            </a:lvl1pPr>
            <a:lvl2pPr indent="-342900" lvl="1" marL="914400" algn="ctr">
              <a:spcBef>
                <a:spcPts val="0"/>
              </a:spcBef>
              <a:spcAft>
                <a:spcPts val="0"/>
              </a:spcAft>
              <a:buSzPts val="1800"/>
              <a:buChar char="○"/>
              <a:defRPr/>
            </a:lvl2pPr>
            <a:lvl3pPr indent="-342900" lvl="2" marL="1371600" algn="ctr">
              <a:spcBef>
                <a:spcPts val="0"/>
              </a:spcBef>
              <a:spcAft>
                <a:spcPts val="0"/>
              </a:spcAft>
              <a:buSzPts val="1800"/>
              <a:buChar char="■"/>
              <a:defRPr/>
            </a:lvl3pPr>
            <a:lvl4pPr indent="-342900" lvl="3" marL="1828800" algn="ctr">
              <a:spcBef>
                <a:spcPts val="0"/>
              </a:spcBef>
              <a:spcAft>
                <a:spcPts val="0"/>
              </a:spcAft>
              <a:buSzPts val="1800"/>
              <a:buChar char="●"/>
              <a:defRPr/>
            </a:lvl4pPr>
            <a:lvl5pPr indent="-342900" lvl="4" marL="2286000" algn="ctr">
              <a:spcBef>
                <a:spcPts val="0"/>
              </a:spcBef>
              <a:spcAft>
                <a:spcPts val="0"/>
              </a:spcAft>
              <a:buSzPts val="1800"/>
              <a:buChar char="○"/>
              <a:defRPr/>
            </a:lvl5pPr>
            <a:lvl6pPr indent="-342900" lvl="5" marL="2743200" algn="ctr">
              <a:spcBef>
                <a:spcPts val="0"/>
              </a:spcBef>
              <a:spcAft>
                <a:spcPts val="0"/>
              </a:spcAft>
              <a:buSzPts val="1800"/>
              <a:buChar char="■"/>
              <a:defRPr/>
            </a:lvl6pPr>
            <a:lvl7pPr indent="-342900" lvl="6" marL="3200400" algn="ctr">
              <a:spcBef>
                <a:spcPts val="0"/>
              </a:spcBef>
              <a:spcAft>
                <a:spcPts val="0"/>
              </a:spcAft>
              <a:buSzPts val="1800"/>
              <a:buChar char="●"/>
              <a:defRPr/>
            </a:lvl7pPr>
            <a:lvl8pPr indent="-342900" lvl="7" marL="3657600" algn="ctr">
              <a:spcBef>
                <a:spcPts val="0"/>
              </a:spcBef>
              <a:spcAft>
                <a:spcPts val="0"/>
              </a:spcAft>
              <a:buSzPts val="1800"/>
              <a:buChar char="○"/>
              <a:defRPr/>
            </a:lvl8pPr>
            <a:lvl9pPr indent="-342900" lvl="8" marL="4114800" algn="ctr">
              <a:spcBef>
                <a:spcPts val="0"/>
              </a:spcBef>
              <a:spcAft>
                <a:spcPts val="0"/>
              </a:spcAft>
              <a:buSzPts val="1800"/>
              <a:buChar char="■"/>
              <a:defRPr/>
            </a:lvl9pPr>
          </a:lstStyle>
          <a:p/>
        </p:txBody>
      </p:sp>
      <p:sp>
        <p:nvSpPr>
          <p:cNvPr id="47" name="Google Shape;47;p11"/>
          <p:cNvSpPr txBox="1"/>
          <p:nvPr>
            <p:ph idx="12" type="sldNum"/>
          </p:nvPr>
        </p:nvSpPr>
        <p:spPr>
          <a:xfrm>
            <a:off x="9685772" y="6854072"/>
            <a:ext cx="641700" cy="578400"/>
          </a:xfrm>
          <a:prstGeom prst="rect">
            <a:avLst/>
          </a:prstGeom>
        </p:spPr>
        <p:txBody>
          <a:bodyPr anchorCtr="0" anchor="ctr" bIns="116050" lIns="116050" spcFirstLastPara="1" rIns="116050" wrap="square" tIns="1160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9685772" y="6854072"/>
            <a:ext cx="641700" cy="578400"/>
          </a:xfrm>
          <a:prstGeom prst="rect">
            <a:avLst/>
          </a:prstGeom>
        </p:spPr>
        <p:txBody>
          <a:bodyPr anchorCtr="0" anchor="ctr" bIns="116050" lIns="116050" spcFirstLastPara="1" rIns="116050" wrap="square" tIns="1160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64468" y="3161354"/>
            <a:ext cx="9963000" cy="1237200"/>
          </a:xfrm>
          <a:prstGeom prst="rect">
            <a:avLst/>
          </a:prstGeom>
        </p:spPr>
        <p:txBody>
          <a:bodyPr anchorCtr="0" anchor="ctr" bIns="116050" lIns="116050" spcFirstLastPara="1" rIns="116050" wrap="square" tIns="116050">
            <a:normAutofit/>
          </a:bodyPr>
          <a:lstStyle>
            <a:lvl1pPr lvl="0" algn="ctr">
              <a:spcBef>
                <a:spcPts val="0"/>
              </a:spcBef>
              <a:spcAft>
                <a:spcPts val="0"/>
              </a:spcAft>
              <a:buSzPts val="4600"/>
              <a:buNone/>
              <a:defRPr sz="4600"/>
            </a:lvl1pPr>
            <a:lvl2pPr lvl="1" algn="ctr">
              <a:spcBef>
                <a:spcPts val="0"/>
              </a:spcBef>
              <a:spcAft>
                <a:spcPts val="0"/>
              </a:spcAft>
              <a:buSzPts val="4600"/>
              <a:buNone/>
              <a:defRPr sz="4600"/>
            </a:lvl2pPr>
            <a:lvl3pPr lvl="2" algn="ctr">
              <a:spcBef>
                <a:spcPts val="0"/>
              </a:spcBef>
              <a:spcAft>
                <a:spcPts val="0"/>
              </a:spcAft>
              <a:buSzPts val="4600"/>
              <a:buNone/>
              <a:defRPr sz="4600"/>
            </a:lvl3pPr>
            <a:lvl4pPr lvl="3" algn="ctr">
              <a:spcBef>
                <a:spcPts val="0"/>
              </a:spcBef>
              <a:spcAft>
                <a:spcPts val="0"/>
              </a:spcAft>
              <a:buSzPts val="4600"/>
              <a:buNone/>
              <a:defRPr sz="4600"/>
            </a:lvl4pPr>
            <a:lvl5pPr lvl="4" algn="ctr">
              <a:spcBef>
                <a:spcPts val="0"/>
              </a:spcBef>
              <a:spcAft>
                <a:spcPts val="0"/>
              </a:spcAft>
              <a:buSzPts val="4600"/>
              <a:buNone/>
              <a:defRPr sz="4600"/>
            </a:lvl5pPr>
            <a:lvl6pPr lvl="5" algn="ctr">
              <a:spcBef>
                <a:spcPts val="0"/>
              </a:spcBef>
              <a:spcAft>
                <a:spcPts val="0"/>
              </a:spcAft>
              <a:buSzPts val="4600"/>
              <a:buNone/>
              <a:defRPr sz="4600"/>
            </a:lvl6pPr>
            <a:lvl7pPr lvl="6" algn="ctr">
              <a:spcBef>
                <a:spcPts val="0"/>
              </a:spcBef>
              <a:spcAft>
                <a:spcPts val="0"/>
              </a:spcAft>
              <a:buSzPts val="4600"/>
              <a:buNone/>
              <a:defRPr sz="4600"/>
            </a:lvl7pPr>
            <a:lvl8pPr lvl="7" algn="ctr">
              <a:spcBef>
                <a:spcPts val="0"/>
              </a:spcBef>
              <a:spcAft>
                <a:spcPts val="0"/>
              </a:spcAft>
              <a:buSzPts val="4600"/>
              <a:buNone/>
              <a:defRPr sz="4600"/>
            </a:lvl8pPr>
            <a:lvl9pPr lvl="8" algn="ctr">
              <a:spcBef>
                <a:spcPts val="0"/>
              </a:spcBef>
              <a:spcAft>
                <a:spcPts val="0"/>
              </a:spcAft>
              <a:buSzPts val="4600"/>
              <a:buNone/>
              <a:defRPr sz="4600"/>
            </a:lvl9pPr>
          </a:lstStyle>
          <a:p/>
        </p:txBody>
      </p:sp>
      <p:sp>
        <p:nvSpPr>
          <p:cNvPr id="15" name="Google Shape;15;p3"/>
          <p:cNvSpPr txBox="1"/>
          <p:nvPr>
            <p:ph idx="12" type="sldNum"/>
          </p:nvPr>
        </p:nvSpPr>
        <p:spPr>
          <a:xfrm>
            <a:off x="9685772" y="6854072"/>
            <a:ext cx="641700" cy="578400"/>
          </a:xfrm>
          <a:prstGeom prst="rect">
            <a:avLst/>
          </a:prstGeom>
        </p:spPr>
        <p:txBody>
          <a:bodyPr anchorCtr="0" anchor="ctr" bIns="116050" lIns="116050" spcFirstLastPara="1" rIns="116050" wrap="square" tIns="1160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64468" y="654105"/>
            <a:ext cx="9963000" cy="841800"/>
          </a:xfrm>
          <a:prstGeom prst="rect">
            <a:avLst/>
          </a:prstGeom>
        </p:spPr>
        <p:txBody>
          <a:bodyPr anchorCtr="0" anchor="t" bIns="116050" lIns="116050" spcFirstLastPara="1" rIns="116050" wrap="square" tIns="116050">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18" name="Google Shape;18;p4"/>
          <p:cNvSpPr txBox="1"/>
          <p:nvPr>
            <p:ph idx="1" type="body"/>
          </p:nvPr>
        </p:nvSpPr>
        <p:spPr>
          <a:xfrm>
            <a:off x="364468" y="1693927"/>
            <a:ext cx="9963000" cy="5021400"/>
          </a:xfrm>
          <a:prstGeom prst="rect">
            <a:avLst/>
          </a:prstGeom>
        </p:spPr>
        <p:txBody>
          <a:bodyPr anchorCtr="0" anchor="t" bIns="116050" lIns="116050" spcFirstLastPara="1" rIns="116050" wrap="square" tIns="116050">
            <a:normAutofit/>
          </a:bodyPr>
          <a:lstStyle>
            <a:lvl1pPr indent="-374650" lvl="0" marL="457200">
              <a:spcBef>
                <a:spcPts val="0"/>
              </a:spcBef>
              <a:spcAft>
                <a:spcPts val="0"/>
              </a:spcAft>
              <a:buSzPts val="2300"/>
              <a:buChar char="●"/>
              <a:defRPr/>
            </a:lvl1pPr>
            <a:lvl2pPr indent="-342900" lvl="1" marL="914400">
              <a:spcBef>
                <a:spcPts val="0"/>
              </a:spcBef>
              <a:spcAft>
                <a:spcPts val="0"/>
              </a:spcAft>
              <a:buSzPts val="1800"/>
              <a:buChar char="○"/>
              <a:defRPr/>
            </a:lvl2pPr>
            <a:lvl3pPr indent="-342900" lvl="2" marL="1371600">
              <a:spcBef>
                <a:spcPts val="0"/>
              </a:spcBef>
              <a:spcAft>
                <a:spcPts val="0"/>
              </a:spcAft>
              <a:buSzPts val="1800"/>
              <a:buChar char="■"/>
              <a:defRPr/>
            </a:lvl3pPr>
            <a:lvl4pPr indent="-342900" lvl="3" marL="1828800">
              <a:spcBef>
                <a:spcPts val="0"/>
              </a:spcBef>
              <a:spcAft>
                <a:spcPts val="0"/>
              </a:spcAft>
              <a:buSzPts val="1800"/>
              <a:buChar char="●"/>
              <a:defRPr/>
            </a:lvl4pPr>
            <a:lvl5pPr indent="-342900" lvl="4" marL="2286000">
              <a:spcBef>
                <a:spcPts val="0"/>
              </a:spcBef>
              <a:spcAft>
                <a:spcPts val="0"/>
              </a:spcAft>
              <a:buSzPts val="1800"/>
              <a:buChar char="○"/>
              <a:defRPr/>
            </a:lvl5pPr>
            <a:lvl6pPr indent="-342900" lvl="5" marL="2743200">
              <a:spcBef>
                <a:spcPts val="0"/>
              </a:spcBef>
              <a:spcAft>
                <a:spcPts val="0"/>
              </a:spcAft>
              <a:buSzPts val="1800"/>
              <a:buChar char="■"/>
              <a:defRPr/>
            </a:lvl6pPr>
            <a:lvl7pPr indent="-342900" lvl="6" marL="3200400">
              <a:spcBef>
                <a:spcPts val="0"/>
              </a:spcBef>
              <a:spcAft>
                <a:spcPts val="0"/>
              </a:spcAft>
              <a:buSzPts val="1800"/>
              <a:buChar char="●"/>
              <a:defRPr/>
            </a:lvl7pPr>
            <a:lvl8pPr indent="-342900" lvl="7" marL="3657600">
              <a:spcBef>
                <a:spcPts val="0"/>
              </a:spcBef>
              <a:spcAft>
                <a:spcPts val="0"/>
              </a:spcAft>
              <a:buSzPts val="1800"/>
              <a:buChar char="○"/>
              <a:defRPr/>
            </a:lvl8pPr>
            <a:lvl9pPr indent="-342900" lvl="8" marL="4114800">
              <a:spcBef>
                <a:spcPts val="0"/>
              </a:spcBef>
              <a:spcAft>
                <a:spcPts val="0"/>
              </a:spcAft>
              <a:buSzPts val="1800"/>
              <a:buChar char="■"/>
              <a:defRPr/>
            </a:lvl9pPr>
          </a:lstStyle>
          <a:p/>
        </p:txBody>
      </p:sp>
      <p:sp>
        <p:nvSpPr>
          <p:cNvPr id="19" name="Google Shape;19;p4"/>
          <p:cNvSpPr txBox="1"/>
          <p:nvPr>
            <p:ph idx="12" type="sldNum"/>
          </p:nvPr>
        </p:nvSpPr>
        <p:spPr>
          <a:xfrm>
            <a:off x="9685772" y="6854072"/>
            <a:ext cx="641700" cy="578400"/>
          </a:xfrm>
          <a:prstGeom prst="rect">
            <a:avLst/>
          </a:prstGeom>
        </p:spPr>
        <p:txBody>
          <a:bodyPr anchorCtr="0" anchor="ctr" bIns="116050" lIns="116050" spcFirstLastPara="1" rIns="116050" wrap="square" tIns="1160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64468" y="654105"/>
            <a:ext cx="9963000" cy="841800"/>
          </a:xfrm>
          <a:prstGeom prst="rect">
            <a:avLst/>
          </a:prstGeom>
        </p:spPr>
        <p:txBody>
          <a:bodyPr anchorCtr="0" anchor="t" bIns="116050" lIns="116050" spcFirstLastPara="1" rIns="116050" wrap="square" tIns="116050">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22" name="Google Shape;22;p5"/>
          <p:cNvSpPr txBox="1"/>
          <p:nvPr>
            <p:ph idx="1" type="body"/>
          </p:nvPr>
        </p:nvSpPr>
        <p:spPr>
          <a:xfrm>
            <a:off x="364468" y="1693927"/>
            <a:ext cx="4677000" cy="5021400"/>
          </a:xfrm>
          <a:prstGeom prst="rect">
            <a:avLst/>
          </a:prstGeom>
        </p:spPr>
        <p:txBody>
          <a:bodyPr anchorCtr="0" anchor="t" bIns="116050" lIns="116050" spcFirstLastPara="1" rIns="116050" wrap="square" tIns="116050">
            <a:normAutofit/>
          </a:bodyPr>
          <a:lstStyle>
            <a:lvl1pPr indent="-342900" lvl="0" marL="457200">
              <a:spcBef>
                <a:spcPts val="0"/>
              </a:spcBef>
              <a:spcAft>
                <a:spcPts val="0"/>
              </a:spcAft>
              <a:buSzPts val="1800"/>
              <a:buChar char="●"/>
              <a:defRPr sz="1800"/>
            </a:lvl1pPr>
            <a:lvl2pPr indent="-323850" lvl="1" marL="914400">
              <a:spcBef>
                <a:spcPts val="0"/>
              </a:spcBef>
              <a:spcAft>
                <a:spcPts val="0"/>
              </a:spcAft>
              <a:buSzPts val="1500"/>
              <a:buChar char="○"/>
              <a:defRPr sz="1500"/>
            </a:lvl2pPr>
            <a:lvl3pPr indent="-323850" lvl="2" marL="1371600">
              <a:spcBef>
                <a:spcPts val="0"/>
              </a:spcBef>
              <a:spcAft>
                <a:spcPts val="0"/>
              </a:spcAft>
              <a:buSzPts val="1500"/>
              <a:buChar char="■"/>
              <a:defRPr sz="1500"/>
            </a:lvl3pPr>
            <a:lvl4pPr indent="-323850" lvl="3" marL="1828800">
              <a:spcBef>
                <a:spcPts val="0"/>
              </a:spcBef>
              <a:spcAft>
                <a:spcPts val="0"/>
              </a:spcAft>
              <a:buSzPts val="1500"/>
              <a:buChar char="●"/>
              <a:defRPr sz="1500"/>
            </a:lvl4pPr>
            <a:lvl5pPr indent="-323850" lvl="4" marL="2286000">
              <a:spcBef>
                <a:spcPts val="0"/>
              </a:spcBef>
              <a:spcAft>
                <a:spcPts val="0"/>
              </a:spcAft>
              <a:buSzPts val="1500"/>
              <a:buChar char="○"/>
              <a:defRPr sz="1500"/>
            </a:lvl5pPr>
            <a:lvl6pPr indent="-323850" lvl="5" marL="2743200">
              <a:spcBef>
                <a:spcPts val="0"/>
              </a:spcBef>
              <a:spcAft>
                <a:spcPts val="0"/>
              </a:spcAft>
              <a:buSzPts val="1500"/>
              <a:buChar char="■"/>
              <a:defRPr sz="1500"/>
            </a:lvl6pPr>
            <a:lvl7pPr indent="-323850" lvl="6" marL="3200400">
              <a:spcBef>
                <a:spcPts val="0"/>
              </a:spcBef>
              <a:spcAft>
                <a:spcPts val="0"/>
              </a:spcAft>
              <a:buSzPts val="1500"/>
              <a:buChar char="●"/>
              <a:defRPr sz="1500"/>
            </a:lvl7pPr>
            <a:lvl8pPr indent="-323850" lvl="7" marL="3657600">
              <a:spcBef>
                <a:spcPts val="0"/>
              </a:spcBef>
              <a:spcAft>
                <a:spcPts val="0"/>
              </a:spcAft>
              <a:buSzPts val="1500"/>
              <a:buChar char="○"/>
              <a:defRPr sz="1500"/>
            </a:lvl8pPr>
            <a:lvl9pPr indent="-323850" lvl="8" marL="4114800">
              <a:spcBef>
                <a:spcPts val="0"/>
              </a:spcBef>
              <a:spcAft>
                <a:spcPts val="0"/>
              </a:spcAft>
              <a:buSzPts val="1500"/>
              <a:buChar char="■"/>
              <a:defRPr sz="1500"/>
            </a:lvl9pPr>
          </a:lstStyle>
          <a:p/>
        </p:txBody>
      </p:sp>
      <p:sp>
        <p:nvSpPr>
          <p:cNvPr id="23" name="Google Shape;23;p5"/>
          <p:cNvSpPr txBox="1"/>
          <p:nvPr>
            <p:ph idx="2" type="body"/>
          </p:nvPr>
        </p:nvSpPr>
        <p:spPr>
          <a:xfrm>
            <a:off x="5650483" y="1693927"/>
            <a:ext cx="4677000" cy="5021400"/>
          </a:xfrm>
          <a:prstGeom prst="rect">
            <a:avLst/>
          </a:prstGeom>
        </p:spPr>
        <p:txBody>
          <a:bodyPr anchorCtr="0" anchor="t" bIns="116050" lIns="116050" spcFirstLastPara="1" rIns="116050" wrap="square" tIns="116050">
            <a:normAutofit/>
          </a:bodyPr>
          <a:lstStyle>
            <a:lvl1pPr indent="-342900" lvl="0" marL="457200">
              <a:spcBef>
                <a:spcPts val="0"/>
              </a:spcBef>
              <a:spcAft>
                <a:spcPts val="0"/>
              </a:spcAft>
              <a:buSzPts val="1800"/>
              <a:buChar char="●"/>
              <a:defRPr sz="1800"/>
            </a:lvl1pPr>
            <a:lvl2pPr indent="-323850" lvl="1" marL="914400">
              <a:spcBef>
                <a:spcPts val="0"/>
              </a:spcBef>
              <a:spcAft>
                <a:spcPts val="0"/>
              </a:spcAft>
              <a:buSzPts val="1500"/>
              <a:buChar char="○"/>
              <a:defRPr sz="1500"/>
            </a:lvl2pPr>
            <a:lvl3pPr indent="-323850" lvl="2" marL="1371600">
              <a:spcBef>
                <a:spcPts val="0"/>
              </a:spcBef>
              <a:spcAft>
                <a:spcPts val="0"/>
              </a:spcAft>
              <a:buSzPts val="1500"/>
              <a:buChar char="■"/>
              <a:defRPr sz="1500"/>
            </a:lvl3pPr>
            <a:lvl4pPr indent="-323850" lvl="3" marL="1828800">
              <a:spcBef>
                <a:spcPts val="0"/>
              </a:spcBef>
              <a:spcAft>
                <a:spcPts val="0"/>
              </a:spcAft>
              <a:buSzPts val="1500"/>
              <a:buChar char="●"/>
              <a:defRPr sz="1500"/>
            </a:lvl4pPr>
            <a:lvl5pPr indent="-323850" lvl="4" marL="2286000">
              <a:spcBef>
                <a:spcPts val="0"/>
              </a:spcBef>
              <a:spcAft>
                <a:spcPts val="0"/>
              </a:spcAft>
              <a:buSzPts val="1500"/>
              <a:buChar char="○"/>
              <a:defRPr sz="1500"/>
            </a:lvl5pPr>
            <a:lvl6pPr indent="-323850" lvl="5" marL="2743200">
              <a:spcBef>
                <a:spcPts val="0"/>
              </a:spcBef>
              <a:spcAft>
                <a:spcPts val="0"/>
              </a:spcAft>
              <a:buSzPts val="1500"/>
              <a:buChar char="■"/>
              <a:defRPr sz="1500"/>
            </a:lvl6pPr>
            <a:lvl7pPr indent="-323850" lvl="6" marL="3200400">
              <a:spcBef>
                <a:spcPts val="0"/>
              </a:spcBef>
              <a:spcAft>
                <a:spcPts val="0"/>
              </a:spcAft>
              <a:buSzPts val="1500"/>
              <a:buChar char="●"/>
              <a:defRPr sz="1500"/>
            </a:lvl7pPr>
            <a:lvl8pPr indent="-323850" lvl="7" marL="3657600">
              <a:spcBef>
                <a:spcPts val="0"/>
              </a:spcBef>
              <a:spcAft>
                <a:spcPts val="0"/>
              </a:spcAft>
              <a:buSzPts val="1500"/>
              <a:buChar char="○"/>
              <a:defRPr sz="1500"/>
            </a:lvl8pPr>
            <a:lvl9pPr indent="-323850" lvl="8" marL="4114800">
              <a:spcBef>
                <a:spcPts val="0"/>
              </a:spcBef>
              <a:spcAft>
                <a:spcPts val="0"/>
              </a:spcAft>
              <a:buSzPts val="1500"/>
              <a:buChar char="■"/>
              <a:defRPr sz="1500"/>
            </a:lvl9pPr>
          </a:lstStyle>
          <a:p/>
        </p:txBody>
      </p:sp>
      <p:sp>
        <p:nvSpPr>
          <p:cNvPr id="24" name="Google Shape;24;p5"/>
          <p:cNvSpPr txBox="1"/>
          <p:nvPr>
            <p:ph idx="12" type="sldNum"/>
          </p:nvPr>
        </p:nvSpPr>
        <p:spPr>
          <a:xfrm>
            <a:off x="9685772" y="6854072"/>
            <a:ext cx="641700" cy="578400"/>
          </a:xfrm>
          <a:prstGeom prst="rect">
            <a:avLst/>
          </a:prstGeom>
        </p:spPr>
        <p:txBody>
          <a:bodyPr anchorCtr="0" anchor="ctr" bIns="116050" lIns="116050" spcFirstLastPara="1" rIns="116050" wrap="square" tIns="1160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64468" y="654105"/>
            <a:ext cx="9963000" cy="841800"/>
          </a:xfrm>
          <a:prstGeom prst="rect">
            <a:avLst/>
          </a:prstGeom>
        </p:spPr>
        <p:txBody>
          <a:bodyPr anchorCtr="0" anchor="t" bIns="116050" lIns="116050" spcFirstLastPara="1" rIns="116050" wrap="square" tIns="116050">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27" name="Google Shape;27;p6"/>
          <p:cNvSpPr txBox="1"/>
          <p:nvPr>
            <p:ph idx="12" type="sldNum"/>
          </p:nvPr>
        </p:nvSpPr>
        <p:spPr>
          <a:xfrm>
            <a:off x="9685772" y="6854072"/>
            <a:ext cx="641700" cy="578400"/>
          </a:xfrm>
          <a:prstGeom prst="rect">
            <a:avLst/>
          </a:prstGeom>
        </p:spPr>
        <p:txBody>
          <a:bodyPr anchorCtr="0" anchor="ctr" bIns="116050" lIns="116050" spcFirstLastPara="1" rIns="116050" wrap="square" tIns="1160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64468" y="816630"/>
            <a:ext cx="3283500" cy="1110600"/>
          </a:xfrm>
          <a:prstGeom prst="rect">
            <a:avLst/>
          </a:prstGeom>
        </p:spPr>
        <p:txBody>
          <a:bodyPr anchorCtr="0" anchor="b" bIns="116050" lIns="116050" spcFirstLastPara="1" rIns="116050" wrap="square" tIns="116050">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0" name="Google Shape;30;p7"/>
          <p:cNvSpPr txBox="1"/>
          <p:nvPr>
            <p:ph idx="1" type="body"/>
          </p:nvPr>
        </p:nvSpPr>
        <p:spPr>
          <a:xfrm>
            <a:off x="364468" y="2042457"/>
            <a:ext cx="3283500" cy="4673100"/>
          </a:xfrm>
          <a:prstGeom prst="rect">
            <a:avLst/>
          </a:prstGeom>
        </p:spPr>
        <p:txBody>
          <a:bodyPr anchorCtr="0" anchor="t" bIns="116050" lIns="116050" spcFirstLastPara="1" rIns="116050" wrap="square" tIns="116050">
            <a:normAutofit/>
          </a:bodyPr>
          <a:lstStyle>
            <a:lvl1pPr indent="-323850" lvl="0" marL="457200">
              <a:spcBef>
                <a:spcPts val="0"/>
              </a:spcBef>
              <a:spcAft>
                <a:spcPts val="0"/>
              </a:spcAft>
              <a:buSzPts val="1500"/>
              <a:buChar char="●"/>
              <a:defRPr sz="1500"/>
            </a:lvl1pPr>
            <a:lvl2pPr indent="-323850" lvl="1" marL="914400">
              <a:spcBef>
                <a:spcPts val="0"/>
              </a:spcBef>
              <a:spcAft>
                <a:spcPts val="0"/>
              </a:spcAft>
              <a:buSzPts val="1500"/>
              <a:buChar char="○"/>
              <a:defRPr sz="1500"/>
            </a:lvl2pPr>
            <a:lvl3pPr indent="-323850" lvl="2" marL="1371600">
              <a:spcBef>
                <a:spcPts val="0"/>
              </a:spcBef>
              <a:spcAft>
                <a:spcPts val="0"/>
              </a:spcAft>
              <a:buSzPts val="1500"/>
              <a:buChar char="■"/>
              <a:defRPr sz="1500"/>
            </a:lvl3pPr>
            <a:lvl4pPr indent="-323850" lvl="3" marL="1828800">
              <a:spcBef>
                <a:spcPts val="0"/>
              </a:spcBef>
              <a:spcAft>
                <a:spcPts val="0"/>
              </a:spcAft>
              <a:buSzPts val="1500"/>
              <a:buChar char="●"/>
              <a:defRPr sz="1500"/>
            </a:lvl4pPr>
            <a:lvl5pPr indent="-323850" lvl="4" marL="2286000">
              <a:spcBef>
                <a:spcPts val="0"/>
              </a:spcBef>
              <a:spcAft>
                <a:spcPts val="0"/>
              </a:spcAft>
              <a:buSzPts val="1500"/>
              <a:buChar char="○"/>
              <a:defRPr sz="1500"/>
            </a:lvl5pPr>
            <a:lvl6pPr indent="-323850" lvl="5" marL="2743200">
              <a:spcBef>
                <a:spcPts val="0"/>
              </a:spcBef>
              <a:spcAft>
                <a:spcPts val="0"/>
              </a:spcAft>
              <a:buSzPts val="1500"/>
              <a:buChar char="■"/>
              <a:defRPr sz="1500"/>
            </a:lvl6pPr>
            <a:lvl7pPr indent="-323850" lvl="6" marL="3200400">
              <a:spcBef>
                <a:spcPts val="0"/>
              </a:spcBef>
              <a:spcAft>
                <a:spcPts val="0"/>
              </a:spcAft>
              <a:buSzPts val="1500"/>
              <a:buChar char="●"/>
              <a:defRPr sz="1500"/>
            </a:lvl7pPr>
            <a:lvl8pPr indent="-323850" lvl="7" marL="3657600">
              <a:spcBef>
                <a:spcPts val="0"/>
              </a:spcBef>
              <a:spcAft>
                <a:spcPts val="0"/>
              </a:spcAft>
              <a:buSzPts val="1500"/>
              <a:buChar char="○"/>
              <a:defRPr sz="1500"/>
            </a:lvl8pPr>
            <a:lvl9pPr indent="-323850" lvl="8" marL="4114800">
              <a:spcBef>
                <a:spcPts val="0"/>
              </a:spcBef>
              <a:spcAft>
                <a:spcPts val="0"/>
              </a:spcAft>
              <a:buSzPts val="1500"/>
              <a:buChar char="■"/>
              <a:defRPr sz="1500"/>
            </a:lvl9pPr>
          </a:lstStyle>
          <a:p/>
        </p:txBody>
      </p:sp>
      <p:sp>
        <p:nvSpPr>
          <p:cNvPr id="31" name="Google Shape;31;p7"/>
          <p:cNvSpPr txBox="1"/>
          <p:nvPr>
            <p:ph idx="12" type="sldNum"/>
          </p:nvPr>
        </p:nvSpPr>
        <p:spPr>
          <a:xfrm>
            <a:off x="9685772" y="6854072"/>
            <a:ext cx="641700" cy="578400"/>
          </a:xfrm>
          <a:prstGeom prst="rect">
            <a:avLst/>
          </a:prstGeom>
        </p:spPr>
        <p:txBody>
          <a:bodyPr anchorCtr="0" anchor="ctr" bIns="116050" lIns="116050" spcFirstLastPara="1" rIns="116050" wrap="square" tIns="1160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573245" y="661638"/>
            <a:ext cx="7445700" cy="6012600"/>
          </a:xfrm>
          <a:prstGeom prst="rect">
            <a:avLst/>
          </a:prstGeom>
        </p:spPr>
        <p:txBody>
          <a:bodyPr anchorCtr="0" anchor="ctr" bIns="116050" lIns="116050" spcFirstLastPara="1" rIns="116050" wrap="square" tIns="116050">
            <a:normAutofit/>
          </a:bodyPr>
          <a:lstStyle>
            <a:lvl1pPr lvl="0">
              <a:spcBef>
                <a:spcPts val="0"/>
              </a:spcBef>
              <a:spcAft>
                <a:spcPts val="0"/>
              </a:spcAft>
              <a:buSzPts val="6100"/>
              <a:buNone/>
              <a:defRPr sz="6100"/>
            </a:lvl1pPr>
            <a:lvl2pPr lvl="1">
              <a:spcBef>
                <a:spcPts val="0"/>
              </a:spcBef>
              <a:spcAft>
                <a:spcPts val="0"/>
              </a:spcAft>
              <a:buSzPts val="6100"/>
              <a:buNone/>
              <a:defRPr sz="6100"/>
            </a:lvl2pPr>
            <a:lvl3pPr lvl="2">
              <a:spcBef>
                <a:spcPts val="0"/>
              </a:spcBef>
              <a:spcAft>
                <a:spcPts val="0"/>
              </a:spcAft>
              <a:buSzPts val="6100"/>
              <a:buNone/>
              <a:defRPr sz="6100"/>
            </a:lvl3pPr>
            <a:lvl4pPr lvl="3">
              <a:spcBef>
                <a:spcPts val="0"/>
              </a:spcBef>
              <a:spcAft>
                <a:spcPts val="0"/>
              </a:spcAft>
              <a:buSzPts val="6100"/>
              <a:buNone/>
              <a:defRPr sz="6100"/>
            </a:lvl4pPr>
            <a:lvl5pPr lvl="4">
              <a:spcBef>
                <a:spcPts val="0"/>
              </a:spcBef>
              <a:spcAft>
                <a:spcPts val="0"/>
              </a:spcAft>
              <a:buSzPts val="6100"/>
              <a:buNone/>
              <a:defRPr sz="6100"/>
            </a:lvl5pPr>
            <a:lvl6pPr lvl="5">
              <a:spcBef>
                <a:spcPts val="0"/>
              </a:spcBef>
              <a:spcAft>
                <a:spcPts val="0"/>
              </a:spcAft>
              <a:buSzPts val="6100"/>
              <a:buNone/>
              <a:defRPr sz="6100"/>
            </a:lvl6pPr>
            <a:lvl7pPr lvl="6">
              <a:spcBef>
                <a:spcPts val="0"/>
              </a:spcBef>
              <a:spcAft>
                <a:spcPts val="0"/>
              </a:spcAft>
              <a:buSzPts val="6100"/>
              <a:buNone/>
              <a:defRPr sz="6100"/>
            </a:lvl7pPr>
            <a:lvl8pPr lvl="7">
              <a:spcBef>
                <a:spcPts val="0"/>
              </a:spcBef>
              <a:spcAft>
                <a:spcPts val="0"/>
              </a:spcAft>
              <a:buSzPts val="6100"/>
              <a:buNone/>
              <a:defRPr sz="6100"/>
            </a:lvl8pPr>
            <a:lvl9pPr lvl="8">
              <a:spcBef>
                <a:spcPts val="0"/>
              </a:spcBef>
              <a:spcAft>
                <a:spcPts val="0"/>
              </a:spcAft>
              <a:buSzPts val="6100"/>
              <a:buNone/>
              <a:defRPr sz="6100"/>
            </a:lvl9pPr>
          </a:lstStyle>
          <a:p/>
        </p:txBody>
      </p:sp>
      <p:sp>
        <p:nvSpPr>
          <p:cNvPr id="34" name="Google Shape;34;p8"/>
          <p:cNvSpPr txBox="1"/>
          <p:nvPr>
            <p:ph idx="12" type="sldNum"/>
          </p:nvPr>
        </p:nvSpPr>
        <p:spPr>
          <a:xfrm>
            <a:off x="9685772" y="6854072"/>
            <a:ext cx="641700" cy="578400"/>
          </a:xfrm>
          <a:prstGeom prst="rect">
            <a:avLst/>
          </a:prstGeom>
        </p:spPr>
        <p:txBody>
          <a:bodyPr anchorCtr="0" anchor="ctr" bIns="116050" lIns="116050" spcFirstLastPara="1" rIns="116050" wrap="square" tIns="1160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5346000" y="-184"/>
            <a:ext cx="5346000" cy="7560000"/>
          </a:xfrm>
          <a:prstGeom prst="rect">
            <a:avLst/>
          </a:prstGeom>
          <a:solidFill>
            <a:schemeClr val="lt2"/>
          </a:solidFill>
          <a:ln>
            <a:noFill/>
          </a:ln>
        </p:spPr>
        <p:txBody>
          <a:bodyPr anchorCtr="0" anchor="ctr" bIns="116050" lIns="116050" spcFirstLastPara="1" rIns="116050" wrap="square" tIns="116050">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310447" y="1812541"/>
            <a:ext cx="4730100" cy="2178600"/>
          </a:xfrm>
          <a:prstGeom prst="rect">
            <a:avLst/>
          </a:prstGeom>
        </p:spPr>
        <p:txBody>
          <a:bodyPr anchorCtr="0" anchor="b" bIns="116050" lIns="116050" spcFirstLastPara="1" rIns="116050" wrap="square" tIns="116050">
            <a:normAutofit/>
          </a:bodyPr>
          <a:lstStyle>
            <a:lvl1pPr lvl="0" algn="ctr">
              <a:spcBef>
                <a:spcPts val="0"/>
              </a:spcBef>
              <a:spcAft>
                <a:spcPts val="0"/>
              </a:spcAft>
              <a:buSzPts val="5300"/>
              <a:buNone/>
              <a:defRPr sz="5300"/>
            </a:lvl1pPr>
            <a:lvl2pPr lvl="1" algn="ctr">
              <a:spcBef>
                <a:spcPts val="0"/>
              </a:spcBef>
              <a:spcAft>
                <a:spcPts val="0"/>
              </a:spcAft>
              <a:buSzPts val="5300"/>
              <a:buNone/>
              <a:defRPr sz="5300"/>
            </a:lvl2pPr>
            <a:lvl3pPr lvl="2" algn="ctr">
              <a:spcBef>
                <a:spcPts val="0"/>
              </a:spcBef>
              <a:spcAft>
                <a:spcPts val="0"/>
              </a:spcAft>
              <a:buSzPts val="5300"/>
              <a:buNone/>
              <a:defRPr sz="5300"/>
            </a:lvl3pPr>
            <a:lvl4pPr lvl="3" algn="ctr">
              <a:spcBef>
                <a:spcPts val="0"/>
              </a:spcBef>
              <a:spcAft>
                <a:spcPts val="0"/>
              </a:spcAft>
              <a:buSzPts val="5300"/>
              <a:buNone/>
              <a:defRPr sz="5300"/>
            </a:lvl4pPr>
            <a:lvl5pPr lvl="4" algn="ctr">
              <a:spcBef>
                <a:spcPts val="0"/>
              </a:spcBef>
              <a:spcAft>
                <a:spcPts val="0"/>
              </a:spcAft>
              <a:buSzPts val="5300"/>
              <a:buNone/>
              <a:defRPr sz="5300"/>
            </a:lvl5pPr>
            <a:lvl6pPr lvl="5" algn="ctr">
              <a:spcBef>
                <a:spcPts val="0"/>
              </a:spcBef>
              <a:spcAft>
                <a:spcPts val="0"/>
              </a:spcAft>
              <a:buSzPts val="5300"/>
              <a:buNone/>
              <a:defRPr sz="5300"/>
            </a:lvl6pPr>
            <a:lvl7pPr lvl="6" algn="ctr">
              <a:spcBef>
                <a:spcPts val="0"/>
              </a:spcBef>
              <a:spcAft>
                <a:spcPts val="0"/>
              </a:spcAft>
              <a:buSzPts val="5300"/>
              <a:buNone/>
              <a:defRPr sz="5300"/>
            </a:lvl7pPr>
            <a:lvl8pPr lvl="7" algn="ctr">
              <a:spcBef>
                <a:spcPts val="0"/>
              </a:spcBef>
              <a:spcAft>
                <a:spcPts val="0"/>
              </a:spcAft>
              <a:buSzPts val="5300"/>
              <a:buNone/>
              <a:defRPr sz="5300"/>
            </a:lvl8pPr>
            <a:lvl9pPr lvl="8" algn="ctr">
              <a:spcBef>
                <a:spcPts val="0"/>
              </a:spcBef>
              <a:spcAft>
                <a:spcPts val="0"/>
              </a:spcAft>
              <a:buSzPts val="5300"/>
              <a:buNone/>
              <a:defRPr sz="5300"/>
            </a:lvl9pPr>
          </a:lstStyle>
          <a:p/>
        </p:txBody>
      </p:sp>
      <p:sp>
        <p:nvSpPr>
          <p:cNvPr id="38" name="Google Shape;38;p9"/>
          <p:cNvSpPr txBox="1"/>
          <p:nvPr>
            <p:ph idx="1" type="subTitle"/>
          </p:nvPr>
        </p:nvSpPr>
        <p:spPr>
          <a:xfrm>
            <a:off x="310447" y="4120005"/>
            <a:ext cx="4730100" cy="1815300"/>
          </a:xfrm>
          <a:prstGeom prst="rect">
            <a:avLst/>
          </a:prstGeom>
        </p:spPr>
        <p:txBody>
          <a:bodyPr anchorCtr="0" anchor="t" bIns="116050" lIns="116050" spcFirstLastPara="1" rIns="116050" wrap="square" tIns="116050">
            <a:normAutofit/>
          </a:bodyPr>
          <a:lstStyle>
            <a:lvl1pPr lvl="0" algn="ctr">
              <a:lnSpc>
                <a:spcPct val="100000"/>
              </a:lnSpc>
              <a:spcBef>
                <a:spcPts val="0"/>
              </a:spcBef>
              <a:spcAft>
                <a:spcPts val="0"/>
              </a:spcAft>
              <a:buSzPts val="2700"/>
              <a:buNone/>
              <a:defRPr sz="2700"/>
            </a:lvl1pPr>
            <a:lvl2pPr lvl="1" algn="ctr">
              <a:lnSpc>
                <a:spcPct val="100000"/>
              </a:lnSpc>
              <a:spcBef>
                <a:spcPts val="0"/>
              </a:spcBef>
              <a:spcAft>
                <a:spcPts val="0"/>
              </a:spcAft>
              <a:buSzPts val="2700"/>
              <a:buNone/>
              <a:defRPr sz="2700"/>
            </a:lvl2pPr>
            <a:lvl3pPr lvl="2" algn="ctr">
              <a:lnSpc>
                <a:spcPct val="100000"/>
              </a:lnSpc>
              <a:spcBef>
                <a:spcPts val="0"/>
              </a:spcBef>
              <a:spcAft>
                <a:spcPts val="0"/>
              </a:spcAft>
              <a:buSzPts val="2700"/>
              <a:buNone/>
              <a:defRPr sz="2700"/>
            </a:lvl3pPr>
            <a:lvl4pPr lvl="3" algn="ctr">
              <a:lnSpc>
                <a:spcPct val="100000"/>
              </a:lnSpc>
              <a:spcBef>
                <a:spcPts val="0"/>
              </a:spcBef>
              <a:spcAft>
                <a:spcPts val="0"/>
              </a:spcAft>
              <a:buSzPts val="2700"/>
              <a:buNone/>
              <a:defRPr sz="2700"/>
            </a:lvl4pPr>
            <a:lvl5pPr lvl="4" algn="ctr">
              <a:lnSpc>
                <a:spcPct val="100000"/>
              </a:lnSpc>
              <a:spcBef>
                <a:spcPts val="0"/>
              </a:spcBef>
              <a:spcAft>
                <a:spcPts val="0"/>
              </a:spcAft>
              <a:buSzPts val="2700"/>
              <a:buNone/>
              <a:defRPr sz="2700"/>
            </a:lvl5pPr>
            <a:lvl6pPr lvl="5" algn="ctr">
              <a:lnSpc>
                <a:spcPct val="100000"/>
              </a:lnSpc>
              <a:spcBef>
                <a:spcPts val="0"/>
              </a:spcBef>
              <a:spcAft>
                <a:spcPts val="0"/>
              </a:spcAft>
              <a:buSzPts val="2700"/>
              <a:buNone/>
              <a:defRPr sz="2700"/>
            </a:lvl6pPr>
            <a:lvl7pPr lvl="6" algn="ctr">
              <a:lnSpc>
                <a:spcPct val="100000"/>
              </a:lnSpc>
              <a:spcBef>
                <a:spcPts val="0"/>
              </a:spcBef>
              <a:spcAft>
                <a:spcPts val="0"/>
              </a:spcAft>
              <a:buSzPts val="2700"/>
              <a:buNone/>
              <a:defRPr sz="2700"/>
            </a:lvl7pPr>
            <a:lvl8pPr lvl="7" algn="ctr">
              <a:lnSpc>
                <a:spcPct val="100000"/>
              </a:lnSpc>
              <a:spcBef>
                <a:spcPts val="0"/>
              </a:spcBef>
              <a:spcAft>
                <a:spcPts val="0"/>
              </a:spcAft>
              <a:buSzPts val="2700"/>
              <a:buNone/>
              <a:defRPr sz="2700"/>
            </a:lvl8pPr>
            <a:lvl9pPr lvl="8" algn="ctr">
              <a:lnSpc>
                <a:spcPct val="100000"/>
              </a:lnSpc>
              <a:spcBef>
                <a:spcPts val="0"/>
              </a:spcBef>
              <a:spcAft>
                <a:spcPts val="0"/>
              </a:spcAft>
              <a:buSzPts val="2700"/>
              <a:buNone/>
              <a:defRPr sz="2700"/>
            </a:lvl9pPr>
          </a:lstStyle>
          <a:p/>
        </p:txBody>
      </p:sp>
      <p:sp>
        <p:nvSpPr>
          <p:cNvPr id="39" name="Google Shape;39;p9"/>
          <p:cNvSpPr txBox="1"/>
          <p:nvPr>
            <p:ph idx="2" type="body"/>
          </p:nvPr>
        </p:nvSpPr>
        <p:spPr>
          <a:xfrm>
            <a:off x="5775715" y="1064257"/>
            <a:ext cx="4486500" cy="5431200"/>
          </a:xfrm>
          <a:prstGeom prst="rect">
            <a:avLst/>
          </a:prstGeom>
        </p:spPr>
        <p:txBody>
          <a:bodyPr anchorCtr="0" anchor="ctr" bIns="116050" lIns="116050" spcFirstLastPara="1" rIns="116050" wrap="square" tIns="116050">
            <a:normAutofit/>
          </a:bodyPr>
          <a:lstStyle>
            <a:lvl1pPr indent="-374650" lvl="0" marL="457200">
              <a:spcBef>
                <a:spcPts val="0"/>
              </a:spcBef>
              <a:spcAft>
                <a:spcPts val="0"/>
              </a:spcAft>
              <a:buSzPts val="2300"/>
              <a:buChar char="●"/>
              <a:defRPr/>
            </a:lvl1pPr>
            <a:lvl2pPr indent="-342900" lvl="1" marL="914400">
              <a:spcBef>
                <a:spcPts val="0"/>
              </a:spcBef>
              <a:spcAft>
                <a:spcPts val="0"/>
              </a:spcAft>
              <a:buSzPts val="1800"/>
              <a:buChar char="○"/>
              <a:defRPr/>
            </a:lvl2pPr>
            <a:lvl3pPr indent="-342900" lvl="2" marL="1371600">
              <a:spcBef>
                <a:spcPts val="0"/>
              </a:spcBef>
              <a:spcAft>
                <a:spcPts val="0"/>
              </a:spcAft>
              <a:buSzPts val="1800"/>
              <a:buChar char="■"/>
              <a:defRPr/>
            </a:lvl3pPr>
            <a:lvl4pPr indent="-342900" lvl="3" marL="1828800">
              <a:spcBef>
                <a:spcPts val="0"/>
              </a:spcBef>
              <a:spcAft>
                <a:spcPts val="0"/>
              </a:spcAft>
              <a:buSzPts val="1800"/>
              <a:buChar char="●"/>
              <a:defRPr/>
            </a:lvl4pPr>
            <a:lvl5pPr indent="-342900" lvl="4" marL="2286000">
              <a:spcBef>
                <a:spcPts val="0"/>
              </a:spcBef>
              <a:spcAft>
                <a:spcPts val="0"/>
              </a:spcAft>
              <a:buSzPts val="1800"/>
              <a:buChar char="○"/>
              <a:defRPr/>
            </a:lvl5pPr>
            <a:lvl6pPr indent="-342900" lvl="5" marL="2743200">
              <a:spcBef>
                <a:spcPts val="0"/>
              </a:spcBef>
              <a:spcAft>
                <a:spcPts val="0"/>
              </a:spcAft>
              <a:buSzPts val="1800"/>
              <a:buChar char="■"/>
              <a:defRPr/>
            </a:lvl6pPr>
            <a:lvl7pPr indent="-342900" lvl="6" marL="3200400">
              <a:spcBef>
                <a:spcPts val="0"/>
              </a:spcBef>
              <a:spcAft>
                <a:spcPts val="0"/>
              </a:spcAft>
              <a:buSzPts val="1800"/>
              <a:buChar char="●"/>
              <a:defRPr/>
            </a:lvl7pPr>
            <a:lvl8pPr indent="-342900" lvl="7" marL="3657600">
              <a:spcBef>
                <a:spcPts val="0"/>
              </a:spcBef>
              <a:spcAft>
                <a:spcPts val="0"/>
              </a:spcAft>
              <a:buSzPts val="1800"/>
              <a:buChar char="○"/>
              <a:defRPr/>
            </a:lvl8pPr>
            <a:lvl9pPr indent="-342900" lvl="8" marL="4114800">
              <a:spcBef>
                <a:spcPts val="0"/>
              </a:spcBef>
              <a:spcAft>
                <a:spcPts val="0"/>
              </a:spcAft>
              <a:buSzPts val="1800"/>
              <a:buChar char="■"/>
              <a:defRPr/>
            </a:lvl9pPr>
          </a:lstStyle>
          <a:p/>
        </p:txBody>
      </p:sp>
      <p:sp>
        <p:nvSpPr>
          <p:cNvPr id="40" name="Google Shape;40;p9"/>
          <p:cNvSpPr txBox="1"/>
          <p:nvPr>
            <p:ph idx="12" type="sldNum"/>
          </p:nvPr>
        </p:nvSpPr>
        <p:spPr>
          <a:xfrm>
            <a:off x="9685772" y="6854072"/>
            <a:ext cx="641700" cy="578400"/>
          </a:xfrm>
          <a:prstGeom prst="rect">
            <a:avLst/>
          </a:prstGeom>
        </p:spPr>
        <p:txBody>
          <a:bodyPr anchorCtr="0" anchor="ctr" bIns="116050" lIns="116050" spcFirstLastPara="1" rIns="116050" wrap="square" tIns="1160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64468" y="6218168"/>
            <a:ext cx="7014300" cy="889500"/>
          </a:xfrm>
          <a:prstGeom prst="rect">
            <a:avLst/>
          </a:prstGeom>
        </p:spPr>
        <p:txBody>
          <a:bodyPr anchorCtr="0" anchor="ctr" bIns="116050" lIns="116050" spcFirstLastPara="1" rIns="116050" wrap="square" tIns="116050">
            <a:normAutofit/>
          </a:bodyPr>
          <a:lstStyle>
            <a:lvl1pPr indent="-228600" lvl="0" marL="457200">
              <a:lnSpc>
                <a:spcPct val="100000"/>
              </a:lnSpc>
              <a:spcBef>
                <a:spcPts val="0"/>
              </a:spcBef>
              <a:spcAft>
                <a:spcPts val="0"/>
              </a:spcAft>
              <a:buSzPts val="2300"/>
              <a:buNone/>
              <a:defRPr/>
            </a:lvl1pPr>
          </a:lstStyle>
          <a:p/>
        </p:txBody>
      </p:sp>
      <p:sp>
        <p:nvSpPr>
          <p:cNvPr id="43" name="Google Shape;43;p10"/>
          <p:cNvSpPr txBox="1"/>
          <p:nvPr>
            <p:ph idx="12" type="sldNum"/>
          </p:nvPr>
        </p:nvSpPr>
        <p:spPr>
          <a:xfrm>
            <a:off x="9685772" y="6854072"/>
            <a:ext cx="641700" cy="578400"/>
          </a:xfrm>
          <a:prstGeom prst="rect">
            <a:avLst/>
          </a:prstGeom>
        </p:spPr>
        <p:txBody>
          <a:bodyPr anchorCtr="0" anchor="ctr" bIns="116050" lIns="116050" spcFirstLastPara="1" rIns="116050" wrap="square" tIns="1160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64468" y="654105"/>
            <a:ext cx="9963000" cy="841800"/>
          </a:xfrm>
          <a:prstGeom prst="rect">
            <a:avLst/>
          </a:prstGeom>
          <a:noFill/>
          <a:ln>
            <a:noFill/>
          </a:ln>
        </p:spPr>
        <p:txBody>
          <a:bodyPr anchorCtr="0" anchor="t" bIns="116050" lIns="116050" spcFirstLastPara="1" rIns="116050" wrap="square" tIns="116050">
            <a:normAutofit/>
          </a:bodyPr>
          <a:lstStyle>
            <a:lvl1pPr lvl="0">
              <a:spcBef>
                <a:spcPts val="0"/>
              </a:spcBef>
              <a:spcAft>
                <a:spcPts val="0"/>
              </a:spcAft>
              <a:buClr>
                <a:schemeClr val="dk1"/>
              </a:buClr>
              <a:buSzPts val="3600"/>
              <a:buNone/>
              <a:defRPr sz="3600">
                <a:solidFill>
                  <a:schemeClr val="dk1"/>
                </a:solidFill>
              </a:defRPr>
            </a:lvl1pPr>
            <a:lvl2pPr lvl="1">
              <a:spcBef>
                <a:spcPts val="0"/>
              </a:spcBef>
              <a:spcAft>
                <a:spcPts val="0"/>
              </a:spcAft>
              <a:buClr>
                <a:schemeClr val="dk1"/>
              </a:buClr>
              <a:buSzPts val="3600"/>
              <a:buNone/>
              <a:defRPr sz="3600">
                <a:solidFill>
                  <a:schemeClr val="dk1"/>
                </a:solidFill>
              </a:defRPr>
            </a:lvl2pPr>
            <a:lvl3pPr lvl="2">
              <a:spcBef>
                <a:spcPts val="0"/>
              </a:spcBef>
              <a:spcAft>
                <a:spcPts val="0"/>
              </a:spcAft>
              <a:buClr>
                <a:schemeClr val="dk1"/>
              </a:buClr>
              <a:buSzPts val="3600"/>
              <a:buNone/>
              <a:defRPr sz="3600">
                <a:solidFill>
                  <a:schemeClr val="dk1"/>
                </a:solidFill>
              </a:defRPr>
            </a:lvl3pPr>
            <a:lvl4pPr lvl="3">
              <a:spcBef>
                <a:spcPts val="0"/>
              </a:spcBef>
              <a:spcAft>
                <a:spcPts val="0"/>
              </a:spcAft>
              <a:buClr>
                <a:schemeClr val="dk1"/>
              </a:buClr>
              <a:buSzPts val="3600"/>
              <a:buNone/>
              <a:defRPr sz="3600">
                <a:solidFill>
                  <a:schemeClr val="dk1"/>
                </a:solidFill>
              </a:defRPr>
            </a:lvl4pPr>
            <a:lvl5pPr lvl="4">
              <a:spcBef>
                <a:spcPts val="0"/>
              </a:spcBef>
              <a:spcAft>
                <a:spcPts val="0"/>
              </a:spcAft>
              <a:buClr>
                <a:schemeClr val="dk1"/>
              </a:buClr>
              <a:buSzPts val="3600"/>
              <a:buNone/>
              <a:defRPr sz="3600">
                <a:solidFill>
                  <a:schemeClr val="dk1"/>
                </a:solidFill>
              </a:defRPr>
            </a:lvl5pPr>
            <a:lvl6pPr lvl="5">
              <a:spcBef>
                <a:spcPts val="0"/>
              </a:spcBef>
              <a:spcAft>
                <a:spcPts val="0"/>
              </a:spcAft>
              <a:buClr>
                <a:schemeClr val="dk1"/>
              </a:buClr>
              <a:buSzPts val="3600"/>
              <a:buNone/>
              <a:defRPr sz="3600">
                <a:solidFill>
                  <a:schemeClr val="dk1"/>
                </a:solidFill>
              </a:defRPr>
            </a:lvl6pPr>
            <a:lvl7pPr lvl="6">
              <a:spcBef>
                <a:spcPts val="0"/>
              </a:spcBef>
              <a:spcAft>
                <a:spcPts val="0"/>
              </a:spcAft>
              <a:buClr>
                <a:schemeClr val="dk1"/>
              </a:buClr>
              <a:buSzPts val="3600"/>
              <a:buNone/>
              <a:defRPr sz="3600">
                <a:solidFill>
                  <a:schemeClr val="dk1"/>
                </a:solidFill>
              </a:defRPr>
            </a:lvl7pPr>
            <a:lvl8pPr lvl="7">
              <a:spcBef>
                <a:spcPts val="0"/>
              </a:spcBef>
              <a:spcAft>
                <a:spcPts val="0"/>
              </a:spcAft>
              <a:buClr>
                <a:schemeClr val="dk1"/>
              </a:buClr>
              <a:buSzPts val="3600"/>
              <a:buNone/>
              <a:defRPr sz="3600">
                <a:solidFill>
                  <a:schemeClr val="dk1"/>
                </a:solidFill>
              </a:defRPr>
            </a:lvl8pPr>
            <a:lvl9pPr lvl="8">
              <a:spcBef>
                <a:spcPts val="0"/>
              </a:spcBef>
              <a:spcAft>
                <a:spcPts val="0"/>
              </a:spcAft>
              <a:buClr>
                <a:schemeClr val="dk1"/>
              </a:buClr>
              <a:buSzPts val="3600"/>
              <a:buNone/>
              <a:defRPr sz="3600">
                <a:solidFill>
                  <a:schemeClr val="dk1"/>
                </a:solidFill>
              </a:defRPr>
            </a:lvl9pPr>
          </a:lstStyle>
          <a:p/>
        </p:txBody>
      </p:sp>
      <p:sp>
        <p:nvSpPr>
          <p:cNvPr id="7" name="Google Shape;7;p1"/>
          <p:cNvSpPr txBox="1"/>
          <p:nvPr>
            <p:ph idx="1" type="body"/>
          </p:nvPr>
        </p:nvSpPr>
        <p:spPr>
          <a:xfrm>
            <a:off x="364468" y="1693927"/>
            <a:ext cx="9963000" cy="5021400"/>
          </a:xfrm>
          <a:prstGeom prst="rect">
            <a:avLst/>
          </a:prstGeom>
          <a:noFill/>
          <a:ln>
            <a:noFill/>
          </a:ln>
        </p:spPr>
        <p:txBody>
          <a:bodyPr anchorCtr="0" anchor="t" bIns="116050" lIns="116050" spcFirstLastPara="1" rIns="116050" wrap="square" tIns="116050">
            <a:normAutofit/>
          </a:bodyPr>
          <a:lstStyle>
            <a:lvl1pPr indent="-374650" lvl="0" marL="457200">
              <a:lnSpc>
                <a:spcPct val="115000"/>
              </a:lnSpc>
              <a:spcBef>
                <a:spcPts val="0"/>
              </a:spcBef>
              <a:spcAft>
                <a:spcPts val="0"/>
              </a:spcAft>
              <a:buClr>
                <a:schemeClr val="dk2"/>
              </a:buClr>
              <a:buSzPts val="2300"/>
              <a:buChar char="●"/>
              <a:defRPr sz="2300">
                <a:solidFill>
                  <a:schemeClr val="dk2"/>
                </a:solidFill>
              </a:defRPr>
            </a:lvl1pPr>
            <a:lvl2pPr indent="-342900" lvl="1" marL="914400">
              <a:lnSpc>
                <a:spcPct val="115000"/>
              </a:lnSpc>
              <a:spcBef>
                <a:spcPts val="0"/>
              </a:spcBef>
              <a:spcAft>
                <a:spcPts val="0"/>
              </a:spcAft>
              <a:buClr>
                <a:schemeClr val="dk2"/>
              </a:buClr>
              <a:buSzPts val="1800"/>
              <a:buChar char="○"/>
              <a:defRPr sz="1800">
                <a:solidFill>
                  <a:schemeClr val="dk2"/>
                </a:solidFill>
              </a:defRPr>
            </a:lvl2pPr>
            <a:lvl3pPr indent="-342900" lvl="2" marL="1371600">
              <a:lnSpc>
                <a:spcPct val="115000"/>
              </a:lnSpc>
              <a:spcBef>
                <a:spcPts val="0"/>
              </a:spcBef>
              <a:spcAft>
                <a:spcPts val="0"/>
              </a:spcAft>
              <a:buClr>
                <a:schemeClr val="dk2"/>
              </a:buClr>
              <a:buSzPts val="1800"/>
              <a:buChar char="■"/>
              <a:defRPr sz="1800">
                <a:solidFill>
                  <a:schemeClr val="dk2"/>
                </a:solidFill>
              </a:defRPr>
            </a:lvl3pPr>
            <a:lvl4pPr indent="-342900" lvl="3" marL="1828800">
              <a:lnSpc>
                <a:spcPct val="115000"/>
              </a:lnSpc>
              <a:spcBef>
                <a:spcPts val="0"/>
              </a:spcBef>
              <a:spcAft>
                <a:spcPts val="0"/>
              </a:spcAft>
              <a:buClr>
                <a:schemeClr val="dk2"/>
              </a:buClr>
              <a:buSzPts val="1800"/>
              <a:buChar char="●"/>
              <a:defRPr sz="1800">
                <a:solidFill>
                  <a:schemeClr val="dk2"/>
                </a:solidFill>
              </a:defRPr>
            </a:lvl4pPr>
            <a:lvl5pPr indent="-342900" lvl="4" marL="2286000">
              <a:lnSpc>
                <a:spcPct val="115000"/>
              </a:lnSpc>
              <a:spcBef>
                <a:spcPts val="0"/>
              </a:spcBef>
              <a:spcAft>
                <a:spcPts val="0"/>
              </a:spcAft>
              <a:buClr>
                <a:schemeClr val="dk2"/>
              </a:buClr>
              <a:buSzPts val="1800"/>
              <a:buChar char="○"/>
              <a:defRPr sz="1800">
                <a:solidFill>
                  <a:schemeClr val="dk2"/>
                </a:solidFill>
              </a:defRPr>
            </a:lvl5pPr>
            <a:lvl6pPr indent="-342900" lvl="5" marL="2743200">
              <a:lnSpc>
                <a:spcPct val="115000"/>
              </a:lnSpc>
              <a:spcBef>
                <a:spcPts val="0"/>
              </a:spcBef>
              <a:spcAft>
                <a:spcPts val="0"/>
              </a:spcAft>
              <a:buClr>
                <a:schemeClr val="dk2"/>
              </a:buClr>
              <a:buSzPts val="1800"/>
              <a:buChar char="■"/>
              <a:defRPr sz="1800">
                <a:solidFill>
                  <a:schemeClr val="dk2"/>
                </a:solidFill>
              </a:defRPr>
            </a:lvl6pPr>
            <a:lvl7pPr indent="-342900" lvl="6" marL="3200400">
              <a:lnSpc>
                <a:spcPct val="115000"/>
              </a:lnSpc>
              <a:spcBef>
                <a:spcPts val="0"/>
              </a:spcBef>
              <a:spcAft>
                <a:spcPts val="0"/>
              </a:spcAft>
              <a:buClr>
                <a:schemeClr val="dk2"/>
              </a:buClr>
              <a:buSzPts val="1800"/>
              <a:buChar char="●"/>
              <a:defRPr sz="1800">
                <a:solidFill>
                  <a:schemeClr val="dk2"/>
                </a:solidFill>
              </a:defRPr>
            </a:lvl7pPr>
            <a:lvl8pPr indent="-342900" lvl="7" marL="3657600">
              <a:lnSpc>
                <a:spcPct val="115000"/>
              </a:lnSpc>
              <a:spcBef>
                <a:spcPts val="0"/>
              </a:spcBef>
              <a:spcAft>
                <a:spcPts val="0"/>
              </a:spcAft>
              <a:buClr>
                <a:schemeClr val="dk2"/>
              </a:buClr>
              <a:buSzPts val="1800"/>
              <a:buChar char="○"/>
              <a:defRPr sz="1800">
                <a:solidFill>
                  <a:schemeClr val="dk2"/>
                </a:solidFill>
              </a:defRPr>
            </a:lvl8pPr>
            <a:lvl9pPr indent="-342900" lvl="8" marL="4114800">
              <a:lnSpc>
                <a:spcPct val="115000"/>
              </a:lnSpc>
              <a:spcBef>
                <a:spcPts val="0"/>
              </a:spcBef>
              <a:spcAft>
                <a:spcPts val="0"/>
              </a:spcAft>
              <a:buClr>
                <a:schemeClr val="dk2"/>
              </a:buClr>
              <a:buSzPts val="1800"/>
              <a:buChar char="■"/>
              <a:defRPr sz="1800">
                <a:solidFill>
                  <a:schemeClr val="dk2"/>
                </a:solidFill>
              </a:defRPr>
            </a:lvl9pPr>
          </a:lstStyle>
          <a:p/>
        </p:txBody>
      </p:sp>
      <p:sp>
        <p:nvSpPr>
          <p:cNvPr id="8" name="Google Shape;8;p1"/>
          <p:cNvSpPr txBox="1"/>
          <p:nvPr>
            <p:ph idx="12" type="sldNum"/>
          </p:nvPr>
        </p:nvSpPr>
        <p:spPr>
          <a:xfrm>
            <a:off x="9685772" y="6854072"/>
            <a:ext cx="641700" cy="578400"/>
          </a:xfrm>
          <a:prstGeom prst="rect">
            <a:avLst/>
          </a:prstGeom>
          <a:noFill/>
          <a:ln>
            <a:noFill/>
          </a:ln>
        </p:spPr>
        <p:txBody>
          <a:bodyPr anchorCtr="0" anchor="ctr" bIns="116050" lIns="116050" spcFirstLastPara="1" rIns="116050" wrap="square" tIns="116050">
            <a:normAutofit/>
          </a:bodyPr>
          <a:lstStyle>
            <a:lvl1pPr lvl="0" algn="r">
              <a:buNone/>
              <a:defRPr sz="1000">
                <a:solidFill>
                  <a:srgbClr val="3C3C3B"/>
                </a:solidFill>
                <a:latin typeface="Quicksand Medium"/>
                <a:ea typeface="Quicksand Medium"/>
                <a:cs typeface="Quicksand Medium"/>
                <a:sym typeface="Quicksand Medium"/>
              </a:defRPr>
            </a:lvl1pPr>
            <a:lvl2pPr lvl="1" algn="r">
              <a:buNone/>
              <a:defRPr sz="1000">
                <a:solidFill>
                  <a:srgbClr val="3C3C3B"/>
                </a:solidFill>
                <a:latin typeface="Quicksand Medium"/>
                <a:ea typeface="Quicksand Medium"/>
                <a:cs typeface="Quicksand Medium"/>
                <a:sym typeface="Quicksand Medium"/>
              </a:defRPr>
            </a:lvl2pPr>
            <a:lvl3pPr lvl="2" algn="r">
              <a:buNone/>
              <a:defRPr sz="1000">
                <a:solidFill>
                  <a:srgbClr val="3C3C3B"/>
                </a:solidFill>
                <a:latin typeface="Quicksand Medium"/>
                <a:ea typeface="Quicksand Medium"/>
                <a:cs typeface="Quicksand Medium"/>
                <a:sym typeface="Quicksand Medium"/>
              </a:defRPr>
            </a:lvl3pPr>
            <a:lvl4pPr lvl="3" algn="r">
              <a:buNone/>
              <a:defRPr sz="1000">
                <a:solidFill>
                  <a:srgbClr val="3C3C3B"/>
                </a:solidFill>
                <a:latin typeface="Quicksand Medium"/>
                <a:ea typeface="Quicksand Medium"/>
                <a:cs typeface="Quicksand Medium"/>
                <a:sym typeface="Quicksand Medium"/>
              </a:defRPr>
            </a:lvl4pPr>
            <a:lvl5pPr lvl="4" algn="r">
              <a:buNone/>
              <a:defRPr sz="1000">
                <a:solidFill>
                  <a:srgbClr val="3C3C3B"/>
                </a:solidFill>
                <a:latin typeface="Quicksand Medium"/>
                <a:ea typeface="Quicksand Medium"/>
                <a:cs typeface="Quicksand Medium"/>
                <a:sym typeface="Quicksand Medium"/>
              </a:defRPr>
            </a:lvl5pPr>
            <a:lvl6pPr lvl="5" algn="r">
              <a:buNone/>
              <a:defRPr sz="1000">
                <a:solidFill>
                  <a:srgbClr val="3C3C3B"/>
                </a:solidFill>
                <a:latin typeface="Quicksand Medium"/>
                <a:ea typeface="Quicksand Medium"/>
                <a:cs typeface="Quicksand Medium"/>
                <a:sym typeface="Quicksand Medium"/>
              </a:defRPr>
            </a:lvl6pPr>
            <a:lvl7pPr lvl="6" algn="r">
              <a:buNone/>
              <a:defRPr sz="1000">
                <a:solidFill>
                  <a:srgbClr val="3C3C3B"/>
                </a:solidFill>
                <a:latin typeface="Quicksand Medium"/>
                <a:ea typeface="Quicksand Medium"/>
                <a:cs typeface="Quicksand Medium"/>
                <a:sym typeface="Quicksand Medium"/>
              </a:defRPr>
            </a:lvl7pPr>
            <a:lvl8pPr lvl="7" algn="r">
              <a:buNone/>
              <a:defRPr sz="1000">
                <a:solidFill>
                  <a:srgbClr val="3C3C3B"/>
                </a:solidFill>
                <a:latin typeface="Quicksand Medium"/>
                <a:ea typeface="Quicksand Medium"/>
                <a:cs typeface="Quicksand Medium"/>
                <a:sym typeface="Quicksand Medium"/>
              </a:defRPr>
            </a:lvl8pPr>
            <a:lvl9pPr lvl="8" algn="r">
              <a:buNone/>
              <a:defRPr sz="1000">
                <a:solidFill>
                  <a:srgbClr val="3C3C3B"/>
                </a:solidFill>
                <a:latin typeface="Quicksand Medium"/>
                <a:ea typeface="Quicksand Medium"/>
                <a:cs typeface="Quicksand Medium"/>
                <a:sym typeface="Quicksand Medium"/>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1.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3.png"/><Relationship Id="rId4" Type="http://schemas.openxmlformats.org/officeDocument/2006/relationships/hyperlink" Target="https://docs.google.com/document/d/1CmCF2RPA0zOK8yQ--Jo3MIdhR3uMlyd_-QZxUehqt-8/edit#heading=h.yf776730mb8x" TargetMode="External"/><Relationship Id="rId11" Type="http://schemas.openxmlformats.org/officeDocument/2006/relationships/hyperlink" Target="https://docs.google.com/document/d/1CmCF2RPA0zOK8yQ--Jo3MIdhR3uMlyd_-QZxUehqt-8/edit#heading=h.2g1r8p7puklh" TargetMode="External"/><Relationship Id="rId10" Type="http://schemas.openxmlformats.org/officeDocument/2006/relationships/hyperlink" Target="https://docs.google.com/document/d/1CmCF2RPA0zOK8yQ--Jo3MIdhR3uMlyd_-QZxUehqt-8/edit#heading=h.687b33kwzuhp" TargetMode="External"/><Relationship Id="rId9" Type="http://schemas.openxmlformats.org/officeDocument/2006/relationships/hyperlink" Target="https://docs.google.com/document/d/1CmCF2RPA0zOK8yQ--Jo3MIdhR3uMlyd_-QZxUehqt-8/edit#heading=h.90rta7hfjpoi" TargetMode="External"/><Relationship Id="rId5" Type="http://schemas.openxmlformats.org/officeDocument/2006/relationships/hyperlink" Target="https://docs.google.com/document/d/1CmCF2RPA0zOK8yQ--Jo3MIdhR3uMlyd_-QZxUehqt-8/edit#heading=h.xdglf59756r7" TargetMode="External"/><Relationship Id="rId6" Type="http://schemas.openxmlformats.org/officeDocument/2006/relationships/hyperlink" Target="https://docs.google.com/document/d/1CmCF2RPA0zOK8yQ--Jo3MIdhR3uMlyd_-QZxUehqt-8/edit#heading=h.yfegfjlbqxwh" TargetMode="External"/><Relationship Id="rId7" Type="http://schemas.openxmlformats.org/officeDocument/2006/relationships/hyperlink" Target="https://docs.google.com/document/d/1CmCF2RPA0zOK8yQ--Jo3MIdhR3uMlyd_-QZxUehqt-8/edit#heading=h.qnydr1zb9hjz" TargetMode="External"/><Relationship Id="rId8" Type="http://schemas.openxmlformats.org/officeDocument/2006/relationships/hyperlink" Target="https://docs.google.com/document/d/1CmCF2RPA0zOK8yQ--Jo3MIdhR3uMlyd_-QZxUehqt-8/edit#heading=h.b0afi1rjsql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8E79"/>
        </a:solidFill>
      </p:bgPr>
    </p:bg>
    <p:spTree>
      <p:nvGrpSpPr>
        <p:cNvPr id="53" name="Shape 53"/>
        <p:cNvGrpSpPr/>
        <p:nvPr/>
      </p:nvGrpSpPr>
      <p:grpSpPr>
        <a:xfrm>
          <a:off x="0" y="0"/>
          <a:ext cx="0" cy="0"/>
          <a:chOff x="0" y="0"/>
          <a:chExt cx="0" cy="0"/>
        </a:xfrm>
      </p:grpSpPr>
      <p:sp>
        <p:nvSpPr>
          <p:cNvPr id="54" name="Google Shape;54;p13"/>
          <p:cNvSpPr txBox="1"/>
          <p:nvPr/>
        </p:nvSpPr>
        <p:spPr>
          <a:xfrm>
            <a:off x="650425" y="3603475"/>
            <a:ext cx="9544500" cy="1511700"/>
          </a:xfrm>
          <a:prstGeom prst="rect">
            <a:avLst/>
          </a:prstGeom>
          <a:noFill/>
          <a:ln>
            <a:noFill/>
          </a:ln>
        </p:spPr>
        <p:txBody>
          <a:bodyPr anchorCtr="0" anchor="t" bIns="0" lIns="0" spcFirstLastPara="1" rIns="0" wrap="square" tIns="0">
            <a:noAutofit/>
          </a:bodyPr>
          <a:lstStyle/>
          <a:p>
            <a:pPr indent="0" lvl="0" marL="0" rtl="0" algn="l">
              <a:lnSpc>
                <a:spcPct val="115000"/>
              </a:lnSpc>
              <a:spcBef>
                <a:spcPts val="0"/>
              </a:spcBef>
              <a:spcAft>
                <a:spcPts val="0"/>
              </a:spcAft>
              <a:buNone/>
            </a:pPr>
            <a:r>
              <a:rPr b="1" lang="en-GB" sz="4800">
                <a:solidFill>
                  <a:srgbClr val="FFFFFF"/>
                </a:solidFill>
                <a:latin typeface="Quicksand"/>
                <a:ea typeface="Quicksand"/>
                <a:cs typeface="Quicksand"/>
                <a:sym typeface="Quicksand"/>
              </a:rPr>
              <a:t>Self Assessment Tool</a:t>
            </a:r>
            <a:endParaRPr b="1" sz="4800">
              <a:solidFill>
                <a:srgbClr val="FFFFFF"/>
              </a:solidFill>
              <a:latin typeface="Quicksand"/>
              <a:ea typeface="Quicksand"/>
              <a:cs typeface="Quicksand"/>
              <a:sym typeface="Quicksand"/>
            </a:endParaRPr>
          </a:p>
          <a:p>
            <a:pPr indent="0" lvl="0" marL="0" rtl="0" algn="l">
              <a:lnSpc>
                <a:spcPct val="115000"/>
              </a:lnSpc>
              <a:spcBef>
                <a:spcPts val="1000"/>
              </a:spcBef>
              <a:spcAft>
                <a:spcPts val="0"/>
              </a:spcAft>
              <a:buNone/>
            </a:pPr>
            <a:r>
              <a:rPr lang="en-GB" sz="3100">
                <a:solidFill>
                  <a:srgbClr val="FFFFFF"/>
                </a:solidFill>
                <a:latin typeface="Quicksand"/>
                <a:ea typeface="Quicksand"/>
                <a:cs typeface="Quicksand"/>
                <a:sym typeface="Quicksand"/>
              </a:rPr>
              <a:t>For Trauma-Informed Practice</a:t>
            </a:r>
            <a:endParaRPr sz="1700">
              <a:solidFill>
                <a:srgbClr val="FFFFFF"/>
              </a:solidFill>
              <a:latin typeface="Quicksand"/>
              <a:ea typeface="Quicksand"/>
              <a:cs typeface="Quicksand"/>
              <a:sym typeface="Quicksand"/>
            </a:endParaRPr>
          </a:p>
        </p:txBody>
      </p:sp>
      <p:pic>
        <p:nvPicPr>
          <p:cNvPr id="55" name="Google Shape;55;p13"/>
          <p:cNvPicPr preferRelativeResize="0"/>
          <p:nvPr/>
        </p:nvPicPr>
        <p:blipFill>
          <a:blip r:embed="rId3">
            <a:alphaModFix/>
          </a:blip>
          <a:stretch>
            <a:fillRect/>
          </a:stretch>
        </p:blipFill>
        <p:spPr>
          <a:xfrm>
            <a:off x="7581100" y="6228310"/>
            <a:ext cx="2529926" cy="830132"/>
          </a:xfrm>
          <a:prstGeom prst="rect">
            <a:avLst/>
          </a:prstGeom>
          <a:noFill/>
          <a:ln>
            <a:noFill/>
          </a:ln>
        </p:spPr>
      </p:pic>
      <p:cxnSp>
        <p:nvCxnSpPr>
          <p:cNvPr id="56" name="Google Shape;56;p13"/>
          <p:cNvCxnSpPr/>
          <p:nvPr/>
        </p:nvCxnSpPr>
        <p:spPr>
          <a:xfrm>
            <a:off x="566525" y="6051925"/>
            <a:ext cx="9544500" cy="0"/>
          </a:xfrm>
          <a:prstGeom prst="straightConnector1">
            <a:avLst/>
          </a:prstGeom>
          <a:noFill/>
          <a:ln cap="flat" cmpd="sng" w="9525">
            <a:solidFill>
              <a:srgbClr val="FFFFFF"/>
            </a:solidFill>
            <a:prstDash val="solid"/>
            <a:round/>
            <a:headEnd len="med" w="med" type="none"/>
            <a:tailEnd len="med" w="med" type="none"/>
          </a:ln>
        </p:spPr>
      </p:cxn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graphicFrame>
        <p:nvGraphicFramePr>
          <p:cNvPr id="185" name="Google Shape;185;p22"/>
          <p:cNvGraphicFramePr/>
          <p:nvPr/>
        </p:nvGraphicFramePr>
        <p:xfrm>
          <a:off x="562875" y="1565125"/>
          <a:ext cx="3000000" cy="3000000"/>
        </p:xfrm>
        <a:graphic>
          <a:graphicData uri="http://schemas.openxmlformats.org/drawingml/2006/table">
            <a:tbl>
              <a:tblPr>
                <a:noFill/>
                <a:tableStyleId>{4C7C10EB-985E-4135-9C93-A89B73015DB3}</a:tableStyleId>
              </a:tblPr>
              <a:tblGrid>
                <a:gridCol w="2493150"/>
                <a:gridCol w="2304200"/>
              </a:tblGrid>
              <a:tr h="195100">
                <a:tc>
                  <a:txBody>
                    <a:bodyPr/>
                    <a:lstStyle/>
                    <a:p>
                      <a:pPr indent="0" lvl="0" marL="0" marR="0" rtl="0" algn="l">
                        <a:lnSpc>
                          <a:spcPct val="100000"/>
                        </a:lnSpc>
                        <a:spcBef>
                          <a:spcPts val="0"/>
                        </a:spcBef>
                        <a:spcAft>
                          <a:spcPts val="0"/>
                        </a:spcAft>
                        <a:buNone/>
                      </a:pPr>
                      <a:r>
                        <a:rPr lang="en-GB" sz="900">
                          <a:solidFill>
                            <a:srgbClr val="FFFFFF"/>
                          </a:solidFill>
                          <a:latin typeface="Quicksand Medium"/>
                          <a:ea typeface="Quicksand Medium"/>
                          <a:cs typeface="Quicksand Medium"/>
                          <a:sym typeface="Quicksand Medium"/>
                        </a:rPr>
                        <a:t>INDICATORS OF </a:t>
                      </a:r>
                      <a:r>
                        <a:rPr b="1" lang="en-GB" sz="900">
                          <a:solidFill>
                            <a:srgbClr val="FFFFFF"/>
                          </a:solidFill>
                          <a:latin typeface="Quicksand"/>
                          <a:ea typeface="Quicksand"/>
                          <a:cs typeface="Quicksand"/>
                          <a:sym typeface="Quicksand"/>
                        </a:rPr>
                        <a:t>GOOD PRACTICE</a:t>
                      </a:r>
                      <a:endParaRPr b="1" sz="900">
                        <a:solidFill>
                          <a:srgbClr val="FFFFFF"/>
                        </a:solidFill>
                        <a:latin typeface="Quicksand"/>
                        <a:ea typeface="Quicksand"/>
                        <a:cs typeface="Quicksand"/>
                        <a:sym typeface="Quicksand"/>
                      </a:endParaRPr>
                    </a:p>
                  </a:txBody>
                  <a:tcPr marT="63500" marB="63500" marR="63500" marL="63500" anchor="ctr">
                    <a:lnL cap="flat" cmpd="sng" w="12700">
                      <a:solidFill>
                        <a:srgbClr val="008E79"/>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008E79"/>
                      </a:solidFill>
                      <a:prstDash val="solid"/>
                      <a:round/>
                      <a:headEnd len="sm" w="sm" type="none"/>
                      <a:tailEnd len="sm" w="sm" type="none"/>
                    </a:lnT>
                    <a:lnB cap="flat" cmpd="sng" w="12700">
                      <a:solidFill>
                        <a:srgbClr val="008E79"/>
                      </a:solidFill>
                      <a:prstDash val="solid"/>
                      <a:round/>
                      <a:headEnd len="sm" w="sm" type="none"/>
                      <a:tailEnd len="sm" w="sm" type="none"/>
                    </a:lnB>
                    <a:solidFill>
                      <a:srgbClr val="008E79"/>
                    </a:solidFill>
                  </a:tcPr>
                </a:tc>
                <a:tc>
                  <a:txBody>
                    <a:bodyPr/>
                    <a:lstStyle/>
                    <a:p>
                      <a:pPr indent="0" lvl="0" marL="0" marR="0" rtl="0" algn="l">
                        <a:lnSpc>
                          <a:spcPct val="100000"/>
                        </a:lnSpc>
                        <a:spcBef>
                          <a:spcPts val="0"/>
                        </a:spcBef>
                        <a:spcAft>
                          <a:spcPts val="0"/>
                        </a:spcAft>
                        <a:buNone/>
                      </a:pPr>
                      <a:r>
                        <a:rPr b="1" lang="en-GB" sz="900">
                          <a:solidFill>
                            <a:srgbClr val="FFFFFF"/>
                          </a:solidFill>
                          <a:latin typeface="Quicksand"/>
                          <a:ea typeface="Quicksand"/>
                          <a:cs typeface="Quicksand"/>
                          <a:sym typeface="Quicksand"/>
                        </a:rPr>
                        <a:t>WHO</a:t>
                      </a:r>
                      <a:r>
                        <a:rPr lang="en-GB" sz="900">
                          <a:solidFill>
                            <a:srgbClr val="FFFFFF"/>
                          </a:solidFill>
                          <a:latin typeface="Quicksand Medium"/>
                          <a:ea typeface="Quicksand Medium"/>
                          <a:cs typeface="Quicksand Medium"/>
                          <a:sym typeface="Quicksand Medium"/>
                        </a:rPr>
                        <a:t> CAN SUPPORT ON THE JOURNEY</a:t>
                      </a:r>
                      <a:endParaRPr sz="900">
                        <a:solidFill>
                          <a:srgbClr val="FFFFFF"/>
                        </a:solidFill>
                        <a:latin typeface="Quicksand Medium"/>
                        <a:ea typeface="Quicksand Medium"/>
                        <a:cs typeface="Quicksand Medium"/>
                        <a:sym typeface="Quicksand Medium"/>
                      </a:endParaRPr>
                    </a:p>
                  </a:txBody>
                  <a:tcPr marT="63500" marB="63500" marR="63500" marL="63500" anchor="ctr">
                    <a:lnL cap="flat" cmpd="sng" w="12700">
                      <a:solidFill>
                        <a:srgbClr val="FFFFFF"/>
                      </a:solidFill>
                      <a:prstDash val="solid"/>
                      <a:round/>
                      <a:headEnd len="sm" w="sm" type="none"/>
                      <a:tailEnd len="sm" w="sm" type="none"/>
                    </a:lnL>
                    <a:lnR cap="flat" cmpd="sng" w="12700">
                      <a:solidFill>
                        <a:srgbClr val="008E79"/>
                      </a:solidFill>
                      <a:prstDash val="solid"/>
                      <a:round/>
                      <a:headEnd len="sm" w="sm" type="none"/>
                      <a:tailEnd len="sm" w="sm" type="none"/>
                    </a:lnR>
                    <a:lnT cap="flat" cmpd="sng" w="12700">
                      <a:solidFill>
                        <a:srgbClr val="008E79"/>
                      </a:solidFill>
                      <a:prstDash val="solid"/>
                      <a:round/>
                      <a:headEnd len="sm" w="sm" type="none"/>
                      <a:tailEnd len="sm" w="sm" type="none"/>
                    </a:lnT>
                    <a:lnB cap="flat" cmpd="sng" w="12700">
                      <a:solidFill>
                        <a:srgbClr val="008E79"/>
                      </a:solidFill>
                      <a:prstDash val="solid"/>
                      <a:round/>
                      <a:headEnd len="sm" w="sm" type="none"/>
                      <a:tailEnd len="sm" w="sm" type="none"/>
                    </a:lnB>
                    <a:solidFill>
                      <a:srgbClr val="008E79"/>
                    </a:solidFill>
                  </a:tcPr>
                </a:tc>
              </a:tr>
              <a:tr h="5194525">
                <a:tc>
                  <a:txBody>
                    <a:bodyPr/>
                    <a:lstStyle/>
                    <a:p>
                      <a:pPr indent="0" lvl="0" marL="0" rtl="0" algn="l">
                        <a:spcBef>
                          <a:spcPts val="0"/>
                        </a:spcBef>
                        <a:spcAft>
                          <a:spcPts val="0"/>
                        </a:spcAft>
                        <a:buNone/>
                      </a:pPr>
                      <a:r>
                        <a:rPr lang="en-GB" sz="800">
                          <a:solidFill>
                            <a:srgbClr val="008E79"/>
                          </a:solidFill>
                          <a:latin typeface="Quicksand Medium"/>
                          <a:ea typeface="Quicksand Medium"/>
                          <a:cs typeface="Quicksand Medium"/>
                          <a:sym typeface="Quicksand Medium"/>
                        </a:rPr>
                        <a:t>Practitioners have the opportunity to talk about their relationships with children young people and families and the impact this has on the practitioner as part of supervision arrangements</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Practitioners have access to clinical advice and support, or emotional coaching to manage the emotional impact of the work. </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Understanding staff’s lived experience and how it affects their work (positively and negatively) is part of the ethos of the organisation</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There is a process for additional support at points of crisis, e.g. a homicide or serious violence incident to help practitioners manage their emotional responses</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1000"/>
                        </a:spcAft>
                        <a:buNone/>
                      </a:pPr>
                      <a:r>
                        <a:rPr lang="en-GB" sz="800">
                          <a:solidFill>
                            <a:srgbClr val="008E79"/>
                          </a:solidFill>
                          <a:latin typeface="Quicksand Medium"/>
                          <a:ea typeface="Quicksand Medium"/>
                          <a:cs typeface="Quicksand Medium"/>
                          <a:sym typeface="Quicksand Medium"/>
                        </a:rPr>
                        <a:t>Expectations on staff are realistic and they are never left alone to cope</a:t>
                      </a:r>
                      <a:endParaRPr sz="800">
                        <a:solidFill>
                          <a:srgbClr val="008E79"/>
                        </a:solidFill>
                        <a:latin typeface="Quicksand Medium"/>
                        <a:ea typeface="Quicksand Medium"/>
                        <a:cs typeface="Quicksand Medium"/>
                        <a:sym typeface="Quicksand Medium"/>
                      </a:endParaRPr>
                    </a:p>
                  </a:txBody>
                  <a:tcPr marT="63500" marB="63500" marR="63500" marL="63500">
                    <a:lnL cap="flat" cmpd="sng" w="12700">
                      <a:solidFill>
                        <a:srgbClr val="008E79"/>
                      </a:solidFill>
                      <a:prstDash val="solid"/>
                      <a:round/>
                      <a:headEnd len="sm" w="sm" type="none"/>
                      <a:tailEnd len="sm" w="sm" type="none"/>
                    </a:lnL>
                    <a:lnR cap="flat" cmpd="sng" w="12700">
                      <a:solidFill>
                        <a:srgbClr val="008E79"/>
                      </a:solidFill>
                      <a:prstDash val="solid"/>
                      <a:round/>
                      <a:headEnd len="sm" w="sm" type="none"/>
                      <a:tailEnd len="sm" w="sm" type="none"/>
                    </a:lnR>
                    <a:lnT cap="flat" cmpd="sng" w="12700">
                      <a:solidFill>
                        <a:srgbClr val="008E79"/>
                      </a:solidFill>
                      <a:prstDash val="solid"/>
                      <a:round/>
                      <a:headEnd len="sm" w="sm" type="none"/>
                      <a:tailEnd len="sm" w="sm" type="none"/>
                    </a:lnT>
                    <a:lnB cap="flat" cmpd="sng" w="12700">
                      <a:solidFill>
                        <a:srgbClr val="008E79"/>
                      </a:solidFill>
                      <a:prstDash val="solid"/>
                      <a:round/>
                      <a:headEnd len="sm" w="sm" type="none"/>
                      <a:tailEnd len="sm" w="sm" type="none"/>
                    </a:lnB>
                  </a:tcPr>
                </a:tc>
                <a:tc>
                  <a:txBody>
                    <a:bodyPr/>
                    <a:lstStyle/>
                    <a:p>
                      <a:pPr indent="0" lvl="0" marL="0" rtl="0" algn="l">
                        <a:spcBef>
                          <a:spcPts val="0"/>
                        </a:spcBef>
                        <a:spcAft>
                          <a:spcPts val="0"/>
                        </a:spcAft>
                        <a:buNone/>
                      </a:pPr>
                      <a:r>
                        <a:rPr lang="en-GB" sz="800">
                          <a:solidFill>
                            <a:srgbClr val="008E79"/>
                          </a:solidFill>
                          <a:latin typeface="Quicksand Medium"/>
                          <a:ea typeface="Quicksand Medium"/>
                          <a:cs typeface="Quicksand Medium"/>
                          <a:sym typeface="Quicksand Medium"/>
                        </a:rPr>
                        <a:t>NEST</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Early Help</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Early Years</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Complex Safeguarding</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Practice Improvement</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Educational Psychology</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Public Health</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CAMHS</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RCT</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1000"/>
                        </a:spcAft>
                        <a:buNone/>
                      </a:pPr>
                      <a:r>
                        <a:rPr lang="en-GB" sz="800">
                          <a:solidFill>
                            <a:srgbClr val="008E79"/>
                          </a:solidFill>
                          <a:latin typeface="Quicksand Medium"/>
                          <a:ea typeface="Quicksand Medium"/>
                          <a:cs typeface="Quicksand Medium"/>
                          <a:sym typeface="Quicksand Medium"/>
                        </a:rPr>
                        <a:t>Police</a:t>
                      </a:r>
                      <a:endParaRPr sz="800">
                        <a:solidFill>
                          <a:srgbClr val="008E79"/>
                        </a:solidFill>
                        <a:latin typeface="Quicksand Medium"/>
                        <a:ea typeface="Quicksand Medium"/>
                        <a:cs typeface="Quicksand Medium"/>
                        <a:sym typeface="Quicksand Medium"/>
                      </a:endParaRPr>
                    </a:p>
                  </a:txBody>
                  <a:tcPr marT="63500" marB="63500" marR="63500" marL="63500">
                    <a:lnL cap="flat" cmpd="sng" w="12700">
                      <a:solidFill>
                        <a:srgbClr val="008E79"/>
                      </a:solidFill>
                      <a:prstDash val="solid"/>
                      <a:round/>
                      <a:headEnd len="sm" w="sm" type="none"/>
                      <a:tailEnd len="sm" w="sm" type="none"/>
                    </a:lnL>
                    <a:lnR cap="flat" cmpd="sng" w="12700">
                      <a:solidFill>
                        <a:srgbClr val="008E79"/>
                      </a:solidFill>
                      <a:prstDash val="solid"/>
                      <a:round/>
                      <a:headEnd len="sm" w="sm" type="none"/>
                      <a:tailEnd len="sm" w="sm" type="none"/>
                    </a:lnR>
                    <a:lnT cap="flat" cmpd="sng" w="12700">
                      <a:solidFill>
                        <a:srgbClr val="008E79"/>
                      </a:solidFill>
                      <a:prstDash val="solid"/>
                      <a:round/>
                      <a:headEnd len="sm" w="sm" type="none"/>
                      <a:tailEnd len="sm" w="sm" type="none"/>
                    </a:lnT>
                    <a:lnB cap="flat" cmpd="sng" w="12700">
                      <a:solidFill>
                        <a:srgbClr val="008E79"/>
                      </a:solidFill>
                      <a:prstDash val="solid"/>
                      <a:round/>
                      <a:headEnd len="sm" w="sm" type="none"/>
                      <a:tailEnd len="sm" w="sm" type="none"/>
                    </a:lnB>
                  </a:tcPr>
                </a:tc>
              </a:tr>
            </a:tbl>
          </a:graphicData>
        </a:graphic>
      </p:graphicFrame>
      <p:sp>
        <p:nvSpPr>
          <p:cNvPr id="186" name="Google Shape;186;p22"/>
          <p:cNvSpPr txBox="1"/>
          <p:nvPr/>
        </p:nvSpPr>
        <p:spPr>
          <a:xfrm>
            <a:off x="562875" y="547850"/>
            <a:ext cx="9562500" cy="877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sz="1200">
                <a:solidFill>
                  <a:srgbClr val="008E79"/>
                </a:solidFill>
                <a:latin typeface="Quicksand Medium"/>
                <a:ea typeface="Quicksand Medium"/>
                <a:cs typeface="Quicksand Medium"/>
                <a:sym typeface="Quicksand Medium"/>
              </a:rPr>
              <a:t>TRAUMA-INFORMED PRACTICE FEATURES</a:t>
            </a:r>
            <a:endParaRPr sz="1200">
              <a:solidFill>
                <a:srgbClr val="008E79"/>
              </a:solidFill>
              <a:latin typeface="Quicksand Medium"/>
              <a:ea typeface="Quicksand Medium"/>
              <a:cs typeface="Quicksand Medium"/>
              <a:sym typeface="Quicksand Medium"/>
            </a:endParaRPr>
          </a:p>
          <a:p>
            <a:pPr indent="0" lvl="0" marL="0" rtl="0" algn="l">
              <a:spcBef>
                <a:spcPts val="600"/>
              </a:spcBef>
              <a:spcAft>
                <a:spcPts val="600"/>
              </a:spcAft>
              <a:buNone/>
            </a:pPr>
            <a:r>
              <a:rPr b="1" lang="en-GB" sz="2800">
                <a:solidFill>
                  <a:srgbClr val="008E79"/>
                </a:solidFill>
                <a:latin typeface="Quicksand"/>
                <a:ea typeface="Quicksand"/>
                <a:cs typeface="Quicksand"/>
                <a:sym typeface="Quicksand"/>
              </a:rPr>
              <a:t>Secondary Trauma</a:t>
            </a:r>
            <a:endParaRPr b="1" sz="2800">
              <a:solidFill>
                <a:srgbClr val="008E79"/>
              </a:solidFill>
              <a:latin typeface="Quicksand"/>
              <a:ea typeface="Quicksand"/>
              <a:cs typeface="Quicksand"/>
              <a:sym typeface="Quicksand"/>
            </a:endParaRPr>
          </a:p>
        </p:txBody>
      </p:sp>
      <p:graphicFrame>
        <p:nvGraphicFramePr>
          <p:cNvPr id="187" name="Google Shape;187;p22"/>
          <p:cNvGraphicFramePr/>
          <p:nvPr/>
        </p:nvGraphicFramePr>
        <p:xfrm>
          <a:off x="5360225" y="1565125"/>
          <a:ext cx="3000000" cy="3000000"/>
        </p:xfrm>
        <a:graphic>
          <a:graphicData uri="http://schemas.openxmlformats.org/drawingml/2006/table">
            <a:tbl>
              <a:tblPr>
                <a:noFill/>
                <a:tableStyleId>{4C7C10EB-985E-4135-9C93-A89B73015DB3}</a:tableStyleId>
              </a:tblPr>
              <a:tblGrid>
                <a:gridCol w="1587200"/>
                <a:gridCol w="1587200"/>
                <a:gridCol w="1587200"/>
              </a:tblGrid>
              <a:tr h="261500">
                <a:tc>
                  <a:txBody>
                    <a:bodyPr/>
                    <a:lstStyle/>
                    <a:p>
                      <a:pPr indent="0" lvl="0" marL="0" rtl="0" algn="l">
                        <a:spcBef>
                          <a:spcPts val="0"/>
                        </a:spcBef>
                        <a:spcAft>
                          <a:spcPts val="0"/>
                        </a:spcAft>
                        <a:buNone/>
                      </a:pPr>
                      <a:r>
                        <a:rPr lang="en-GB" sz="900">
                          <a:solidFill>
                            <a:srgbClr val="3C3C3B"/>
                          </a:solidFill>
                          <a:latin typeface="Quicksand Medium"/>
                          <a:ea typeface="Quicksand Medium"/>
                          <a:cs typeface="Quicksand Medium"/>
                          <a:sym typeface="Quicksand Medium"/>
                        </a:rPr>
                        <a:t>DEFINING</a:t>
                      </a:r>
                      <a:endParaRPr sz="900">
                        <a:solidFill>
                          <a:srgbClr val="3C3C3B"/>
                        </a:solidFill>
                        <a:latin typeface="Quicksand Medium"/>
                        <a:ea typeface="Quicksand Medium"/>
                        <a:cs typeface="Quicksand Medium"/>
                        <a:sym typeface="Quicksand Medium"/>
                      </a:endParaRPr>
                    </a:p>
                  </a:txBody>
                  <a:tcPr marT="63500" marB="63500" marR="63500" marL="63500">
                    <a:lnL cap="flat" cmpd="sng" w="12700">
                      <a:solidFill>
                        <a:srgbClr val="3C3C3B"/>
                      </a:solidFill>
                      <a:prstDash val="solid"/>
                      <a:round/>
                      <a:headEnd len="sm" w="sm" type="none"/>
                      <a:tailEnd len="sm" w="sm" type="none"/>
                    </a:lnL>
                    <a:lnR cap="flat" cmpd="sng" w="12700">
                      <a:solidFill>
                        <a:srgbClr val="3C3C3B"/>
                      </a:solidFill>
                      <a:prstDash val="solid"/>
                      <a:round/>
                      <a:headEnd len="sm" w="sm" type="none"/>
                      <a:tailEnd len="sm" w="sm" type="none"/>
                    </a:lnR>
                    <a:lnT cap="flat" cmpd="sng" w="12700">
                      <a:solidFill>
                        <a:srgbClr val="3C3C3B"/>
                      </a:solidFill>
                      <a:prstDash val="solid"/>
                      <a:round/>
                      <a:headEnd len="sm" w="sm" type="none"/>
                      <a:tailEnd len="sm" w="sm" type="none"/>
                    </a:lnT>
                    <a:lnB cap="flat" cmpd="sng" w="12700">
                      <a:solidFill>
                        <a:srgbClr val="3C3C3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rPr lang="en-GB" sz="900">
                          <a:solidFill>
                            <a:srgbClr val="3C3C3B"/>
                          </a:solidFill>
                          <a:latin typeface="Quicksand Medium"/>
                          <a:ea typeface="Quicksand Medium"/>
                          <a:cs typeface="Quicksand Medium"/>
                          <a:sym typeface="Quicksand Medium"/>
                        </a:rPr>
                        <a:t>EMBEDDING</a:t>
                      </a:r>
                      <a:endParaRPr sz="900">
                        <a:solidFill>
                          <a:srgbClr val="3C3C3B"/>
                        </a:solidFill>
                        <a:latin typeface="Quicksand Medium"/>
                        <a:ea typeface="Quicksand Medium"/>
                        <a:cs typeface="Quicksand Medium"/>
                        <a:sym typeface="Quicksand Medium"/>
                      </a:endParaRPr>
                    </a:p>
                  </a:txBody>
                  <a:tcPr marT="63500" marB="63500" marR="63500" marL="63500">
                    <a:lnL cap="flat" cmpd="sng" w="12700">
                      <a:solidFill>
                        <a:srgbClr val="3C3C3B"/>
                      </a:solidFill>
                      <a:prstDash val="solid"/>
                      <a:round/>
                      <a:headEnd len="sm" w="sm" type="none"/>
                      <a:tailEnd len="sm" w="sm" type="none"/>
                    </a:lnL>
                    <a:lnR cap="flat" cmpd="sng" w="12700">
                      <a:solidFill>
                        <a:srgbClr val="3C3C3B"/>
                      </a:solidFill>
                      <a:prstDash val="solid"/>
                      <a:round/>
                      <a:headEnd len="sm" w="sm" type="none"/>
                      <a:tailEnd len="sm" w="sm" type="none"/>
                    </a:lnR>
                    <a:lnT cap="flat" cmpd="sng" w="12700">
                      <a:solidFill>
                        <a:srgbClr val="3C3C3B"/>
                      </a:solidFill>
                      <a:prstDash val="solid"/>
                      <a:round/>
                      <a:headEnd len="sm" w="sm" type="none"/>
                      <a:tailEnd len="sm" w="sm" type="none"/>
                    </a:lnT>
                    <a:lnB cap="flat" cmpd="sng" w="12700">
                      <a:solidFill>
                        <a:srgbClr val="3C3C3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rPr lang="en-GB" sz="900">
                          <a:solidFill>
                            <a:srgbClr val="3C3C3B"/>
                          </a:solidFill>
                          <a:latin typeface="Quicksand Medium"/>
                          <a:ea typeface="Quicksand Medium"/>
                          <a:cs typeface="Quicksand Medium"/>
                          <a:sym typeface="Quicksand Medium"/>
                        </a:rPr>
                        <a:t>THRIVING &amp; LEADING</a:t>
                      </a:r>
                      <a:endParaRPr sz="900">
                        <a:solidFill>
                          <a:srgbClr val="3C3C3B"/>
                        </a:solidFill>
                        <a:latin typeface="Quicksand Medium"/>
                        <a:ea typeface="Quicksand Medium"/>
                        <a:cs typeface="Quicksand Medium"/>
                        <a:sym typeface="Quicksand Medium"/>
                      </a:endParaRPr>
                    </a:p>
                  </a:txBody>
                  <a:tcPr marT="63500" marB="63500" marR="63500" marL="63500">
                    <a:lnL cap="flat" cmpd="sng" w="12700">
                      <a:solidFill>
                        <a:srgbClr val="3C3C3B"/>
                      </a:solidFill>
                      <a:prstDash val="solid"/>
                      <a:round/>
                      <a:headEnd len="sm" w="sm" type="none"/>
                      <a:tailEnd len="sm" w="sm" type="none"/>
                    </a:lnL>
                    <a:lnR cap="flat" cmpd="sng" w="12700">
                      <a:solidFill>
                        <a:srgbClr val="3C3C3B"/>
                      </a:solidFill>
                      <a:prstDash val="solid"/>
                      <a:round/>
                      <a:headEnd len="sm" w="sm" type="none"/>
                      <a:tailEnd len="sm" w="sm" type="none"/>
                    </a:lnR>
                    <a:lnT cap="flat" cmpd="sng" w="12700">
                      <a:solidFill>
                        <a:srgbClr val="3C3C3B"/>
                      </a:solidFill>
                      <a:prstDash val="solid"/>
                      <a:round/>
                      <a:headEnd len="sm" w="sm" type="none"/>
                      <a:tailEnd len="sm" w="sm" type="none"/>
                    </a:lnT>
                    <a:lnB cap="flat" cmpd="sng" w="12700">
                      <a:solidFill>
                        <a:srgbClr val="3C3C3B"/>
                      </a:solidFill>
                      <a:prstDash val="solid"/>
                      <a:round/>
                      <a:headEnd len="sm" w="sm" type="none"/>
                      <a:tailEnd len="sm" w="sm" type="none"/>
                    </a:lnB>
                    <a:solidFill>
                      <a:srgbClr val="FFFFFF"/>
                    </a:solidFill>
                  </a:tcPr>
                </a:tc>
              </a:tr>
              <a:tr h="5202675">
                <a:tc>
                  <a:txBody>
                    <a:bodyPr/>
                    <a:lstStyle/>
                    <a:p>
                      <a:pPr indent="0" lvl="0" marL="0" rtl="0" algn="l">
                        <a:spcBef>
                          <a:spcPts val="0"/>
                        </a:spcBef>
                        <a:spcAft>
                          <a:spcPts val="0"/>
                        </a:spcAft>
                        <a:buNone/>
                      </a:pPr>
                      <a:r>
                        <a:rPr lang="en-GB" sz="800">
                          <a:solidFill>
                            <a:srgbClr val="3C3C3B"/>
                          </a:solidFill>
                          <a:latin typeface="Quicksand"/>
                          <a:ea typeface="Quicksand"/>
                          <a:cs typeface="Quicksand"/>
                          <a:sym typeface="Quicksand"/>
                        </a:rPr>
                        <a:t>Areas for TIP development &amp; a joint vision are being defined</a:t>
                      </a:r>
                      <a:endParaRPr sz="1000">
                        <a:solidFill>
                          <a:srgbClr val="3C3C3B"/>
                        </a:solidFill>
                        <a:latin typeface="Quicksand"/>
                        <a:ea typeface="Quicksand"/>
                        <a:cs typeface="Quicksand"/>
                        <a:sym typeface="Quicksand"/>
                      </a:endParaRPr>
                    </a:p>
                  </a:txBody>
                  <a:tcPr marT="63500" marB="63500" marR="63500" marL="63500">
                    <a:lnL cap="flat" cmpd="sng" w="12700">
                      <a:solidFill>
                        <a:srgbClr val="3C3C3B"/>
                      </a:solidFill>
                      <a:prstDash val="solid"/>
                      <a:round/>
                      <a:headEnd len="sm" w="sm" type="none"/>
                      <a:tailEnd len="sm" w="sm" type="none"/>
                    </a:lnL>
                    <a:lnR cap="flat" cmpd="sng" w="12700">
                      <a:solidFill>
                        <a:srgbClr val="3C3C3B"/>
                      </a:solidFill>
                      <a:prstDash val="solid"/>
                      <a:round/>
                      <a:headEnd len="sm" w="sm" type="none"/>
                      <a:tailEnd len="sm" w="sm" type="none"/>
                    </a:lnR>
                    <a:lnT cap="flat" cmpd="sng" w="12700">
                      <a:solidFill>
                        <a:srgbClr val="3C3C3B"/>
                      </a:solidFill>
                      <a:prstDash val="solid"/>
                      <a:round/>
                      <a:headEnd len="sm" w="sm" type="none"/>
                      <a:tailEnd len="sm" w="sm" type="none"/>
                    </a:lnT>
                    <a:lnB cap="flat" cmpd="sng" w="12700">
                      <a:solidFill>
                        <a:srgbClr val="3C3C3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rPr lang="en-GB" sz="800">
                          <a:solidFill>
                            <a:srgbClr val="3C3C3B"/>
                          </a:solidFill>
                          <a:latin typeface="Quicksand"/>
                          <a:ea typeface="Quicksand"/>
                          <a:cs typeface="Quicksand"/>
                          <a:sym typeface="Quicksand"/>
                        </a:rPr>
                        <a:t>Improved ways of working are being embedded</a:t>
                      </a:r>
                      <a:endParaRPr sz="1200">
                        <a:solidFill>
                          <a:srgbClr val="3C3C3B"/>
                        </a:solidFill>
                        <a:latin typeface="Quicksand Medium"/>
                        <a:ea typeface="Quicksand Medium"/>
                        <a:cs typeface="Quicksand Medium"/>
                        <a:sym typeface="Quicksand Medium"/>
                      </a:endParaRPr>
                    </a:p>
                    <a:p>
                      <a:pPr indent="0" lvl="0" marL="0" rtl="0" algn="l">
                        <a:spcBef>
                          <a:spcPts val="0"/>
                        </a:spcBef>
                        <a:spcAft>
                          <a:spcPts val="0"/>
                        </a:spcAft>
                        <a:buNone/>
                      </a:pPr>
                      <a:r>
                        <a:t/>
                      </a:r>
                      <a:endParaRPr sz="1000">
                        <a:solidFill>
                          <a:srgbClr val="3C3C3B"/>
                        </a:solidFill>
                        <a:latin typeface="Quicksand"/>
                        <a:ea typeface="Quicksand"/>
                        <a:cs typeface="Quicksand"/>
                        <a:sym typeface="Quicksand"/>
                      </a:endParaRPr>
                    </a:p>
                  </a:txBody>
                  <a:tcPr marT="63500" marB="63500" marR="63500" marL="63500">
                    <a:lnL cap="flat" cmpd="sng" w="12700">
                      <a:solidFill>
                        <a:srgbClr val="3C3C3B"/>
                      </a:solidFill>
                      <a:prstDash val="solid"/>
                      <a:round/>
                      <a:headEnd len="sm" w="sm" type="none"/>
                      <a:tailEnd len="sm" w="sm" type="none"/>
                    </a:lnL>
                    <a:lnR cap="flat" cmpd="sng" w="12700">
                      <a:solidFill>
                        <a:srgbClr val="3C3C3B"/>
                      </a:solidFill>
                      <a:prstDash val="solid"/>
                      <a:round/>
                      <a:headEnd len="sm" w="sm" type="none"/>
                      <a:tailEnd len="sm" w="sm" type="none"/>
                    </a:lnR>
                    <a:lnT cap="flat" cmpd="sng" w="12700">
                      <a:solidFill>
                        <a:srgbClr val="3C3C3B"/>
                      </a:solidFill>
                      <a:prstDash val="solid"/>
                      <a:round/>
                      <a:headEnd len="sm" w="sm" type="none"/>
                      <a:tailEnd len="sm" w="sm" type="none"/>
                    </a:lnT>
                    <a:lnB cap="flat" cmpd="sng" w="12700">
                      <a:solidFill>
                        <a:srgbClr val="3C3C3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rPr lang="en-GB" sz="800">
                          <a:solidFill>
                            <a:srgbClr val="3C3C3B"/>
                          </a:solidFill>
                          <a:latin typeface="Quicksand"/>
                          <a:ea typeface="Quicksand"/>
                          <a:cs typeface="Quicksand"/>
                          <a:sym typeface="Quicksand"/>
                        </a:rPr>
                        <a:t>Vision for TIP and outcomes are actively owned by all members of the team. Great practice is shared with the wider system.</a:t>
                      </a:r>
                      <a:r>
                        <a:rPr lang="en-GB" sz="800">
                          <a:solidFill>
                            <a:srgbClr val="3C3C3B"/>
                          </a:solidFill>
                          <a:latin typeface="Quicksand Medium"/>
                          <a:ea typeface="Quicksand Medium"/>
                          <a:cs typeface="Quicksand Medium"/>
                          <a:sym typeface="Quicksand Medium"/>
                        </a:rPr>
                        <a:t> </a:t>
                      </a:r>
                      <a:endParaRPr sz="800">
                        <a:solidFill>
                          <a:srgbClr val="3C3C3B"/>
                        </a:solidFill>
                        <a:latin typeface="Quicksand Medium"/>
                        <a:ea typeface="Quicksand Medium"/>
                        <a:cs typeface="Quicksand Medium"/>
                        <a:sym typeface="Quicksand Medium"/>
                      </a:endParaRPr>
                    </a:p>
                    <a:p>
                      <a:pPr indent="0" lvl="0" marL="0" rtl="0" algn="l">
                        <a:spcBef>
                          <a:spcPts val="0"/>
                        </a:spcBef>
                        <a:spcAft>
                          <a:spcPts val="0"/>
                        </a:spcAft>
                        <a:buNone/>
                      </a:pPr>
                      <a:r>
                        <a:t/>
                      </a:r>
                      <a:endParaRPr sz="1000">
                        <a:solidFill>
                          <a:srgbClr val="3C3C3B"/>
                        </a:solidFill>
                        <a:latin typeface="Quicksand"/>
                        <a:ea typeface="Quicksand"/>
                        <a:cs typeface="Quicksand"/>
                        <a:sym typeface="Quicksand"/>
                      </a:endParaRPr>
                    </a:p>
                  </a:txBody>
                  <a:tcPr marT="63500" marB="63500" marR="63500" marL="63500">
                    <a:lnL cap="flat" cmpd="sng" w="12700">
                      <a:solidFill>
                        <a:srgbClr val="3C3C3B"/>
                      </a:solidFill>
                      <a:prstDash val="solid"/>
                      <a:round/>
                      <a:headEnd len="sm" w="sm" type="none"/>
                      <a:tailEnd len="sm" w="sm" type="none"/>
                    </a:lnL>
                    <a:lnR cap="flat" cmpd="sng" w="12700">
                      <a:solidFill>
                        <a:srgbClr val="3C3C3B"/>
                      </a:solidFill>
                      <a:prstDash val="solid"/>
                      <a:round/>
                      <a:headEnd len="sm" w="sm" type="none"/>
                      <a:tailEnd len="sm" w="sm" type="none"/>
                    </a:lnR>
                    <a:lnT cap="flat" cmpd="sng" w="12700">
                      <a:solidFill>
                        <a:srgbClr val="3C3C3B"/>
                      </a:solidFill>
                      <a:prstDash val="solid"/>
                      <a:round/>
                      <a:headEnd len="sm" w="sm" type="none"/>
                      <a:tailEnd len="sm" w="sm" type="none"/>
                    </a:lnT>
                    <a:lnB cap="flat" cmpd="sng" w="12700">
                      <a:solidFill>
                        <a:srgbClr val="3C3C3B"/>
                      </a:solidFill>
                      <a:prstDash val="solid"/>
                      <a:round/>
                      <a:headEnd len="sm" w="sm" type="none"/>
                      <a:tailEnd len="sm" w="sm" type="none"/>
                    </a:lnB>
                    <a:solidFill>
                      <a:srgbClr val="FFFFFF"/>
                    </a:solidFill>
                  </a:tcPr>
                </a:tc>
              </a:tr>
            </a:tbl>
          </a:graphicData>
        </a:graphic>
      </p:graphicFrame>
      <p:grpSp>
        <p:nvGrpSpPr>
          <p:cNvPr id="188" name="Google Shape;188;p22"/>
          <p:cNvGrpSpPr/>
          <p:nvPr/>
        </p:nvGrpSpPr>
        <p:grpSpPr>
          <a:xfrm>
            <a:off x="9890317" y="1596455"/>
            <a:ext cx="198789" cy="198789"/>
            <a:chOff x="9779875" y="1425050"/>
            <a:chExt cx="345600" cy="345600"/>
          </a:xfrm>
        </p:grpSpPr>
        <p:sp>
          <p:nvSpPr>
            <p:cNvPr id="189" name="Google Shape;189;p22"/>
            <p:cNvSpPr/>
            <p:nvPr/>
          </p:nvSpPr>
          <p:spPr>
            <a:xfrm>
              <a:off x="9779875" y="1425050"/>
              <a:ext cx="345600" cy="345600"/>
            </a:xfrm>
            <a:prstGeom prst="ellipse">
              <a:avLst/>
            </a:prstGeom>
            <a:solidFill>
              <a:srgbClr val="3C3C3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90" name="Google Shape;190;p22"/>
            <p:cNvPicPr preferRelativeResize="0"/>
            <p:nvPr/>
          </p:nvPicPr>
          <p:blipFill>
            <a:blip r:embed="rId3">
              <a:alphaModFix/>
            </a:blip>
            <a:stretch>
              <a:fillRect/>
            </a:stretch>
          </p:blipFill>
          <p:spPr>
            <a:xfrm>
              <a:off x="9858650" y="1503825"/>
              <a:ext cx="188000" cy="188000"/>
            </a:xfrm>
            <a:prstGeom prst="rect">
              <a:avLst/>
            </a:prstGeom>
            <a:noFill/>
            <a:ln>
              <a:noFill/>
            </a:ln>
          </p:spPr>
        </p:pic>
      </p:grpSp>
      <p:grpSp>
        <p:nvGrpSpPr>
          <p:cNvPr id="191" name="Google Shape;191;p22"/>
          <p:cNvGrpSpPr/>
          <p:nvPr/>
        </p:nvGrpSpPr>
        <p:grpSpPr>
          <a:xfrm>
            <a:off x="8303492" y="1596455"/>
            <a:ext cx="198789" cy="198789"/>
            <a:chOff x="9779875" y="1425050"/>
            <a:chExt cx="345600" cy="345600"/>
          </a:xfrm>
        </p:grpSpPr>
        <p:sp>
          <p:nvSpPr>
            <p:cNvPr id="192" name="Google Shape;192;p22"/>
            <p:cNvSpPr/>
            <p:nvPr/>
          </p:nvSpPr>
          <p:spPr>
            <a:xfrm>
              <a:off x="9779875" y="1425050"/>
              <a:ext cx="345600" cy="345600"/>
            </a:xfrm>
            <a:prstGeom prst="ellipse">
              <a:avLst/>
            </a:prstGeom>
            <a:solidFill>
              <a:srgbClr val="3C3C3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93" name="Google Shape;193;p22"/>
            <p:cNvPicPr preferRelativeResize="0"/>
            <p:nvPr/>
          </p:nvPicPr>
          <p:blipFill>
            <a:blip r:embed="rId3">
              <a:alphaModFix/>
            </a:blip>
            <a:stretch>
              <a:fillRect/>
            </a:stretch>
          </p:blipFill>
          <p:spPr>
            <a:xfrm>
              <a:off x="9858650" y="1503825"/>
              <a:ext cx="188000" cy="188000"/>
            </a:xfrm>
            <a:prstGeom prst="rect">
              <a:avLst/>
            </a:prstGeom>
            <a:noFill/>
            <a:ln>
              <a:noFill/>
            </a:ln>
          </p:spPr>
        </p:pic>
      </p:grpSp>
      <p:grpSp>
        <p:nvGrpSpPr>
          <p:cNvPr id="194" name="Google Shape;194;p22"/>
          <p:cNvGrpSpPr/>
          <p:nvPr/>
        </p:nvGrpSpPr>
        <p:grpSpPr>
          <a:xfrm>
            <a:off x="6716667" y="1596455"/>
            <a:ext cx="198789" cy="198789"/>
            <a:chOff x="9779875" y="1425050"/>
            <a:chExt cx="345600" cy="345600"/>
          </a:xfrm>
        </p:grpSpPr>
        <p:sp>
          <p:nvSpPr>
            <p:cNvPr id="195" name="Google Shape;195;p22"/>
            <p:cNvSpPr/>
            <p:nvPr/>
          </p:nvSpPr>
          <p:spPr>
            <a:xfrm>
              <a:off x="9779875" y="1425050"/>
              <a:ext cx="345600" cy="345600"/>
            </a:xfrm>
            <a:prstGeom prst="ellipse">
              <a:avLst/>
            </a:prstGeom>
            <a:solidFill>
              <a:srgbClr val="3C3C3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96" name="Google Shape;196;p22"/>
            <p:cNvPicPr preferRelativeResize="0"/>
            <p:nvPr/>
          </p:nvPicPr>
          <p:blipFill>
            <a:blip r:embed="rId3">
              <a:alphaModFix/>
            </a:blip>
            <a:stretch>
              <a:fillRect/>
            </a:stretch>
          </p:blipFill>
          <p:spPr>
            <a:xfrm>
              <a:off x="9858650" y="1503825"/>
              <a:ext cx="188000" cy="188000"/>
            </a:xfrm>
            <a:prstGeom prst="rect">
              <a:avLst/>
            </a:prstGeom>
            <a:noFill/>
            <a:ln>
              <a:noFill/>
            </a:ln>
          </p:spPr>
        </p:pic>
      </p:grpSp>
      <p:pic>
        <p:nvPicPr>
          <p:cNvPr id="197" name="Google Shape;197;p22"/>
          <p:cNvPicPr preferRelativeResize="0"/>
          <p:nvPr/>
        </p:nvPicPr>
        <p:blipFill>
          <a:blip r:embed="rId4">
            <a:alphaModFix/>
          </a:blip>
          <a:stretch>
            <a:fillRect/>
          </a:stretch>
        </p:blipFill>
        <p:spPr>
          <a:xfrm>
            <a:off x="8506099" y="540000"/>
            <a:ext cx="1619374" cy="531350"/>
          </a:xfrm>
          <a:prstGeom prst="rect">
            <a:avLst/>
          </a:prstGeom>
          <a:noFill/>
          <a:ln>
            <a:noFill/>
          </a:ln>
        </p:spPr>
      </p:pic>
      <p:sp>
        <p:nvSpPr>
          <p:cNvPr id="198" name="Google Shape;198;p22"/>
          <p:cNvSpPr txBox="1"/>
          <p:nvPr>
            <p:ph idx="12" type="sldNum"/>
          </p:nvPr>
        </p:nvSpPr>
        <p:spPr>
          <a:xfrm>
            <a:off x="10050297" y="6981597"/>
            <a:ext cx="641700" cy="578400"/>
          </a:xfrm>
          <a:prstGeom prst="rect">
            <a:avLst/>
          </a:prstGeom>
        </p:spPr>
        <p:txBody>
          <a:bodyPr anchorCtr="0" anchor="ctr" bIns="116050" lIns="116050" spcFirstLastPara="1" rIns="116050" wrap="square" tIns="116050">
            <a:normAutofit/>
          </a:bodyPr>
          <a:lstStyle/>
          <a:p>
            <a:pPr indent="0" lvl="0" marL="0" rtl="0" algn="ctr">
              <a:spcBef>
                <a:spcPts val="0"/>
              </a:spcBef>
              <a:spcAft>
                <a:spcPts val="0"/>
              </a:spcAft>
              <a:buNone/>
            </a:pPr>
            <a:fld id="{00000000-1234-1234-1234-123412341234}" type="slidenum">
              <a:rPr lang="en-GB"/>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graphicFrame>
        <p:nvGraphicFramePr>
          <p:cNvPr id="203" name="Google Shape;203;p23"/>
          <p:cNvGraphicFramePr/>
          <p:nvPr/>
        </p:nvGraphicFramePr>
        <p:xfrm>
          <a:off x="562875" y="1565125"/>
          <a:ext cx="3000000" cy="3000000"/>
        </p:xfrm>
        <a:graphic>
          <a:graphicData uri="http://schemas.openxmlformats.org/drawingml/2006/table">
            <a:tbl>
              <a:tblPr>
                <a:noFill/>
                <a:tableStyleId>{4C7C10EB-985E-4135-9C93-A89B73015DB3}</a:tableStyleId>
              </a:tblPr>
              <a:tblGrid>
                <a:gridCol w="2493150"/>
                <a:gridCol w="2304200"/>
              </a:tblGrid>
              <a:tr h="195100">
                <a:tc>
                  <a:txBody>
                    <a:bodyPr/>
                    <a:lstStyle/>
                    <a:p>
                      <a:pPr indent="0" lvl="0" marL="0" marR="0" rtl="0" algn="l">
                        <a:lnSpc>
                          <a:spcPct val="100000"/>
                        </a:lnSpc>
                        <a:spcBef>
                          <a:spcPts val="0"/>
                        </a:spcBef>
                        <a:spcAft>
                          <a:spcPts val="0"/>
                        </a:spcAft>
                        <a:buNone/>
                      </a:pPr>
                      <a:r>
                        <a:rPr lang="en-GB" sz="900">
                          <a:solidFill>
                            <a:srgbClr val="FFFFFF"/>
                          </a:solidFill>
                          <a:latin typeface="Quicksand Medium"/>
                          <a:ea typeface="Quicksand Medium"/>
                          <a:cs typeface="Quicksand Medium"/>
                          <a:sym typeface="Quicksand Medium"/>
                        </a:rPr>
                        <a:t>INDICATORS OF </a:t>
                      </a:r>
                      <a:r>
                        <a:rPr b="1" lang="en-GB" sz="900">
                          <a:solidFill>
                            <a:srgbClr val="FFFFFF"/>
                          </a:solidFill>
                          <a:latin typeface="Quicksand"/>
                          <a:ea typeface="Quicksand"/>
                          <a:cs typeface="Quicksand"/>
                          <a:sym typeface="Quicksand"/>
                        </a:rPr>
                        <a:t>GOOD PRACTICE</a:t>
                      </a:r>
                      <a:endParaRPr b="1" sz="900">
                        <a:solidFill>
                          <a:srgbClr val="FFFFFF"/>
                        </a:solidFill>
                        <a:latin typeface="Quicksand"/>
                        <a:ea typeface="Quicksand"/>
                        <a:cs typeface="Quicksand"/>
                        <a:sym typeface="Quicksand"/>
                      </a:endParaRPr>
                    </a:p>
                  </a:txBody>
                  <a:tcPr marT="63500" marB="63500" marR="63500" marL="63500" anchor="ctr">
                    <a:lnL cap="flat" cmpd="sng" w="12700">
                      <a:solidFill>
                        <a:srgbClr val="008E79"/>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008E79"/>
                      </a:solidFill>
                      <a:prstDash val="solid"/>
                      <a:round/>
                      <a:headEnd len="sm" w="sm" type="none"/>
                      <a:tailEnd len="sm" w="sm" type="none"/>
                    </a:lnT>
                    <a:lnB cap="flat" cmpd="sng" w="12700">
                      <a:solidFill>
                        <a:srgbClr val="008E79"/>
                      </a:solidFill>
                      <a:prstDash val="solid"/>
                      <a:round/>
                      <a:headEnd len="sm" w="sm" type="none"/>
                      <a:tailEnd len="sm" w="sm" type="none"/>
                    </a:lnB>
                    <a:solidFill>
                      <a:srgbClr val="008E79"/>
                    </a:solidFill>
                  </a:tcPr>
                </a:tc>
                <a:tc>
                  <a:txBody>
                    <a:bodyPr/>
                    <a:lstStyle/>
                    <a:p>
                      <a:pPr indent="0" lvl="0" marL="0" marR="0" rtl="0" algn="l">
                        <a:lnSpc>
                          <a:spcPct val="100000"/>
                        </a:lnSpc>
                        <a:spcBef>
                          <a:spcPts val="0"/>
                        </a:spcBef>
                        <a:spcAft>
                          <a:spcPts val="0"/>
                        </a:spcAft>
                        <a:buNone/>
                      </a:pPr>
                      <a:r>
                        <a:rPr b="1" lang="en-GB" sz="900">
                          <a:solidFill>
                            <a:srgbClr val="FFFFFF"/>
                          </a:solidFill>
                          <a:latin typeface="Quicksand"/>
                          <a:ea typeface="Quicksand"/>
                          <a:cs typeface="Quicksand"/>
                          <a:sym typeface="Quicksand"/>
                        </a:rPr>
                        <a:t>WHO</a:t>
                      </a:r>
                      <a:r>
                        <a:rPr lang="en-GB" sz="900">
                          <a:solidFill>
                            <a:srgbClr val="FFFFFF"/>
                          </a:solidFill>
                          <a:latin typeface="Quicksand Medium"/>
                          <a:ea typeface="Quicksand Medium"/>
                          <a:cs typeface="Quicksand Medium"/>
                          <a:sym typeface="Quicksand Medium"/>
                        </a:rPr>
                        <a:t> CAN SUPPORT ON THE JOURNEY</a:t>
                      </a:r>
                      <a:endParaRPr sz="900">
                        <a:solidFill>
                          <a:srgbClr val="FFFFFF"/>
                        </a:solidFill>
                        <a:latin typeface="Quicksand Medium"/>
                        <a:ea typeface="Quicksand Medium"/>
                        <a:cs typeface="Quicksand Medium"/>
                        <a:sym typeface="Quicksand Medium"/>
                      </a:endParaRPr>
                    </a:p>
                  </a:txBody>
                  <a:tcPr marT="63500" marB="63500" marR="63500" marL="63500" anchor="ctr">
                    <a:lnL cap="flat" cmpd="sng" w="12700">
                      <a:solidFill>
                        <a:srgbClr val="FFFFFF"/>
                      </a:solidFill>
                      <a:prstDash val="solid"/>
                      <a:round/>
                      <a:headEnd len="sm" w="sm" type="none"/>
                      <a:tailEnd len="sm" w="sm" type="none"/>
                    </a:lnL>
                    <a:lnR cap="flat" cmpd="sng" w="12700">
                      <a:solidFill>
                        <a:srgbClr val="008E79"/>
                      </a:solidFill>
                      <a:prstDash val="solid"/>
                      <a:round/>
                      <a:headEnd len="sm" w="sm" type="none"/>
                      <a:tailEnd len="sm" w="sm" type="none"/>
                    </a:lnR>
                    <a:lnT cap="flat" cmpd="sng" w="12700">
                      <a:solidFill>
                        <a:srgbClr val="008E79"/>
                      </a:solidFill>
                      <a:prstDash val="solid"/>
                      <a:round/>
                      <a:headEnd len="sm" w="sm" type="none"/>
                      <a:tailEnd len="sm" w="sm" type="none"/>
                    </a:lnT>
                    <a:lnB cap="flat" cmpd="sng" w="12700">
                      <a:solidFill>
                        <a:srgbClr val="008E79"/>
                      </a:solidFill>
                      <a:prstDash val="solid"/>
                      <a:round/>
                      <a:headEnd len="sm" w="sm" type="none"/>
                      <a:tailEnd len="sm" w="sm" type="none"/>
                    </a:lnB>
                    <a:solidFill>
                      <a:srgbClr val="008E79"/>
                    </a:solidFill>
                  </a:tcPr>
                </a:tc>
              </a:tr>
              <a:tr h="5194525">
                <a:tc>
                  <a:txBody>
                    <a:bodyPr/>
                    <a:lstStyle/>
                    <a:p>
                      <a:pPr indent="0" lvl="0" marL="0" rtl="0" algn="l">
                        <a:spcBef>
                          <a:spcPts val="0"/>
                        </a:spcBef>
                        <a:spcAft>
                          <a:spcPts val="0"/>
                        </a:spcAft>
                        <a:buNone/>
                      </a:pPr>
                      <a:r>
                        <a:rPr lang="en-GB" sz="800">
                          <a:solidFill>
                            <a:srgbClr val="008E79"/>
                          </a:solidFill>
                          <a:latin typeface="Quicksand Medium"/>
                          <a:ea typeface="Quicksand Medium"/>
                          <a:cs typeface="Quicksand Medium"/>
                          <a:sym typeface="Quicksand Medium"/>
                        </a:rPr>
                        <a:t>Trauma and the need for trauma-informed practice is included in the organisation’s mission and vision for children and families</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Policies and procedures refer to trauma explicitly and provide guidance on offering a trauma-informed response</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Leaders understand and talk about the impact of trauma on children and families and champion trauma-informed ways of working.</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Leaders commit resources to supporting trauma-informed practice, including the staff time to use this support</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Quality assurance and audit activity consider trauma and the 8 features of effective trauma-informed practice</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HR and occupational health recognise the impact of secondary trauma and have processes in place to reduce the impact.</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1000"/>
                        </a:spcAft>
                        <a:buNone/>
                      </a:pPr>
                      <a:r>
                        <a:rPr lang="en-GB" sz="800">
                          <a:solidFill>
                            <a:srgbClr val="008E79"/>
                          </a:solidFill>
                          <a:latin typeface="Quicksand Medium"/>
                          <a:ea typeface="Quicksand Medium"/>
                          <a:cs typeface="Quicksand Medium"/>
                          <a:sym typeface="Quicksand Medium"/>
                        </a:rPr>
                        <a:t>Trauma-informed principles inform commissioning strategies and practice, considering the potential for re-traumatisation in auxiliary services (e.g. hospital transport, placements)</a:t>
                      </a:r>
                      <a:endParaRPr sz="800">
                        <a:solidFill>
                          <a:srgbClr val="008E79"/>
                        </a:solidFill>
                        <a:latin typeface="Quicksand Medium"/>
                        <a:ea typeface="Quicksand Medium"/>
                        <a:cs typeface="Quicksand Medium"/>
                        <a:sym typeface="Quicksand Medium"/>
                      </a:endParaRPr>
                    </a:p>
                  </a:txBody>
                  <a:tcPr marT="63500" marB="63500" marR="63500" marL="63500">
                    <a:lnL cap="flat" cmpd="sng" w="12700">
                      <a:solidFill>
                        <a:srgbClr val="008E79"/>
                      </a:solidFill>
                      <a:prstDash val="solid"/>
                      <a:round/>
                      <a:headEnd len="sm" w="sm" type="none"/>
                      <a:tailEnd len="sm" w="sm" type="none"/>
                    </a:lnL>
                    <a:lnR cap="flat" cmpd="sng" w="12700">
                      <a:solidFill>
                        <a:srgbClr val="008E79"/>
                      </a:solidFill>
                      <a:prstDash val="solid"/>
                      <a:round/>
                      <a:headEnd len="sm" w="sm" type="none"/>
                      <a:tailEnd len="sm" w="sm" type="none"/>
                    </a:lnR>
                    <a:lnT cap="flat" cmpd="sng" w="12700">
                      <a:solidFill>
                        <a:srgbClr val="008E79"/>
                      </a:solidFill>
                      <a:prstDash val="solid"/>
                      <a:round/>
                      <a:headEnd len="sm" w="sm" type="none"/>
                      <a:tailEnd len="sm" w="sm" type="none"/>
                    </a:lnT>
                    <a:lnB cap="flat" cmpd="sng" w="12700">
                      <a:solidFill>
                        <a:srgbClr val="008E79"/>
                      </a:solidFill>
                      <a:prstDash val="solid"/>
                      <a:round/>
                      <a:headEnd len="sm" w="sm" type="none"/>
                      <a:tailEnd len="sm" w="sm" type="none"/>
                    </a:lnB>
                  </a:tcPr>
                </a:tc>
                <a:tc>
                  <a:txBody>
                    <a:bodyPr/>
                    <a:lstStyle/>
                    <a:p>
                      <a:pPr indent="0" lvl="0" marL="0" rtl="0" algn="l">
                        <a:spcBef>
                          <a:spcPts val="0"/>
                        </a:spcBef>
                        <a:spcAft>
                          <a:spcPts val="0"/>
                        </a:spcAft>
                        <a:buNone/>
                      </a:pPr>
                      <a:r>
                        <a:rPr lang="en-GB" sz="800">
                          <a:solidFill>
                            <a:srgbClr val="008E79"/>
                          </a:solidFill>
                          <a:latin typeface="Quicksand Medium"/>
                          <a:ea typeface="Quicksand Medium"/>
                          <a:cs typeface="Quicksand Medium"/>
                          <a:sym typeface="Quicksand Medium"/>
                        </a:rPr>
                        <a:t>RCT</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Public Health</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Hopwood Hall</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Complex Safeguarding</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NEST</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1000"/>
                        </a:spcAft>
                        <a:buNone/>
                      </a:pPr>
                      <a:r>
                        <a:rPr lang="en-GB" sz="800">
                          <a:solidFill>
                            <a:srgbClr val="008E79"/>
                          </a:solidFill>
                          <a:latin typeface="Quicksand Medium"/>
                          <a:ea typeface="Quicksand Medium"/>
                          <a:cs typeface="Quicksand Medium"/>
                          <a:sym typeface="Quicksand Medium"/>
                        </a:rPr>
                        <a:t>Early Help</a:t>
                      </a:r>
                      <a:endParaRPr sz="800">
                        <a:solidFill>
                          <a:srgbClr val="008E79"/>
                        </a:solidFill>
                        <a:latin typeface="Quicksand Medium"/>
                        <a:ea typeface="Quicksand Medium"/>
                        <a:cs typeface="Quicksand Medium"/>
                        <a:sym typeface="Quicksand Medium"/>
                      </a:endParaRPr>
                    </a:p>
                  </a:txBody>
                  <a:tcPr marT="63500" marB="63500" marR="63500" marL="63500">
                    <a:lnL cap="flat" cmpd="sng" w="12700">
                      <a:solidFill>
                        <a:srgbClr val="008E79"/>
                      </a:solidFill>
                      <a:prstDash val="solid"/>
                      <a:round/>
                      <a:headEnd len="sm" w="sm" type="none"/>
                      <a:tailEnd len="sm" w="sm" type="none"/>
                    </a:lnL>
                    <a:lnR cap="flat" cmpd="sng" w="12700">
                      <a:solidFill>
                        <a:srgbClr val="008E79"/>
                      </a:solidFill>
                      <a:prstDash val="solid"/>
                      <a:round/>
                      <a:headEnd len="sm" w="sm" type="none"/>
                      <a:tailEnd len="sm" w="sm" type="none"/>
                    </a:lnR>
                    <a:lnT cap="flat" cmpd="sng" w="12700">
                      <a:solidFill>
                        <a:srgbClr val="008E79"/>
                      </a:solidFill>
                      <a:prstDash val="solid"/>
                      <a:round/>
                      <a:headEnd len="sm" w="sm" type="none"/>
                      <a:tailEnd len="sm" w="sm" type="none"/>
                    </a:lnT>
                    <a:lnB cap="flat" cmpd="sng" w="12700">
                      <a:solidFill>
                        <a:srgbClr val="008E79"/>
                      </a:solidFill>
                      <a:prstDash val="solid"/>
                      <a:round/>
                      <a:headEnd len="sm" w="sm" type="none"/>
                      <a:tailEnd len="sm" w="sm" type="none"/>
                    </a:lnB>
                  </a:tcPr>
                </a:tc>
              </a:tr>
            </a:tbl>
          </a:graphicData>
        </a:graphic>
      </p:graphicFrame>
      <p:sp>
        <p:nvSpPr>
          <p:cNvPr id="204" name="Google Shape;204;p23"/>
          <p:cNvSpPr txBox="1"/>
          <p:nvPr/>
        </p:nvSpPr>
        <p:spPr>
          <a:xfrm>
            <a:off x="562875" y="547850"/>
            <a:ext cx="9562500" cy="877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sz="1200">
                <a:solidFill>
                  <a:srgbClr val="008E79"/>
                </a:solidFill>
                <a:latin typeface="Quicksand Medium"/>
                <a:ea typeface="Quicksand Medium"/>
                <a:cs typeface="Quicksand Medium"/>
                <a:sym typeface="Quicksand Medium"/>
              </a:rPr>
              <a:t>TRAUMA-INFORMED PRACTICE FEATURES</a:t>
            </a:r>
            <a:endParaRPr sz="1200">
              <a:solidFill>
                <a:srgbClr val="008E79"/>
              </a:solidFill>
              <a:latin typeface="Quicksand Medium"/>
              <a:ea typeface="Quicksand Medium"/>
              <a:cs typeface="Quicksand Medium"/>
              <a:sym typeface="Quicksand Medium"/>
            </a:endParaRPr>
          </a:p>
          <a:p>
            <a:pPr indent="0" lvl="0" marL="0" rtl="0" algn="l">
              <a:spcBef>
                <a:spcPts val="600"/>
              </a:spcBef>
              <a:spcAft>
                <a:spcPts val="600"/>
              </a:spcAft>
              <a:buNone/>
            </a:pPr>
            <a:r>
              <a:rPr b="1" lang="en-GB" sz="2800">
                <a:solidFill>
                  <a:srgbClr val="008E79"/>
                </a:solidFill>
                <a:latin typeface="Quicksand"/>
                <a:ea typeface="Quicksand"/>
                <a:cs typeface="Quicksand"/>
                <a:sym typeface="Quicksand"/>
              </a:rPr>
              <a:t>Leadership and ethos</a:t>
            </a:r>
            <a:endParaRPr b="1" sz="2800">
              <a:solidFill>
                <a:srgbClr val="008E79"/>
              </a:solidFill>
              <a:latin typeface="Quicksand"/>
              <a:ea typeface="Quicksand"/>
              <a:cs typeface="Quicksand"/>
              <a:sym typeface="Quicksand"/>
            </a:endParaRPr>
          </a:p>
        </p:txBody>
      </p:sp>
      <p:graphicFrame>
        <p:nvGraphicFramePr>
          <p:cNvPr id="205" name="Google Shape;205;p23"/>
          <p:cNvGraphicFramePr/>
          <p:nvPr/>
        </p:nvGraphicFramePr>
        <p:xfrm>
          <a:off x="5360225" y="1565125"/>
          <a:ext cx="3000000" cy="3000000"/>
        </p:xfrm>
        <a:graphic>
          <a:graphicData uri="http://schemas.openxmlformats.org/drawingml/2006/table">
            <a:tbl>
              <a:tblPr>
                <a:noFill/>
                <a:tableStyleId>{4C7C10EB-985E-4135-9C93-A89B73015DB3}</a:tableStyleId>
              </a:tblPr>
              <a:tblGrid>
                <a:gridCol w="1587200"/>
                <a:gridCol w="1587200"/>
                <a:gridCol w="1587200"/>
              </a:tblGrid>
              <a:tr h="261500">
                <a:tc>
                  <a:txBody>
                    <a:bodyPr/>
                    <a:lstStyle/>
                    <a:p>
                      <a:pPr indent="0" lvl="0" marL="0" rtl="0" algn="l">
                        <a:spcBef>
                          <a:spcPts val="0"/>
                        </a:spcBef>
                        <a:spcAft>
                          <a:spcPts val="0"/>
                        </a:spcAft>
                        <a:buNone/>
                      </a:pPr>
                      <a:r>
                        <a:rPr lang="en-GB" sz="900">
                          <a:solidFill>
                            <a:srgbClr val="3C3C3B"/>
                          </a:solidFill>
                          <a:latin typeface="Quicksand Medium"/>
                          <a:ea typeface="Quicksand Medium"/>
                          <a:cs typeface="Quicksand Medium"/>
                          <a:sym typeface="Quicksand Medium"/>
                        </a:rPr>
                        <a:t>DEFINING</a:t>
                      </a:r>
                      <a:endParaRPr sz="900">
                        <a:solidFill>
                          <a:srgbClr val="3C3C3B"/>
                        </a:solidFill>
                        <a:latin typeface="Quicksand Medium"/>
                        <a:ea typeface="Quicksand Medium"/>
                        <a:cs typeface="Quicksand Medium"/>
                        <a:sym typeface="Quicksand Medium"/>
                      </a:endParaRPr>
                    </a:p>
                  </a:txBody>
                  <a:tcPr marT="63500" marB="63500" marR="63500" marL="63500">
                    <a:lnL cap="flat" cmpd="sng" w="12700">
                      <a:solidFill>
                        <a:srgbClr val="3C3C3B"/>
                      </a:solidFill>
                      <a:prstDash val="solid"/>
                      <a:round/>
                      <a:headEnd len="sm" w="sm" type="none"/>
                      <a:tailEnd len="sm" w="sm" type="none"/>
                    </a:lnL>
                    <a:lnR cap="flat" cmpd="sng" w="12700">
                      <a:solidFill>
                        <a:srgbClr val="3C3C3B"/>
                      </a:solidFill>
                      <a:prstDash val="solid"/>
                      <a:round/>
                      <a:headEnd len="sm" w="sm" type="none"/>
                      <a:tailEnd len="sm" w="sm" type="none"/>
                    </a:lnR>
                    <a:lnT cap="flat" cmpd="sng" w="12700">
                      <a:solidFill>
                        <a:srgbClr val="3C3C3B"/>
                      </a:solidFill>
                      <a:prstDash val="solid"/>
                      <a:round/>
                      <a:headEnd len="sm" w="sm" type="none"/>
                      <a:tailEnd len="sm" w="sm" type="none"/>
                    </a:lnT>
                    <a:lnB cap="flat" cmpd="sng" w="12700">
                      <a:solidFill>
                        <a:srgbClr val="3C3C3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rPr lang="en-GB" sz="900">
                          <a:solidFill>
                            <a:srgbClr val="3C3C3B"/>
                          </a:solidFill>
                          <a:latin typeface="Quicksand Medium"/>
                          <a:ea typeface="Quicksand Medium"/>
                          <a:cs typeface="Quicksand Medium"/>
                          <a:sym typeface="Quicksand Medium"/>
                        </a:rPr>
                        <a:t>EMBEDDING</a:t>
                      </a:r>
                      <a:endParaRPr sz="900">
                        <a:solidFill>
                          <a:srgbClr val="3C3C3B"/>
                        </a:solidFill>
                        <a:latin typeface="Quicksand Medium"/>
                        <a:ea typeface="Quicksand Medium"/>
                        <a:cs typeface="Quicksand Medium"/>
                        <a:sym typeface="Quicksand Medium"/>
                      </a:endParaRPr>
                    </a:p>
                  </a:txBody>
                  <a:tcPr marT="63500" marB="63500" marR="63500" marL="63500">
                    <a:lnL cap="flat" cmpd="sng" w="12700">
                      <a:solidFill>
                        <a:srgbClr val="3C3C3B"/>
                      </a:solidFill>
                      <a:prstDash val="solid"/>
                      <a:round/>
                      <a:headEnd len="sm" w="sm" type="none"/>
                      <a:tailEnd len="sm" w="sm" type="none"/>
                    </a:lnL>
                    <a:lnR cap="flat" cmpd="sng" w="12700">
                      <a:solidFill>
                        <a:srgbClr val="3C3C3B"/>
                      </a:solidFill>
                      <a:prstDash val="solid"/>
                      <a:round/>
                      <a:headEnd len="sm" w="sm" type="none"/>
                      <a:tailEnd len="sm" w="sm" type="none"/>
                    </a:lnR>
                    <a:lnT cap="flat" cmpd="sng" w="12700">
                      <a:solidFill>
                        <a:srgbClr val="3C3C3B"/>
                      </a:solidFill>
                      <a:prstDash val="solid"/>
                      <a:round/>
                      <a:headEnd len="sm" w="sm" type="none"/>
                      <a:tailEnd len="sm" w="sm" type="none"/>
                    </a:lnT>
                    <a:lnB cap="flat" cmpd="sng" w="12700">
                      <a:solidFill>
                        <a:srgbClr val="3C3C3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rPr lang="en-GB" sz="900">
                          <a:solidFill>
                            <a:srgbClr val="3C3C3B"/>
                          </a:solidFill>
                          <a:latin typeface="Quicksand Medium"/>
                          <a:ea typeface="Quicksand Medium"/>
                          <a:cs typeface="Quicksand Medium"/>
                          <a:sym typeface="Quicksand Medium"/>
                        </a:rPr>
                        <a:t>THRIVING &amp; LEADING</a:t>
                      </a:r>
                      <a:endParaRPr sz="900">
                        <a:solidFill>
                          <a:srgbClr val="3C3C3B"/>
                        </a:solidFill>
                        <a:latin typeface="Quicksand Medium"/>
                        <a:ea typeface="Quicksand Medium"/>
                        <a:cs typeface="Quicksand Medium"/>
                        <a:sym typeface="Quicksand Medium"/>
                      </a:endParaRPr>
                    </a:p>
                  </a:txBody>
                  <a:tcPr marT="63500" marB="63500" marR="63500" marL="63500">
                    <a:lnL cap="flat" cmpd="sng" w="12700">
                      <a:solidFill>
                        <a:srgbClr val="3C3C3B"/>
                      </a:solidFill>
                      <a:prstDash val="solid"/>
                      <a:round/>
                      <a:headEnd len="sm" w="sm" type="none"/>
                      <a:tailEnd len="sm" w="sm" type="none"/>
                    </a:lnL>
                    <a:lnR cap="flat" cmpd="sng" w="12700">
                      <a:solidFill>
                        <a:srgbClr val="3C3C3B"/>
                      </a:solidFill>
                      <a:prstDash val="solid"/>
                      <a:round/>
                      <a:headEnd len="sm" w="sm" type="none"/>
                      <a:tailEnd len="sm" w="sm" type="none"/>
                    </a:lnR>
                    <a:lnT cap="flat" cmpd="sng" w="12700">
                      <a:solidFill>
                        <a:srgbClr val="3C3C3B"/>
                      </a:solidFill>
                      <a:prstDash val="solid"/>
                      <a:round/>
                      <a:headEnd len="sm" w="sm" type="none"/>
                      <a:tailEnd len="sm" w="sm" type="none"/>
                    </a:lnT>
                    <a:lnB cap="flat" cmpd="sng" w="12700">
                      <a:solidFill>
                        <a:srgbClr val="3C3C3B"/>
                      </a:solidFill>
                      <a:prstDash val="solid"/>
                      <a:round/>
                      <a:headEnd len="sm" w="sm" type="none"/>
                      <a:tailEnd len="sm" w="sm" type="none"/>
                    </a:lnB>
                    <a:solidFill>
                      <a:srgbClr val="FFFFFF"/>
                    </a:solidFill>
                  </a:tcPr>
                </a:tc>
              </a:tr>
              <a:tr h="5202675">
                <a:tc>
                  <a:txBody>
                    <a:bodyPr/>
                    <a:lstStyle/>
                    <a:p>
                      <a:pPr indent="0" lvl="0" marL="0" rtl="0" algn="l">
                        <a:spcBef>
                          <a:spcPts val="0"/>
                        </a:spcBef>
                        <a:spcAft>
                          <a:spcPts val="0"/>
                        </a:spcAft>
                        <a:buNone/>
                      </a:pPr>
                      <a:r>
                        <a:rPr lang="en-GB" sz="800">
                          <a:solidFill>
                            <a:srgbClr val="3C3C3B"/>
                          </a:solidFill>
                          <a:latin typeface="Quicksand"/>
                          <a:ea typeface="Quicksand"/>
                          <a:cs typeface="Quicksand"/>
                          <a:sym typeface="Quicksand"/>
                        </a:rPr>
                        <a:t>Areas for TIP development &amp; a joint vision are being defined</a:t>
                      </a:r>
                      <a:endParaRPr sz="1000">
                        <a:solidFill>
                          <a:srgbClr val="3C3C3B"/>
                        </a:solidFill>
                        <a:latin typeface="Quicksand"/>
                        <a:ea typeface="Quicksand"/>
                        <a:cs typeface="Quicksand"/>
                        <a:sym typeface="Quicksand"/>
                      </a:endParaRPr>
                    </a:p>
                  </a:txBody>
                  <a:tcPr marT="63500" marB="63500" marR="63500" marL="63500">
                    <a:lnL cap="flat" cmpd="sng" w="12700">
                      <a:solidFill>
                        <a:srgbClr val="3C3C3B"/>
                      </a:solidFill>
                      <a:prstDash val="solid"/>
                      <a:round/>
                      <a:headEnd len="sm" w="sm" type="none"/>
                      <a:tailEnd len="sm" w="sm" type="none"/>
                    </a:lnL>
                    <a:lnR cap="flat" cmpd="sng" w="12700">
                      <a:solidFill>
                        <a:srgbClr val="3C3C3B"/>
                      </a:solidFill>
                      <a:prstDash val="solid"/>
                      <a:round/>
                      <a:headEnd len="sm" w="sm" type="none"/>
                      <a:tailEnd len="sm" w="sm" type="none"/>
                    </a:lnR>
                    <a:lnT cap="flat" cmpd="sng" w="12700">
                      <a:solidFill>
                        <a:srgbClr val="3C3C3B"/>
                      </a:solidFill>
                      <a:prstDash val="solid"/>
                      <a:round/>
                      <a:headEnd len="sm" w="sm" type="none"/>
                      <a:tailEnd len="sm" w="sm" type="none"/>
                    </a:lnT>
                    <a:lnB cap="flat" cmpd="sng" w="12700">
                      <a:solidFill>
                        <a:srgbClr val="3C3C3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rPr lang="en-GB" sz="800">
                          <a:solidFill>
                            <a:srgbClr val="3C3C3B"/>
                          </a:solidFill>
                          <a:latin typeface="Quicksand"/>
                          <a:ea typeface="Quicksand"/>
                          <a:cs typeface="Quicksand"/>
                          <a:sym typeface="Quicksand"/>
                        </a:rPr>
                        <a:t>Improved ways of working are being embedded</a:t>
                      </a:r>
                      <a:endParaRPr sz="1200">
                        <a:solidFill>
                          <a:srgbClr val="3C3C3B"/>
                        </a:solidFill>
                        <a:latin typeface="Quicksand Medium"/>
                        <a:ea typeface="Quicksand Medium"/>
                        <a:cs typeface="Quicksand Medium"/>
                        <a:sym typeface="Quicksand Medium"/>
                      </a:endParaRPr>
                    </a:p>
                    <a:p>
                      <a:pPr indent="0" lvl="0" marL="0" rtl="0" algn="l">
                        <a:spcBef>
                          <a:spcPts val="0"/>
                        </a:spcBef>
                        <a:spcAft>
                          <a:spcPts val="0"/>
                        </a:spcAft>
                        <a:buNone/>
                      </a:pPr>
                      <a:r>
                        <a:t/>
                      </a:r>
                      <a:endParaRPr sz="1000">
                        <a:solidFill>
                          <a:srgbClr val="3C3C3B"/>
                        </a:solidFill>
                        <a:latin typeface="Quicksand"/>
                        <a:ea typeface="Quicksand"/>
                        <a:cs typeface="Quicksand"/>
                        <a:sym typeface="Quicksand"/>
                      </a:endParaRPr>
                    </a:p>
                  </a:txBody>
                  <a:tcPr marT="63500" marB="63500" marR="63500" marL="63500">
                    <a:lnL cap="flat" cmpd="sng" w="12700">
                      <a:solidFill>
                        <a:srgbClr val="3C3C3B"/>
                      </a:solidFill>
                      <a:prstDash val="solid"/>
                      <a:round/>
                      <a:headEnd len="sm" w="sm" type="none"/>
                      <a:tailEnd len="sm" w="sm" type="none"/>
                    </a:lnL>
                    <a:lnR cap="flat" cmpd="sng" w="12700">
                      <a:solidFill>
                        <a:srgbClr val="3C3C3B"/>
                      </a:solidFill>
                      <a:prstDash val="solid"/>
                      <a:round/>
                      <a:headEnd len="sm" w="sm" type="none"/>
                      <a:tailEnd len="sm" w="sm" type="none"/>
                    </a:lnR>
                    <a:lnT cap="flat" cmpd="sng" w="12700">
                      <a:solidFill>
                        <a:srgbClr val="3C3C3B"/>
                      </a:solidFill>
                      <a:prstDash val="solid"/>
                      <a:round/>
                      <a:headEnd len="sm" w="sm" type="none"/>
                      <a:tailEnd len="sm" w="sm" type="none"/>
                    </a:lnT>
                    <a:lnB cap="flat" cmpd="sng" w="12700">
                      <a:solidFill>
                        <a:srgbClr val="3C3C3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rPr lang="en-GB" sz="800">
                          <a:solidFill>
                            <a:srgbClr val="3C3C3B"/>
                          </a:solidFill>
                          <a:latin typeface="Quicksand"/>
                          <a:ea typeface="Quicksand"/>
                          <a:cs typeface="Quicksand"/>
                          <a:sym typeface="Quicksand"/>
                        </a:rPr>
                        <a:t>Vision for TIP and outcomes are actively owned by all members of the team. Great practice is shared with the wider system.</a:t>
                      </a:r>
                      <a:r>
                        <a:rPr lang="en-GB" sz="800">
                          <a:solidFill>
                            <a:srgbClr val="3C3C3B"/>
                          </a:solidFill>
                          <a:latin typeface="Quicksand Medium"/>
                          <a:ea typeface="Quicksand Medium"/>
                          <a:cs typeface="Quicksand Medium"/>
                          <a:sym typeface="Quicksand Medium"/>
                        </a:rPr>
                        <a:t> </a:t>
                      </a:r>
                      <a:endParaRPr sz="800">
                        <a:solidFill>
                          <a:srgbClr val="3C3C3B"/>
                        </a:solidFill>
                        <a:latin typeface="Quicksand Medium"/>
                        <a:ea typeface="Quicksand Medium"/>
                        <a:cs typeface="Quicksand Medium"/>
                        <a:sym typeface="Quicksand Medium"/>
                      </a:endParaRPr>
                    </a:p>
                    <a:p>
                      <a:pPr indent="0" lvl="0" marL="0" rtl="0" algn="l">
                        <a:spcBef>
                          <a:spcPts val="0"/>
                        </a:spcBef>
                        <a:spcAft>
                          <a:spcPts val="0"/>
                        </a:spcAft>
                        <a:buNone/>
                      </a:pPr>
                      <a:r>
                        <a:t/>
                      </a:r>
                      <a:endParaRPr sz="1000">
                        <a:solidFill>
                          <a:srgbClr val="3C3C3B"/>
                        </a:solidFill>
                        <a:latin typeface="Quicksand"/>
                        <a:ea typeface="Quicksand"/>
                        <a:cs typeface="Quicksand"/>
                        <a:sym typeface="Quicksand"/>
                      </a:endParaRPr>
                    </a:p>
                  </a:txBody>
                  <a:tcPr marT="63500" marB="63500" marR="63500" marL="63500">
                    <a:lnL cap="flat" cmpd="sng" w="12700">
                      <a:solidFill>
                        <a:srgbClr val="3C3C3B"/>
                      </a:solidFill>
                      <a:prstDash val="solid"/>
                      <a:round/>
                      <a:headEnd len="sm" w="sm" type="none"/>
                      <a:tailEnd len="sm" w="sm" type="none"/>
                    </a:lnL>
                    <a:lnR cap="flat" cmpd="sng" w="12700">
                      <a:solidFill>
                        <a:srgbClr val="3C3C3B"/>
                      </a:solidFill>
                      <a:prstDash val="solid"/>
                      <a:round/>
                      <a:headEnd len="sm" w="sm" type="none"/>
                      <a:tailEnd len="sm" w="sm" type="none"/>
                    </a:lnR>
                    <a:lnT cap="flat" cmpd="sng" w="12700">
                      <a:solidFill>
                        <a:srgbClr val="3C3C3B"/>
                      </a:solidFill>
                      <a:prstDash val="solid"/>
                      <a:round/>
                      <a:headEnd len="sm" w="sm" type="none"/>
                      <a:tailEnd len="sm" w="sm" type="none"/>
                    </a:lnT>
                    <a:lnB cap="flat" cmpd="sng" w="12700">
                      <a:solidFill>
                        <a:srgbClr val="3C3C3B"/>
                      </a:solidFill>
                      <a:prstDash val="solid"/>
                      <a:round/>
                      <a:headEnd len="sm" w="sm" type="none"/>
                      <a:tailEnd len="sm" w="sm" type="none"/>
                    </a:lnB>
                    <a:solidFill>
                      <a:srgbClr val="FFFFFF"/>
                    </a:solidFill>
                  </a:tcPr>
                </a:tc>
              </a:tr>
            </a:tbl>
          </a:graphicData>
        </a:graphic>
      </p:graphicFrame>
      <p:grpSp>
        <p:nvGrpSpPr>
          <p:cNvPr id="206" name="Google Shape;206;p23"/>
          <p:cNvGrpSpPr/>
          <p:nvPr/>
        </p:nvGrpSpPr>
        <p:grpSpPr>
          <a:xfrm>
            <a:off x="9890317" y="1596455"/>
            <a:ext cx="198789" cy="198789"/>
            <a:chOff x="9779875" y="1425050"/>
            <a:chExt cx="345600" cy="345600"/>
          </a:xfrm>
        </p:grpSpPr>
        <p:sp>
          <p:nvSpPr>
            <p:cNvPr id="207" name="Google Shape;207;p23"/>
            <p:cNvSpPr/>
            <p:nvPr/>
          </p:nvSpPr>
          <p:spPr>
            <a:xfrm>
              <a:off x="9779875" y="1425050"/>
              <a:ext cx="345600" cy="345600"/>
            </a:xfrm>
            <a:prstGeom prst="ellipse">
              <a:avLst/>
            </a:prstGeom>
            <a:solidFill>
              <a:srgbClr val="3C3C3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208" name="Google Shape;208;p23"/>
            <p:cNvPicPr preferRelativeResize="0"/>
            <p:nvPr/>
          </p:nvPicPr>
          <p:blipFill>
            <a:blip r:embed="rId3">
              <a:alphaModFix/>
            </a:blip>
            <a:stretch>
              <a:fillRect/>
            </a:stretch>
          </p:blipFill>
          <p:spPr>
            <a:xfrm>
              <a:off x="9858650" y="1503825"/>
              <a:ext cx="188000" cy="188000"/>
            </a:xfrm>
            <a:prstGeom prst="rect">
              <a:avLst/>
            </a:prstGeom>
            <a:noFill/>
            <a:ln>
              <a:noFill/>
            </a:ln>
          </p:spPr>
        </p:pic>
      </p:grpSp>
      <p:grpSp>
        <p:nvGrpSpPr>
          <p:cNvPr id="209" name="Google Shape;209;p23"/>
          <p:cNvGrpSpPr/>
          <p:nvPr/>
        </p:nvGrpSpPr>
        <p:grpSpPr>
          <a:xfrm>
            <a:off x="8303492" y="1596455"/>
            <a:ext cx="198789" cy="198789"/>
            <a:chOff x="9779875" y="1425050"/>
            <a:chExt cx="345600" cy="345600"/>
          </a:xfrm>
        </p:grpSpPr>
        <p:sp>
          <p:nvSpPr>
            <p:cNvPr id="210" name="Google Shape;210;p23"/>
            <p:cNvSpPr/>
            <p:nvPr/>
          </p:nvSpPr>
          <p:spPr>
            <a:xfrm>
              <a:off x="9779875" y="1425050"/>
              <a:ext cx="345600" cy="345600"/>
            </a:xfrm>
            <a:prstGeom prst="ellipse">
              <a:avLst/>
            </a:prstGeom>
            <a:solidFill>
              <a:srgbClr val="3C3C3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211" name="Google Shape;211;p23"/>
            <p:cNvPicPr preferRelativeResize="0"/>
            <p:nvPr/>
          </p:nvPicPr>
          <p:blipFill>
            <a:blip r:embed="rId3">
              <a:alphaModFix/>
            </a:blip>
            <a:stretch>
              <a:fillRect/>
            </a:stretch>
          </p:blipFill>
          <p:spPr>
            <a:xfrm>
              <a:off x="9858650" y="1503825"/>
              <a:ext cx="188000" cy="188000"/>
            </a:xfrm>
            <a:prstGeom prst="rect">
              <a:avLst/>
            </a:prstGeom>
            <a:noFill/>
            <a:ln>
              <a:noFill/>
            </a:ln>
          </p:spPr>
        </p:pic>
      </p:grpSp>
      <p:grpSp>
        <p:nvGrpSpPr>
          <p:cNvPr id="212" name="Google Shape;212;p23"/>
          <p:cNvGrpSpPr/>
          <p:nvPr/>
        </p:nvGrpSpPr>
        <p:grpSpPr>
          <a:xfrm>
            <a:off x="6716667" y="1596455"/>
            <a:ext cx="198789" cy="198789"/>
            <a:chOff x="9779875" y="1425050"/>
            <a:chExt cx="345600" cy="345600"/>
          </a:xfrm>
        </p:grpSpPr>
        <p:sp>
          <p:nvSpPr>
            <p:cNvPr id="213" name="Google Shape;213;p23"/>
            <p:cNvSpPr/>
            <p:nvPr/>
          </p:nvSpPr>
          <p:spPr>
            <a:xfrm>
              <a:off x="9779875" y="1425050"/>
              <a:ext cx="345600" cy="345600"/>
            </a:xfrm>
            <a:prstGeom prst="ellipse">
              <a:avLst/>
            </a:prstGeom>
            <a:solidFill>
              <a:srgbClr val="3C3C3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214" name="Google Shape;214;p23"/>
            <p:cNvPicPr preferRelativeResize="0"/>
            <p:nvPr/>
          </p:nvPicPr>
          <p:blipFill>
            <a:blip r:embed="rId3">
              <a:alphaModFix/>
            </a:blip>
            <a:stretch>
              <a:fillRect/>
            </a:stretch>
          </p:blipFill>
          <p:spPr>
            <a:xfrm>
              <a:off x="9858650" y="1503825"/>
              <a:ext cx="188000" cy="188000"/>
            </a:xfrm>
            <a:prstGeom prst="rect">
              <a:avLst/>
            </a:prstGeom>
            <a:noFill/>
            <a:ln>
              <a:noFill/>
            </a:ln>
          </p:spPr>
        </p:pic>
      </p:grpSp>
      <p:pic>
        <p:nvPicPr>
          <p:cNvPr id="215" name="Google Shape;215;p23"/>
          <p:cNvPicPr preferRelativeResize="0"/>
          <p:nvPr/>
        </p:nvPicPr>
        <p:blipFill>
          <a:blip r:embed="rId4">
            <a:alphaModFix/>
          </a:blip>
          <a:stretch>
            <a:fillRect/>
          </a:stretch>
        </p:blipFill>
        <p:spPr>
          <a:xfrm>
            <a:off x="8506099" y="540000"/>
            <a:ext cx="1619374" cy="531350"/>
          </a:xfrm>
          <a:prstGeom prst="rect">
            <a:avLst/>
          </a:prstGeom>
          <a:noFill/>
          <a:ln>
            <a:noFill/>
          </a:ln>
        </p:spPr>
      </p:pic>
      <p:sp>
        <p:nvSpPr>
          <p:cNvPr id="216" name="Google Shape;216;p23"/>
          <p:cNvSpPr txBox="1"/>
          <p:nvPr>
            <p:ph idx="12" type="sldNum"/>
          </p:nvPr>
        </p:nvSpPr>
        <p:spPr>
          <a:xfrm>
            <a:off x="10050297" y="6981597"/>
            <a:ext cx="641700" cy="578400"/>
          </a:xfrm>
          <a:prstGeom prst="rect">
            <a:avLst/>
          </a:prstGeom>
        </p:spPr>
        <p:txBody>
          <a:bodyPr anchorCtr="0" anchor="ctr" bIns="116050" lIns="116050" spcFirstLastPara="1" rIns="116050" wrap="square" tIns="116050">
            <a:normAutofit/>
          </a:bodyPr>
          <a:lstStyle/>
          <a:p>
            <a:pPr indent="0" lvl="0" marL="0" rtl="0" algn="ctr">
              <a:spcBef>
                <a:spcPts val="0"/>
              </a:spcBef>
              <a:spcAft>
                <a:spcPts val="0"/>
              </a:spcAft>
              <a:buNone/>
            </a:pPr>
            <a:fld id="{00000000-1234-1234-1234-123412341234}" type="slidenum">
              <a:rPr lang="en-GB"/>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4"/>
          <p:cNvSpPr txBox="1"/>
          <p:nvPr>
            <p:ph type="ctrTitle"/>
          </p:nvPr>
        </p:nvSpPr>
        <p:spPr>
          <a:xfrm>
            <a:off x="566525" y="540000"/>
            <a:ext cx="9558900" cy="531300"/>
          </a:xfrm>
          <a:prstGeom prst="rect">
            <a:avLst/>
          </a:prstGeom>
        </p:spPr>
        <p:txBody>
          <a:bodyPr anchorCtr="0" anchor="b" bIns="116050" lIns="116050" spcFirstLastPara="1" rIns="116050" wrap="square" tIns="116050">
            <a:noAutofit/>
          </a:bodyPr>
          <a:lstStyle/>
          <a:p>
            <a:pPr indent="0" lvl="0" marL="0" marR="0" rtl="0" algn="l">
              <a:lnSpc>
                <a:spcPct val="100000"/>
              </a:lnSpc>
              <a:spcBef>
                <a:spcPts val="0"/>
              </a:spcBef>
              <a:spcAft>
                <a:spcPts val="0"/>
              </a:spcAft>
              <a:buNone/>
            </a:pPr>
            <a:r>
              <a:rPr b="1" lang="en-GB" sz="2800">
                <a:solidFill>
                  <a:srgbClr val="008E79"/>
                </a:solidFill>
                <a:latin typeface="Quicksand"/>
                <a:ea typeface="Quicksand"/>
                <a:cs typeface="Quicksand"/>
                <a:sym typeface="Quicksand"/>
              </a:rPr>
              <a:t>Contents</a:t>
            </a:r>
            <a:endParaRPr b="1" sz="1300">
              <a:solidFill>
                <a:srgbClr val="008E79"/>
              </a:solidFill>
              <a:latin typeface="Quicksand"/>
              <a:ea typeface="Quicksand"/>
              <a:cs typeface="Quicksand"/>
              <a:sym typeface="Quicksand"/>
            </a:endParaRPr>
          </a:p>
        </p:txBody>
      </p:sp>
      <p:pic>
        <p:nvPicPr>
          <p:cNvPr id="62" name="Google Shape;62;p14"/>
          <p:cNvPicPr preferRelativeResize="0"/>
          <p:nvPr/>
        </p:nvPicPr>
        <p:blipFill>
          <a:blip r:embed="rId3">
            <a:alphaModFix/>
          </a:blip>
          <a:stretch>
            <a:fillRect/>
          </a:stretch>
        </p:blipFill>
        <p:spPr>
          <a:xfrm>
            <a:off x="8506099" y="540000"/>
            <a:ext cx="1619374" cy="531350"/>
          </a:xfrm>
          <a:prstGeom prst="rect">
            <a:avLst/>
          </a:prstGeom>
          <a:noFill/>
          <a:ln>
            <a:noFill/>
          </a:ln>
        </p:spPr>
      </p:pic>
      <p:graphicFrame>
        <p:nvGraphicFramePr>
          <p:cNvPr id="63" name="Google Shape;63;p14"/>
          <p:cNvGraphicFramePr/>
          <p:nvPr/>
        </p:nvGraphicFramePr>
        <p:xfrm>
          <a:off x="566525" y="2037525"/>
          <a:ext cx="3000000" cy="3000000"/>
        </p:xfrm>
        <a:graphic>
          <a:graphicData uri="http://schemas.openxmlformats.org/drawingml/2006/table">
            <a:tbl>
              <a:tblPr>
                <a:noFill/>
                <a:tableStyleId>{949FD9F6-43DF-43FD-8686-48A83CEFE9B3}</a:tableStyleId>
              </a:tblPr>
              <a:tblGrid>
                <a:gridCol w="8957425"/>
                <a:gridCol w="601475"/>
              </a:tblGrid>
              <a:tr h="381000">
                <a:tc>
                  <a:txBody>
                    <a:bodyPr/>
                    <a:lstStyle/>
                    <a:p>
                      <a:pPr indent="0" lvl="0" marL="0" rtl="0" algn="l">
                        <a:spcBef>
                          <a:spcPts val="300"/>
                        </a:spcBef>
                        <a:spcAft>
                          <a:spcPts val="0"/>
                        </a:spcAft>
                        <a:buNone/>
                      </a:pPr>
                      <a:r>
                        <a:rPr lang="en-GB" sz="1700">
                          <a:solidFill>
                            <a:srgbClr val="3C3C3B"/>
                          </a:solidFill>
                          <a:uFill>
                            <a:noFill/>
                          </a:uFill>
                          <a:latin typeface="Quicksand"/>
                          <a:ea typeface="Quicksand"/>
                          <a:cs typeface="Quicksand"/>
                          <a:sym typeface="Quicksand"/>
                          <a:hlinkClick r:id="rId4">
                            <a:extLst>
                              <a:ext uri="{A12FA001-AC4F-418D-AE19-62706E023703}">
                                <ahyp:hlinkClr val="tx"/>
                              </a:ext>
                            </a:extLst>
                          </a:hlinkClick>
                        </a:rPr>
                        <a:t>How to use this too</a:t>
                      </a:r>
                      <a:r>
                        <a:rPr lang="en-GB" sz="1700">
                          <a:solidFill>
                            <a:srgbClr val="3C3C3B"/>
                          </a:solidFill>
                          <a:latin typeface="Quicksand"/>
                          <a:ea typeface="Quicksand"/>
                          <a:cs typeface="Quicksand"/>
                          <a:sym typeface="Quicksand"/>
                        </a:rPr>
                        <a:t>l</a:t>
                      </a:r>
                      <a:endParaRPr sz="1700">
                        <a:solidFill>
                          <a:srgbClr val="3C3C3B"/>
                        </a:solidFill>
                        <a:latin typeface="Quicksand"/>
                        <a:ea typeface="Quicksand"/>
                        <a:cs typeface="Quicksand"/>
                        <a:sym typeface="Quicksand"/>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28575">
                      <a:solidFill>
                        <a:srgbClr val="008E79"/>
                      </a:solidFill>
                      <a:prstDash val="solid"/>
                      <a:round/>
                      <a:headEnd len="sm" w="sm" type="none"/>
                      <a:tailEnd len="sm" w="sm" type="none"/>
                    </a:lnB>
                  </a:tcPr>
                </a:tc>
                <a:tc>
                  <a:txBody>
                    <a:bodyPr/>
                    <a:lstStyle/>
                    <a:p>
                      <a:pPr indent="0" lvl="0" marL="0" rtl="0" algn="ctr">
                        <a:spcBef>
                          <a:spcPts val="0"/>
                        </a:spcBef>
                        <a:spcAft>
                          <a:spcPts val="0"/>
                        </a:spcAft>
                        <a:buNone/>
                      </a:pPr>
                      <a:r>
                        <a:rPr lang="en-GB" sz="1700">
                          <a:solidFill>
                            <a:srgbClr val="3C3C3B"/>
                          </a:solidFill>
                          <a:latin typeface="Quicksand"/>
                          <a:ea typeface="Quicksand"/>
                          <a:cs typeface="Quicksand"/>
                          <a:sym typeface="Quicksand"/>
                        </a:rPr>
                        <a:t>3</a:t>
                      </a:r>
                      <a:endParaRPr sz="1700">
                        <a:solidFill>
                          <a:srgbClr val="3C3C3B"/>
                        </a:solidFill>
                        <a:latin typeface="Quicksand"/>
                        <a:ea typeface="Quicksand"/>
                        <a:cs typeface="Quicksand"/>
                        <a:sym typeface="Quicksand"/>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28575">
                      <a:solidFill>
                        <a:srgbClr val="008E79"/>
                      </a:solidFill>
                      <a:prstDash val="solid"/>
                      <a:round/>
                      <a:headEnd len="sm" w="sm" type="none"/>
                      <a:tailEnd len="sm" w="sm" type="none"/>
                    </a:lnB>
                  </a:tcPr>
                </a:tc>
              </a:tr>
              <a:tr h="381000">
                <a:tc>
                  <a:txBody>
                    <a:bodyPr/>
                    <a:lstStyle/>
                    <a:p>
                      <a:pPr indent="0" lvl="0" marL="0" rtl="0" algn="l">
                        <a:spcBef>
                          <a:spcPts val="300"/>
                        </a:spcBef>
                        <a:spcAft>
                          <a:spcPts val="0"/>
                        </a:spcAft>
                        <a:buClr>
                          <a:schemeClr val="dk1"/>
                        </a:buClr>
                        <a:buSzPts val="1100"/>
                        <a:buFont typeface="Arial"/>
                        <a:buNone/>
                      </a:pPr>
                      <a:r>
                        <a:rPr lang="en-GB" sz="1700">
                          <a:solidFill>
                            <a:srgbClr val="3C3C3B"/>
                          </a:solidFill>
                          <a:uFill>
                            <a:noFill/>
                          </a:uFill>
                          <a:latin typeface="Quicksand"/>
                          <a:ea typeface="Quicksand"/>
                          <a:cs typeface="Quicksand"/>
                          <a:sym typeface="Quicksand"/>
                          <a:hlinkClick r:id="rId5">
                            <a:extLst>
                              <a:ext uri="{A12FA001-AC4F-418D-AE19-62706E023703}">
                                <ahyp:hlinkClr val="tx"/>
                              </a:ext>
                            </a:extLst>
                          </a:hlinkClick>
                        </a:rPr>
                        <a:t>Screening, identifying and recording trauma and ACE</a:t>
                      </a:r>
                      <a:r>
                        <a:rPr lang="en-GB" sz="1700">
                          <a:solidFill>
                            <a:srgbClr val="3C3C3B"/>
                          </a:solidFill>
                          <a:latin typeface="Quicksand"/>
                          <a:ea typeface="Quicksand"/>
                          <a:cs typeface="Quicksand"/>
                          <a:sym typeface="Quicksand"/>
                        </a:rPr>
                        <a:t>s</a:t>
                      </a:r>
                      <a:endParaRPr sz="1700">
                        <a:solidFill>
                          <a:srgbClr val="3C3C3B"/>
                        </a:solidFill>
                        <a:latin typeface="Quicksand"/>
                        <a:ea typeface="Quicksand"/>
                        <a:cs typeface="Quicksand"/>
                        <a:sym typeface="Quicksand"/>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28575">
                      <a:solidFill>
                        <a:srgbClr val="008E79"/>
                      </a:solidFill>
                      <a:prstDash val="solid"/>
                      <a:round/>
                      <a:headEnd len="sm" w="sm" type="none"/>
                      <a:tailEnd len="sm" w="sm" type="none"/>
                    </a:lnT>
                    <a:lnB cap="flat" cmpd="sng" w="9525">
                      <a:solidFill>
                        <a:srgbClr val="008E79"/>
                      </a:solidFill>
                      <a:prstDash val="solid"/>
                      <a:round/>
                      <a:headEnd len="sm" w="sm" type="none"/>
                      <a:tailEnd len="sm" w="sm" type="none"/>
                    </a:lnB>
                  </a:tcPr>
                </a:tc>
                <a:tc>
                  <a:txBody>
                    <a:bodyPr/>
                    <a:lstStyle/>
                    <a:p>
                      <a:pPr indent="0" lvl="0" marL="0" rtl="0" algn="ctr">
                        <a:spcBef>
                          <a:spcPts val="0"/>
                        </a:spcBef>
                        <a:spcAft>
                          <a:spcPts val="0"/>
                        </a:spcAft>
                        <a:buNone/>
                      </a:pPr>
                      <a:r>
                        <a:rPr lang="en-GB" sz="1700">
                          <a:solidFill>
                            <a:srgbClr val="3C3C3B"/>
                          </a:solidFill>
                          <a:latin typeface="Quicksand"/>
                          <a:ea typeface="Quicksand"/>
                          <a:cs typeface="Quicksand"/>
                          <a:sym typeface="Quicksand"/>
                        </a:rPr>
                        <a:t>4</a:t>
                      </a:r>
                      <a:endParaRPr sz="1700">
                        <a:solidFill>
                          <a:srgbClr val="3C3C3B"/>
                        </a:solidFill>
                        <a:latin typeface="Quicksand"/>
                        <a:ea typeface="Quicksand"/>
                        <a:cs typeface="Quicksand"/>
                        <a:sym typeface="Quicksand"/>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28575">
                      <a:solidFill>
                        <a:srgbClr val="008E79"/>
                      </a:solidFill>
                      <a:prstDash val="solid"/>
                      <a:round/>
                      <a:headEnd len="sm" w="sm" type="none"/>
                      <a:tailEnd len="sm" w="sm" type="none"/>
                    </a:lnT>
                    <a:lnB cap="flat" cmpd="sng" w="9525">
                      <a:solidFill>
                        <a:srgbClr val="008E79"/>
                      </a:solidFill>
                      <a:prstDash val="solid"/>
                      <a:round/>
                      <a:headEnd len="sm" w="sm" type="none"/>
                      <a:tailEnd len="sm" w="sm" type="none"/>
                    </a:lnB>
                  </a:tcPr>
                </a:tc>
              </a:tr>
              <a:tr h="381000">
                <a:tc>
                  <a:txBody>
                    <a:bodyPr/>
                    <a:lstStyle/>
                    <a:p>
                      <a:pPr indent="0" lvl="0" marL="0" rtl="0" algn="l">
                        <a:spcBef>
                          <a:spcPts val="300"/>
                        </a:spcBef>
                        <a:spcAft>
                          <a:spcPts val="0"/>
                        </a:spcAft>
                        <a:buClr>
                          <a:schemeClr val="dk1"/>
                        </a:buClr>
                        <a:buSzPts val="1100"/>
                        <a:buFont typeface="Arial"/>
                        <a:buNone/>
                      </a:pPr>
                      <a:r>
                        <a:rPr lang="en-GB" sz="1700">
                          <a:solidFill>
                            <a:srgbClr val="3C3C3B"/>
                          </a:solidFill>
                          <a:uFill>
                            <a:noFill/>
                          </a:uFill>
                          <a:latin typeface="Quicksand"/>
                          <a:ea typeface="Quicksand"/>
                          <a:cs typeface="Quicksand"/>
                          <a:sym typeface="Quicksand"/>
                          <a:hlinkClick r:id="rId6">
                            <a:extLst>
                              <a:ext uri="{A12FA001-AC4F-418D-AE19-62706E023703}">
                                <ahyp:hlinkClr val="tx"/>
                              </a:ext>
                            </a:extLst>
                          </a:hlinkClick>
                        </a:rPr>
                        <a:t>Supportive Relationships</a:t>
                      </a:r>
                      <a:endParaRPr sz="1700">
                        <a:solidFill>
                          <a:srgbClr val="3C3C3B"/>
                        </a:solidFill>
                        <a:latin typeface="Quicksand"/>
                        <a:ea typeface="Quicksand"/>
                        <a:cs typeface="Quicksand"/>
                        <a:sym typeface="Quicksand"/>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008E79"/>
                      </a:solidFill>
                      <a:prstDash val="solid"/>
                      <a:round/>
                      <a:headEnd len="sm" w="sm" type="none"/>
                      <a:tailEnd len="sm" w="sm" type="none"/>
                    </a:lnT>
                    <a:lnB cap="flat" cmpd="sng" w="9525">
                      <a:solidFill>
                        <a:srgbClr val="008E79"/>
                      </a:solidFill>
                      <a:prstDash val="solid"/>
                      <a:round/>
                      <a:headEnd len="sm" w="sm" type="none"/>
                      <a:tailEnd len="sm" w="sm" type="none"/>
                    </a:lnB>
                  </a:tcPr>
                </a:tc>
                <a:tc>
                  <a:txBody>
                    <a:bodyPr/>
                    <a:lstStyle/>
                    <a:p>
                      <a:pPr indent="0" lvl="0" marL="0" rtl="0" algn="ctr">
                        <a:spcBef>
                          <a:spcPts val="0"/>
                        </a:spcBef>
                        <a:spcAft>
                          <a:spcPts val="0"/>
                        </a:spcAft>
                        <a:buNone/>
                      </a:pPr>
                      <a:r>
                        <a:rPr lang="en-GB" sz="1700">
                          <a:solidFill>
                            <a:srgbClr val="3C3C3B"/>
                          </a:solidFill>
                          <a:latin typeface="Quicksand"/>
                          <a:ea typeface="Quicksand"/>
                          <a:cs typeface="Quicksand"/>
                          <a:sym typeface="Quicksand"/>
                        </a:rPr>
                        <a:t>5</a:t>
                      </a:r>
                      <a:endParaRPr sz="1700">
                        <a:solidFill>
                          <a:srgbClr val="3C3C3B"/>
                        </a:solidFill>
                        <a:latin typeface="Quicksand"/>
                        <a:ea typeface="Quicksand"/>
                        <a:cs typeface="Quicksand"/>
                        <a:sym typeface="Quicksand"/>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008E79"/>
                      </a:solidFill>
                      <a:prstDash val="solid"/>
                      <a:round/>
                      <a:headEnd len="sm" w="sm" type="none"/>
                      <a:tailEnd len="sm" w="sm" type="none"/>
                    </a:lnT>
                    <a:lnB cap="flat" cmpd="sng" w="9525">
                      <a:solidFill>
                        <a:srgbClr val="008E79"/>
                      </a:solidFill>
                      <a:prstDash val="solid"/>
                      <a:round/>
                      <a:headEnd len="sm" w="sm" type="none"/>
                      <a:tailEnd len="sm" w="sm" type="none"/>
                    </a:lnB>
                  </a:tcPr>
                </a:tc>
              </a:tr>
              <a:tr h="381000">
                <a:tc>
                  <a:txBody>
                    <a:bodyPr/>
                    <a:lstStyle/>
                    <a:p>
                      <a:pPr indent="0" lvl="0" marL="0" rtl="0" algn="l">
                        <a:spcBef>
                          <a:spcPts val="300"/>
                        </a:spcBef>
                        <a:spcAft>
                          <a:spcPts val="0"/>
                        </a:spcAft>
                        <a:buClr>
                          <a:schemeClr val="dk1"/>
                        </a:buClr>
                        <a:buSzPts val="1100"/>
                        <a:buFont typeface="Arial"/>
                        <a:buNone/>
                      </a:pPr>
                      <a:r>
                        <a:rPr lang="en-GB" sz="1700">
                          <a:solidFill>
                            <a:srgbClr val="3C3C3B"/>
                          </a:solidFill>
                          <a:uFill>
                            <a:noFill/>
                          </a:uFill>
                          <a:latin typeface="Quicksand"/>
                          <a:ea typeface="Quicksand"/>
                          <a:cs typeface="Quicksand"/>
                          <a:sym typeface="Quicksand"/>
                          <a:hlinkClick r:id="rId7">
                            <a:extLst>
                              <a:ext uri="{A12FA001-AC4F-418D-AE19-62706E023703}">
                                <ahyp:hlinkClr val="tx"/>
                              </a:ext>
                            </a:extLst>
                          </a:hlinkClick>
                        </a:rPr>
                        <a:t>Strengths-based suppor</a:t>
                      </a:r>
                      <a:r>
                        <a:rPr lang="en-GB" sz="1700">
                          <a:solidFill>
                            <a:srgbClr val="3C3C3B"/>
                          </a:solidFill>
                          <a:latin typeface="Quicksand"/>
                          <a:ea typeface="Quicksand"/>
                          <a:cs typeface="Quicksand"/>
                          <a:sym typeface="Quicksand"/>
                        </a:rPr>
                        <a:t>t</a:t>
                      </a:r>
                      <a:endParaRPr sz="1700">
                        <a:solidFill>
                          <a:srgbClr val="3C3C3B"/>
                        </a:solidFill>
                        <a:latin typeface="Quicksand"/>
                        <a:ea typeface="Quicksand"/>
                        <a:cs typeface="Quicksand"/>
                        <a:sym typeface="Quicksand"/>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008E79"/>
                      </a:solidFill>
                      <a:prstDash val="solid"/>
                      <a:round/>
                      <a:headEnd len="sm" w="sm" type="none"/>
                      <a:tailEnd len="sm" w="sm" type="none"/>
                    </a:lnT>
                    <a:lnB cap="flat" cmpd="sng" w="9525">
                      <a:solidFill>
                        <a:srgbClr val="008E79"/>
                      </a:solidFill>
                      <a:prstDash val="solid"/>
                      <a:round/>
                      <a:headEnd len="sm" w="sm" type="none"/>
                      <a:tailEnd len="sm" w="sm" type="none"/>
                    </a:lnB>
                  </a:tcPr>
                </a:tc>
                <a:tc>
                  <a:txBody>
                    <a:bodyPr/>
                    <a:lstStyle/>
                    <a:p>
                      <a:pPr indent="0" lvl="0" marL="0" rtl="0" algn="ctr">
                        <a:spcBef>
                          <a:spcPts val="0"/>
                        </a:spcBef>
                        <a:spcAft>
                          <a:spcPts val="0"/>
                        </a:spcAft>
                        <a:buNone/>
                      </a:pPr>
                      <a:r>
                        <a:rPr lang="en-GB" sz="1700">
                          <a:solidFill>
                            <a:srgbClr val="3C3C3B"/>
                          </a:solidFill>
                          <a:latin typeface="Quicksand"/>
                          <a:ea typeface="Quicksand"/>
                          <a:cs typeface="Quicksand"/>
                          <a:sym typeface="Quicksand"/>
                        </a:rPr>
                        <a:t>6</a:t>
                      </a:r>
                      <a:endParaRPr sz="1700">
                        <a:solidFill>
                          <a:srgbClr val="3C3C3B"/>
                        </a:solidFill>
                        <a:latin typeface="Quicksand"/>
                        <a:ea typeface="Quicksand"/>
                        <a:cs typeface="Quicksand"/>
                        <a:sym typeface="Quicksand"/>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008E79"/>
                      </a:solidFill>
                      <a:prstDash val="solid"/>
                      <a:round/>
                      <a:headEnd len="sm" w="sm" type="none"/>
                      <a:tailEnd len="sm" w="sm" type="none"/>
                    </a:lnT>
                    <a:lnB cap="flat" cmpd="sng" w="9525">
                      <a:solidFill>
                        <a:srgbClr val="008E79"/>
                      </a:solidFill>
                      <a:prstDash val="solid"/>
                      <a:round/>
                      <a:headEnd len="sm" w="sm" type="none"/>
                      <a:tailEnd len="sm" w="sm" type="none"/>
                    </a:lnB>
                  </a:tcPr>
                </a:tc>
              </a:tr>
              <a:tr h="381000">
                <a:tc>
                  <a:txBody>
                    <a:bodyPr/>
                    <a:lstStyle/>
                    <a:p>
                      <a:pPr indent="0" lvl="0" marL="0" rtl="0" algn="l">
                        <a:spcBef>
                          <a:spcPts val="300"/>
                        </a:spcBef>
                        <a:spcAft>
                          <a:spcPts val="0"/>
                        </a:spcAft>
                        <a:buClr>
                          <a:schemeClr val="dk1"/>
                        </a:buClr>
                        <a:buSzPts val="1100"/>
                        <a:buFont typeface="Arial"/>
                        <a:buNone/>
                      </a:pPr>
                      <a:r>
                        <a:rPr lang="en-GB" sz="1700">
                          <a:solidFill>
                            <a:srgbClr val="3C3C3B"/>
                          </a:solidFill>
                          <a:uFill>
                            <a:noFill/>
                          </a:uFill>
                          <a:latin typeface="Quicksand"/>
                          <a:ea typeface="Quicksand"/>
                          <a:cs typeface="Quicksand"/>
                          <a:sym typeface="Quicksand"/>
                          <a:hlinkClick r:id="rId8">
                            <a:extLst>
                              <a:ext uri="{A12FA001-AC4F-418D-AE19-62706E023703}">
                                <ahyp:hlinkClr val="tx"/>
                              </a:ext>
                            </a:extLst>
                          </a:hlinkClick>
                        </a:rPr>
                        <a:t>Collaboration</a:t>
                      </a:r>
                      <a:endParaRPr sz="1700">
                        <a:solidFill>
                          <a:srgbClr val="3C3C3B"/>
                        </a:solidFill>
                        <a:latin typeface="Quicksand"/>
                        <a:ea typeface="Quicksand"/>
                        <a:cs typeface="Quicksand"/>
                        <a:sym typeface="Quicksand"/>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008E79"/>
                      </a:solidFill>
                      <a:prstDash val="solid"/>
                      <a:round/>
                      <a:headEnd len="sm" w="sm" type="none"/>
                      <a:tailEnd len="sm" w="sm" type="none"/>
                    </a:lnT>
                    <a:lnB cap="flat" cmpd="sng" w="9525">
                      <a:solidFill>
                        <a:srgbClr val="008E79"/>
                      </a:solidFill>
                      <a:prstDash val="solid"/>
                      <a:round/>
                      <a:headEnd len="sm" w="sm" type="none"/>
                      <a:tailEnd len="sm" w="sm" type="none"/>
                    </a:lnB>
                  </a:tcPr>
                </a:tc>
                <a:tc>
                  <a:txBody>
                    <a:bodyPr/>
                    <a:lstStyle/>
                    <a:p>
                      <a:pPr indent="0" lvl="0" marL="0" rtl="0" algn="ctr">
                        <a:spcBef>
                          <a:spcPts val="0"/>
                        </a:spcBef>
                        <a:spcAft>
                          <a:spcPts val="0"/>
                        </a:spcAft>
                        <a:buNone/>
                      </a:pPr>
                      <a:r>
                        <a:rPr lang="en-GB" sz="1700">
                          <a:solidFill>
                            <a:srgbClr val="3C3C3B"/>
                          </a:solidFill>
                          <a:latin typeface="Quicksand"/>
                          <a:ea typeface="Quicksand"/>
                          <a:cs typeface="Quicksand"/>
                          <a:sym typeface="Quicksand"/>
                        </a:rPr>
                        <a:t>7</a:t>
                      </a:r>
                      <a:endParaRPr sz="1700">
                        <a:solidFill>
                          <a:srgbClr val="3C3C3B"/>
                        </a:solidFill>
                        <a:latin typeface="Quicksand"/>
                        <a:ea typeface="Quicksand"/>
                        <a:cs typeface="Quicksand"/>
                        <a:sym typeface="Quicksand"/>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008E79"/>
                      </a:solidFill>
                      <a:prstDash val="solid"/>
                      <a:round/>
                      <a:headEnd len="sm" w="sm" type="none"/>
                      <a:tailEnd len="sm" w="sm" type="none"/>
                    </a:lnT>
                    <a:lnB cap="flat" cmpd="sng" w="9525">
                      <a:solidFill>
                        <a:srgbClr val="008E79"/>
                      </a:solidFill>
                      <a:prstDash val="solid"/>
                      <a:round/>
                      <a:headEnd len="sm" w="sm" type="none"/>
                      <a:tailEnd len="sm" w="sm" type="none"/>
                    </a:lnB>
                  </a:tcPr>
                </a:tc>
              </a:tr>
              <a:tr h="381000">
                <a:tc>
                  <a:txBody>
                    <a:bodyPr/>
                    <a:lstStyle/>
                    <a:p>
                      <a:pPr indent="0" lvl="0" marL="0" rtl="0" algn="l">
                        <a:spcBef>
                          <a:spcPts val="300"/>
                        </a:spcBef>
                        <a:spcAft>
                          <a:spcPts val="0"/>
                        </a:spcAft>
                        <a:buClr>
                          <a:schemeClr val="dk1"/>
                        </a:buClr>
                        <a:buSzPts val="1100"/>
                        <a:buFont typeface="Arial"/>
                        <a:buNone/>
                      </a:pPr>
                      <a:r>
                        <a:rPr lang="en-GB" sz="1700">
                          <a:solidFill>
                            <a:srgbClr val="3C3C3B"/>
                          </a:solidFill>
                          <a:uFill>
                            <a:noFill/>
                          </a:uFill>
                          <a:latin typeface="Quicksand"/>
                          <a:ea typeface="Quicksand"/>
                          <a:cs typeface="Quicksand"/>
                          <a:sym typeface="Quicksand"/>
                          <a:hlinkClick r:id="rId9">
                            <a:extLst>
                              <a:ext uri="{A12FA001-AC4F-418D-AE19-62706E023703}">
                                <ahyp:hlinkClr val="tx"/>
                              </a:ext>
                            </a:extLst>
                          </a:hlinkClick>
                        </a:rPr>
                        <a:t>Safe Environments</a:t>
                      </a:r>
                      <a:endParaRPr sz="1700">
                        <a:solidFill>
                          <a:srgbClr val="3C3C3B"/>
                        </a:solidFill>
                        <a:latin typeface="Quicksand"/>
                        <a:ea typeface="Quicksand"/>
                        <a:cs typeface="Quicksand"/>
                        <a:sym typeface="Quicksand"/>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008E79"/>
                      </a:solidFill>
                      <a:prstDash val="solid"/>
                      <a:round/>
                      <a:headEnd len="sm" w="sm" type="none"/>
                      <a:tailEnd len="sm" w="sm" type="none"/>
                    </a:lnT>
                    <a:lnB cap="flat" cmpd="sng" w="9525">
                      <a:solidFill>
                        <a:srgbClr val="008E79"/>
                      </a:solidFill>
                      <a:prstDash val="solid"/>
                      <a:round/>
                      <a:headEnd len="sm" w="sm" type="none"/>
                      <a:tailEnd len="sm" w="sm" type="none"/>
                    </a:lnB>
                  </a:tcPr>
                </a:tc>
                <a:tc>
                  <a:txBody>
                    <a:bodyPr/>
                    <a:lstStyle/>
                    <a:p>
                      <a:pPr indent="0" lvl="0" marL="0" rtl="0" algn="ctr">
                        <a:spcBef>
                          <a:spcPts val="0"/>
                        </a:spcBef>
                        <a:spcAft>
                          <a:spcPts val="0"/>
                        </a:spcAft>
                        <a:buNone/>
                      </a:pPr>
                      <a:r>
                        <a:rPr lang="en-GB" sz="1700">
                          <a:solidFill>
                            <a:srgbClr val="3C3C3B"/>
                          </a:solidFill>
                          <a:latin typeface="Quicksand"/>
                          <a:ea typeface="Quicksand"/>
                          <a:cs typeface="Quicksand"/>
                          <a:sym typeface="Quicksand"/>
                        </a:rPr>
                        <a:t>8</a:t>
                      </a:r>
                      <a:endParaRPr sz="1700">
                        <a:solidFill>
                          <a:srgbClr val="3C3C3B"/>
                        </a:solidFill>
                        <a:latin typeface="Quicksand"/>
                        <a:ea typeface="Quicksand"/>
                        <a:cs typeface="Quicksand"/>
                        <a:sym typeface="Quicksand"/>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008E79"/>
                      </a:solidFill>
                      <a:prstDash val="solid"/>
                      <a:round/>
                      <a:headEnd len="sm" w="sm" type="none"/>
                      <a:tailEnd len="sm" w="sm" type="none"/>
                    </a:lnT>
                    <a:lnB cap="flat" cmpd="sng" w="9525">
                      <a:solidFill>
                        <a:srgbClr val="008E79"/>
                      </a:solidFill>
                      <a:prstDash val="solid"/>
                      <a:round/>
                      <a:headEnd len="sm" w="sm" type="none"/>
                      <a:tailEnd len="sm" w="sm" type="none"/>
                    </a:lnB>
                  </a:tcPr>
                </a:tc>
              </a:tr>
              <a:tr h="381000">
                <a:tc>
                  <a:txBody>
                    <a:bodyPr/>
                    <a:lstStyle/>
                    <a:p>
                      <a:pPr indent="0" lvl="0" marL="0" rtl="0" algn="l">
                        <a:spcBef>
                          <a:spcPts val="300"/>
                        </a:spcBef>
                        <a:spcAft>
                          <a:spcPts val="0"/>
                        </a:spcAft>
                        <a:buClr>
                          <a:schemeClr val="dk1"/>
                        </a:buClr>
                        <a:buSzPts val="1100"/>
                        <a:buFont typeface="Arial"/>
                        <a:buNone/>
                      </a:pPr>
                      <a:r>
                        <a:rPr lang="en-GB" sz="1700">
                          <a:solidFill>
                            <a:srgbClr val="3C3C3B"/>
                          </a:solidFill>
                          <a:uFill>
                            <a:noFill/>
                          </a:uFill>
                          <a:latin typeface="Quicksand"/>
                          <a:ea typeface="Quicksand"/>
                          <a:cs typeface="Quicksand"/>
                          <a:sym typeface="Quicksand"/>
                          <a:hlinkClick r:id="rId10">
                            <a:extLst>
                              <a:ext uri="{A12FA001-AC4F-418D-AE19-62706E023703}">
                                <ahyp:hlinkClr val="tx"/>
                              </a:ext>
                            </a:extLst>
                          </a:hlinkClick>
                        </a:rPr>
                        <a:t>Training</a:t>
                      </a:r>
                      <a:endParaRPr sz="1700">
                        <a:solidFill>
                          <a:srgbClr val="3C3C3B"/>
                        </a:solidFill>
                        <a:latin typeface="Quicksand"/>
                        <a:ea typeface="Quicksand"/>
                        <a:cs typeface="Quicksand"/>
                        <a:sym typeface="Quicksand"/>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008E79"/>
                      </a:solidFill>
                      <a:prstDash val="solid"/>
                      <a:round/>
                      <a:headEnd len="sm" w="sm" type="none"/>
                      <a:tailEnd len="sm" w="sm" type="none"/>
                    </a:lnT>
                    <a:lnB cap="flat" cmpd="sng" w="9525">
                      <a:solidFill>
                        <a:srgbClr val="008E79"/>
                      </a:solidFill>
                      <a:prstDash val="solid"/>
                      <a:round/>
                      <a:headEnd len="sm" w="sm" type="none"/>
                      <a:tailEnd len="sm" w="sm" type="none"/>
                    </a:lnB>
                  </a:tcPr>
                </a:tc>
                <a:tc>
                  <a:txBody>
                    <a:bodyPr/>
                    <a:lstStyle/>
                    <a:p>
                      <a:pPr indent="0" lvl="0" marL="0" rtl="0" algn="ctr">
                        <a:spcBef>
                          <a:spcPts val="0"/>
                        </a:spcBef>
                        <a:spcAft>
                          <a:spcPts val="0"/>
                        </a:spcAft>
                        <a:buNone/>
                      </a:pPr>
                      <a:r>
                        <a:rPr lang="en-GB" sz="1700">
                          <a:solidFill>
                            <a:srgbClr val="3C3C3B"/>
                          </a:solidFill>
                          <a:latin typeface="Quicksand"/>
                          <a:ea typeface="Quicksand"/>
                          <a:cs typeface="Quicksand"/>
                          <a:sym typeface="Quicksand"/>
                        </a:rPr>
                        <a:t>9</a:t>
                      </a:r>
                      <a:endParaRPr sz="1700">
                        <a:solidFill>
                          <a:srgbClr val="3C3C3B"/>
                        </a:solidFill>
                        <a:latin typeface="Quicksand"/>
                        <a:ea typeface="Quicksand"/>
                        <a:cs typeface="Quicksand"/>
                        <a:sym typeface="Quicksand"/>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008E79"/>
                      </a:solidFill>
                      <a:prstDash val="solid"/>
                      <a:round/>
                      <a:headEnd len="sm" w="sm" type="none"/>
                      <a:tailEnd len="sm" w="sm" type="none"/>
                    </a:lnT>
                    <a:lnB cap="flat" cmpd="sng" w="9525">
                      <a:solidFill>
                        <a:srgbClr val="008E79"/>
                      </a:solidFill>
                      <a:prstDash val="solid"/>
                      <a:round/>
                      <a:headEnd len="sm" w="sm" type="none"/>
                      <a:tailEnd len="sm" w="sm" type="none"/>
                    </a:lnB>
                  </a:tcPr>
                </a:tc>
              </a:tr>
              <a:tr h="381000">
                <a:tc>
                  <a:txBody>
                    <a:bodyPr/>
                    <a:lstStyle/>
                    <a:p>
                      <a:pPr indent="0" lvl="0" marL="0" rtl="0" algn="l">
                        <a:spcBef>
                          <a:spcPts val="300"/>
                        </a:spcBef>
                        <a:spcAft>
                          <a:spcPts val="0"/>
                        </a:spcAft>
                        <a:buClr>
                          <a:schemeClr val="dk1"/>
                        </a:buClr>
                        <a:buSzPts val="1100"/>
                        <a:buFont typeface="Arial"/>
                        <a:buNone/>
                      </a:pPr>
                      <a:r>
                        <a:rPr lang="en-GB" sz="1700">
                          <a:solidFill>
                            <a:srgbClr val="3C3C3B"/>
                          </a:solidFill>
                          <a:uFill>
                            <a:noFill/>
                          </a:uFill>
                          <a:latin typeface="Quicksand"/>
                          <a:ea typeface="Quicksand"/>
                          <a:cs typeface="Quicksand"/>
                          <a:sym typeface="Quicksand"/>
                          <a:hlinkClick r:id="rId11">
                            <a:extLst>
                              <a:ext uri="{A12FA001-AC4F-418D-AE19-62706E023703}">
                                <ahyp:hlinkClr val="tx"/>
                              </a:ext>
                            </a:extLst>
                          </a:hlinkClick>
                        </a:rPr>
                        <a:t>Secondary Trauma</a:t>
                      </a:r>
                      <a:endParaRPr sz="1700">
                        <a:solidFill>
                          <a:srgbClr val="3C3C3B"/>
                        </a:solidFill>
                        <a:latin typeface="Quicksand"/>
                        <a:ea typeface="Quicksand"/>
                        <a:cs typeface="Quicksand"/>
                        <a:sym typeface="Quicksand"/>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008E79"/>
                      </a:solidFill>
                      <a:prstDash val="solid"/>
                      <a:round/>
                      <a:headEnd len="sm" w="sm" type="none"/>
                      <a:tailEnd len="sm" w="sm" type="none"/>
                    </a:lnT>
                    <a:lnB cap="flat" cmpd="sng" w="9525">
                      <a:solidFill>
                        <a:srgbClr val="008E79"/>
                      </a:solidFill>
                      <a:prstDash val="solid"/>
                      <a:round/>
                      <a:headEnd len="sm" w="sm" type="none"/>
                      <a:tailEnd len="sm" w="sm" type="none"/>
                    </a:lnB>
                  </a:tcPr>
                </a:tc>
                <a:tc>
                  <a:txBody>
                    <a:bodyPr/>
                    <a:lstStyle/>
                    <a:p>
                      <a:pPr indent="0" lvl="0" marL="0" rtl="0" algn="ctr">
                        <a:spcBef>
                          <a:spcPts val="0"/>
                        </a:spcBef>
                        <a:spcAft>
                          <a:spcPts val="0"/>
                        </a:spcAft>
                        <a:buNone/>
                      </a:pPr>
                      <a:r>
                        <a:rPr lang="en-GB" sz="1700">
                          <a:solidFill>
                            <a:srgbClr val="3C3C3B"/>
                          </a:solidFill>
                          <a:latin typeface="Quicksand"/>
                          <a:ea typeface="Quicksand"/>
                          <a:cs typeface="Quicksand"/>
                          <a:sym typeface="Quicksand"/>
                        </a:rPr>
                        <a:t>10</a:t>
                      </a:r>
                      <a:endParaRPr sz="1700">
                        <a:solidFill>
                          <a:srgbClr val="3C3C3B"/>
                        </a:solidFill>
                        <a:latin typeface="Quicksand"/>
                        <a:ea typeface="Quicksand"/>
                        <a:cs typeface="Quicksand"/>
                        <a:sym typeface="Quicksand"/>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008E79"/>
                      </a:solidFill>
                      <a:prstDash val="solid"/>
                      <a:round/>
                      <a:headEnd len="sm" w="sm" type="none"/>
                      <a:tailEnd len="sm" w="sm" type="none"/>
                    </a:lnT>
                    <a:lnB cap="flat" cmpd="sng" w="9525">
                      <a:solidFill>
                        <a:srgbClr val="008E79"/>
                      </a:solidFill>
                      <a:prstDash val="solid"/>
                      <a:round/>
                      <a:headEnd len="sm" w="sm" type="none"/>
                      <a:tailEnd len="sm" w="sm" type="none"/>
                    </a:lnB>
                  </a:tcPr>
                </a:tc>
              </a:tr>
              <a:tr h="381000">
                <a:tc>
                  <a:txBody>
                    <a:bodyPr/>
                    <a:lstStyle/>
                    <a:p>
                      <a:pPr indent="0" lvl="0" marL="0" rtl="0" algn="l">
                        <a:spcBef>
                          <a:spcPts val="300"/>
                        </a:spcBef>
                        <a:spcAft>
                          <a:spcPts val="0"/>
                        </a:spcAft>
                        <a:buClr>
                          <a:schemeClr val="dk1"/>
                        </a:buClr>
                        <a:buSzPts val="1100"/>
                        <a:buFont typeface="Arial"/>
                        <a:buNone/>
                      </a:pPr>
                      <a:r>
                        <a:rPr lang="en-GB" sz="1700">
                          <a:solidFill>
                            <a:srgbClr val="3C3C3B"/>
                          </a:solidFill>
                          <a:latin typeface="Quicksand"/>
                          <a:ea typeface="Quicksand"/>
                          <a:cs typeface="Quicksand"/>
                          <a:sym typeface="Quicksand"/>
                        </a:rPr>
                        <a:t>Leadership and ethos	</a:t>
                      </a:r>
                      <a:endParaRPr sz="1700">
                        <a:solidFill>
                          <a:srgbClr val="3C3C3B"/>
                        </a:solidFill>
                        <a:latin typeface="Quicksand"/>
                        <a:ea typeface="Quicksand"/>
                        <a:cs typeface="Quicksand"/>
                        <a:sym typeface="Quicksand"/>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008E79"/>
                      </a:solidFill>
                      <a:prstDash val="solid"/>
                      <a:round/>
                      <a:headEnd len="sm" w="sm" type="none"/>
                      <a:tailEnd len="sm" w="sm" type="none"/>
                    </a:lnT>
                    <a:lnB cap="flat" cmpd="sng" w="9525">
                      <a:solidFill>
                        <a:srgbClr val="008E79"/>
                      </a:solidFill>
                      <a:prstDash val="solid"/>
                      <a:round/>
                      <a:headEnd len="sm" w="sm" type="none"/>
                      <a:tailEnd len="sm" w="sm" type="none"/>
                    </a:lnB>
                  </a:tcPr>
                </a:tc>
                <a:tc>
                  <a:txBody>
                    <a:bodyPr/>
                    <a:lstStyle/>
                    <a:p>
                      <a:pPr indent="0" lvl="0" marL="0" rtl="0" algn="ctr">
                        <a:spcBef>
                          <a:spcPts val="0"/>
                        </a:spcBef>
                        <a:spcAft>
                          <a:spcPts val="0"/>
                        </a:spcAft>
                        <a:buNone/>
                      </a:pPr>
                      <a:r>
                        <a:rPr lang="en-GB" sz="1700">
                          <a:solidFill>
                            <a:srgbClr val="3C3C3B"/>
                          </a:solidFill>
                          <a:latin typeface="Quicksand"/>
                          <a:ea typeface="Quicksand"/>
                          <a:cs typeface="Quicksand"/>
                          <a:sym typeface="Quicksand"/>
                        </a:rPr>
                        <a:t>11</a:t>
                      </a:r>
                      <a:endParaRPr sz="1700">
                        <a:solidFill>
                          <a:srgbClr val="3C3C3B"/>
                        </a:solidFill>
                        <a:latin typeface="Quicksand"/>
                        <a:ea typeface="Quicksand"/>
                        <a:cs typeface="Quicksand"/>
                        <a:sym typeface="Quicksand"/>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008E79"/>
                      </a:solidFill>
                      <a:prstDash val="solid"/>
                      <a:round/>
                      <a:headEnd len="sm" w="sm" type="none"/>
                      <a:tailEnd len="sm" w="sm" type="none"/>
                    </a:lnT>
                    <a:lnB cap="flat" cmpd="sng" w="9525">
                      <a:solidFill>
                        <a:srgbClr val="008E79"/>
                      </a:solidFill>
                      <a:prstDash val="solid"/>
                      <a:round/>
                      <a:headEnd len="sm" w="sm" type="none"/>
                      <a:tailEnd len="sm" w="sm" type="none"/>
                    </a:lnB>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68" name="Shape 68"/>
        <p:cNvGrpSpPr/>
        <p:nvPr/>
      </p:nvGrpSpPr>
      <p:grpSpPr>
        <a:xfrm>
          <a:off x="0" y="0"/>
          <a:ext cx="0" cy="0"/>
          <a:chOff x="0" y="0"/>
          <a:chExt cx="0" cy="0"/>
        </a:xfrm>
      </p:grpSpPr>
      <p:sp>
        <p:nvSpPr>
          <p:cNvPr id="69" name="Google Shape;69;p15"/>
          <p:cNvSpPr txBox="1"/>
          <p:nvPr/>
        </p:nvSpPr>
        <p:spPr>
          <a:xfrm>
            <a:off x="566550" y="1515900"/>
            <a:ext cx="4737900" cy="55971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en-GB">
                <a:solidFill>
                  <a:srgbClr val="008E79"/>
                </a:solidFill>
                <a:latin typeface="Quicksand"/>
                <a:ea typeface="Quicksand"/>
                <a:cs typeface="Quicksand"/>
                <a:sym typeface="Quicksand"/>
              </a:rPr>
              <a:t>What it is</a:t>
            </a:r>
            <a:endParaRPr b="1">
              <a:solidFill>
                <a:srgbClr val="008E79"/>
              </a:solidFill>
              <a:latin typeface="Quicksand"/>
              <a:ea typeface="Quicksand"/>
              <a:cs typeface="Quicksand"/>
              <a:sym typeface="Quicksand"/>
            </a:endParaRPr>
          </a:p>
          <a:p>
            <a:pPr indent="0" lvl="0" marL="0" rtl="0" algn="l">
              <a:lnSpc>
                <a:spcPct val="115000"/>
              </a:lnSpc>
              <a:spcBef>
                <a:spcPts val="1000"/>
              </a:spcBef>
              <a:spcAft>
                <a:spcPts val="0"/>
              </a:spcAft>
              <a:buClr>
                <a:schemeClr val="dk1"/>
              </a:buClr>
              <a:buSzPts val="1100"/>
              <a:buFont typeface="Arial"/>
              <a:buNone/>
            </a:pPr>
            <a:r>
              <a:rPr lang="en-GB" sz="1300">
                <a:solidFill>
                  <a:srgbClr val="3C3C3B"/>
                </a:solidFill>
                <a:latin typeface="Quicksand"/>
                <a:ea typeface="Quicksand"/>
                <a:cs typeface="Quicksand"/>
                <a:sym typeface="Quicksand"/>
              </a:rPr>
              <a:t>The self-assessment tool is designed to support the work of children’s, adult’s and families’ services in Rochdale. It is based on 8 features of trauma-informed practice, based on the Early Intervention Foundation’s framework for trauma-informed care and adapted by leading practitioners across Rochdale. The features include:</a:t>
            </a:r>
            <a:endParaRPr sz="1300">
              <a:solidFill>
                <a:srgbClr val="3C3C3B"/>
              </a:solidFill>
              <a:latin typeface="Quicksand"/>
              <a:ea typeface="Quicksand"/>
              <a:cs typeface="Quicksand"/>
              <a:sym typeface="Quicksand"/>
            </a:endParaRPr>
          </a:p>
          <a:p>
            <a:pPr indent="-311150" lvl="0" marL="457200" rtl="0" algn="l">
              <a:lnSpc>
                <a:spcPct val="115000"/>
              </a:lnSpc>
              <a:spcBef>
                <a:spcPts val="1000"/>
              </a:spcBef>
              <a:spcAft>
                <a:spcPts val="0"/>
              </a:spcAft>
              <a:buClr>
                <a:srgbClr val="3C3C3B"/>
              </a:buClr>
              <a:buSzPts val="1300"/>
              <a:buFont typeface="Quicksand"/>
              <a:buChar char="●"/>
            </a:pPr>
            <a:r>
              <a:rPr lang="en-GB" sz="1300">
                <a:solidFill>
                  <a:srgbClr val="3C3C3B"/>
                </a:solidFill>
                <a:latin typeface="Quicksand"/>
                <a:ea typeface="Quicksand"/>
                <a:cs typeface="Quicksand"/>
                <a:sym typeface="Quicksand"/>
              </a:rPr>
              <a:t>Screening and identifying and recording trauma and ACEs</a:t>
            </a:r>
            <a:endParaRPr sz="1300">
              <a:solidFill>
                <a:srgbClr val="3C3C3B"/>
              </a:solidFill>
              <a:latin typeface="Quicksand"/>
              <a:ea typeface="Quicksand"/>
              <a:cs typeface="Quicksand"/>
              <a:sym typeface="Quicksand"/>
            </a:endParaRPr>
          </a:p>
          <a:p>
            <a:pPr indent="-311150" lvl="0" marL="457200" rtl="0" algn="l">
              <a:lnSpc>
                <a:spcPct val="115000"/>
              </a:lnSpc>
              <a:spcBef>
                <a:spcPts val="1000"/>
              </a:spcBef>
              <a:spcAft>
                <a:spcPts val="0"/>
              </a:spcAft>
              <a:buClr>
                <a:srgbClr val="3C3C3B"/>
              </a:buClr>
              <a:buSzPts val="1300"/>
              <a:buFont typeface="Quicksand"/>
              <a:buChar char="●"/>
            </a:pPr>
            <a:r>
              <a:rPr lang="en-GB" sz="1300">
                <a:solidFill>
                  <a:srgbClr val="3C3C3B"/>
                </a:solidFill>
                <a:latin typeface="Quicksand"/>
                <a:ea typeface="Quicksand"/>
                <a:cs typeface="Quicksand"/>
                <a:sym typeface="Quicksand"/>
              </a:rPr>
              <a:t>Supportive Relationships</a:t>
            </a:r>
            <a:endParaRPr sz="1300">
              <a:solidFill>
                <a:srgbClr val="3C3C3B"/>
              </a:solidFill>
              <a:latin typeface="Quicksand"/>
              <a:ea typeface="Quicksand"/>
              <a:cs typeface="Quicksand"/>
              <a:sym typeface="Quicksand"/>
            </a:endParaRPr>
          </a:p>
          <a:p>
            <a:pPr indent="-311150" lvl="0" marL="457200" rtl="0" algn="l">
              <a:lnSpc>
                <a:spcPct val="115000"/>
              </a:lnSpc>
              <a:spcBef>
                <a:spcPts val="1000"/>
              </a:spcBef>
              <a:spcAft>
                <a:spcPts val="0"/>
              </a:spcAft>
              <a:buClr>
                <a:srgbClr val="3C3C3B"/>
              </a:buClr>
              <a:buSzPts val="1300"/>
              <a:buFont typeface="Quicksand"/>
              <a:buChar char="●"/>
            </a:pPr>
            <a:r>
              <a:rPr lang="en-GB" sz="1300">
                <a:solidFill>
                  <a:srgbClr val="3C3C3B"/>
                </a:solidFill>
                <a:latin typeface="Quicksand"/>
                <a:ea typeface="Quicksand"/>
                <a:cs typeface="Quicksand"/>
                <a:sym typeface="Quicksand"/>
              </a:rPr>
              <a:t>Strengths-based support</a:t>
            </a:r>
            <a:endParaRPr sz="1300">
              <a:solidFill>
                <a:srgbClr val="3C3C3B"/>
              </a:solidFill>
              <a:latin typeface="Quicksand"/>
              <a:ea typeface="Quicksand"/>
              <a:cs typeface="Quicksand"/>
              <a:sym typeface="Quicksand"/>
            </a:endParaRPr>
          </a:p>
          <a:p>
            <a:pPr indent="-311150" lvl="0" marL="457200" rtl="0" algn="l">
              <a:lnSpc>
                <a:spcPct val="115000"/>
              </a:lnSpc>
              <a:spcBef>
                <a:spcPts val="1000"/>
              </a:spcBef>
              <a:spcAft>
                <a:spcPts val="0"/>
              </a:spcAft>
              <a:buClr>
                <a:srgbClr val="3C3C3B"/>
              </a:buClr>
              <a:buSzPts val="1300"/>
              <a:buFont typeface="Quicksand"/>
              <a:buChar char="●"/>
            </a:pPr>
            <a:r>
              <a:rPr lang="en-GB" sz="1300">
                <a:solidFill>
                  <a:srgbClr val="3C3C3B"/>
                </a:solidFill>
                <a:latin typeface="Quicksand"/>
                <a:ea typeface="Quicksand"/>
                <a:cs typeface="Quicksand"/>
                <a:sym typeface="Quicksand"/>
              </a:rPr>
              <a:t>Safe Environments</a:t>
            </a:r>
            <a:endParaRPr sz="1300">
              <a:solidFill>
                <a:srgbClr val="3C3C3B"/>
              </a:solidFill>
              <a:latin typeface="Quicksand"/>
              <a:ea typeface="Quicksand"/>
              <a:cs typeface="Quicksand"/>
              <a:sym typeface="Quicksand"/>
            </a:endParaRPr>
          </a:p>
          <a:p>
            <a:pPr indent="-311150" lvl="0" marL="457200" rtl="0" algn="l">
              <a:lnSpc>
                <a:spcPct val="115000"/>
              </a:lnSpc>
              <a:spcBef>
                <a:spcPts val="1000"/>
              </a:spcBef>
              <a:spcAft>
                <a:spcPts val="0"/>
              </a:spcAft>
              <a:buClr>
                <a:srgbClr val="3C3C3B"/>
              </a:buClr>
              <a:buSzPts val="1300"/>
              <a:buFont typeface="Quicksand"/>
              <a:buChar char="●"/>
            </a:pPr>
            <a:r>
              <a:rPr lang="en-GB" sz="1300">
                <a:solidFill>
                  <a:srgbClr val="3C3C3B"/>
                </a:solidFill>
                <a:latin typeface="Quicksand"/>
                <a:ea typeface="Quicksand"/>
                <a:cs typeface="Quicksand"/>
                <a:sym typeface="Quicksand"/>
              </a:rPr>
              <a:t>Training</a:t>
            </a:r>
            <a:endParaRPr sz="1300">
              <a:solidFill>
                <a:srgbClr val="3C3C3B"/>
              </a:solidFill>
              <a:latin typeface="Quicksand"/>
              <a:ea typeface="Quicksand"/>
              <a:cs typeface="Quicksand"/>
              <a:sym typeface="Quicksand"/>
            </a:endParaRPr>
          </a:p>
          <a:p>
            <a:pPr indent="-311150" lvl="0" marL="457200" rtl="0" algn="l">
              <a:lnSpc>
                <a:spcPct val="115000"/>
              </a:lnSpc>
              <a:spcBef>
                <a:spcPts val="1000"/>
              </a:spcBef>
              <a:spcAft>
                <a:spcPts val="0"/>
              </a:spcAft>
              <a:buClr>
                <a:srgbClr val="3C3C3B"/>
              </a:buClr>
              <a:buSzPts val="1300"/>
              <a:buFont typeface="Quicksand"/>
              <a:buChar char="●"/>
            </a:pPr>
            <a:r>
              <a:rPr lang="en-GB" sz="1300">
                <a:solidFill>
                  <a:srgbClr val="3C3C3B"/>
                </a:solidFill>
                <a:latin typeface="Quicksand"/>
                <a:ea typeface="Quicksand"/>
                <a:cs typeface="Quicksand"/>
                <a:sym typeface="Quicksand"/>
              </a:rPr>
              <a:t>Secondary Trauma</a:t>
            </a:r>
            <a:endParaRPr sz="1300">
              <a:solidFill>
                <a:srgbClr val="3C3C3B"/>
              </a:solidFill>
              <a:latin typeface="Quicksand"/>
              <a:ea typeface="Quicksand"/>
              <a:cs typeface="Quicksand"/>
              <a:sym typeface="Quicksand"/>
            </a:endParaRPr>
          </a:p>
          <a:p>
            <a:pPr indent="-311150" lvl="0" marL="457200" rtl="0" algn="l">
              <a:lnSpc>
                <a:spcPct val="115000"/>
              </a:lnSpc>
              <a:spcBef>
                <a:spcPts val="1000"/>
              </a:spcBef>
              <a:spcAft>
                <a:spcPts val="0"/>
              </a:spcAft>
              <a:buClr>
                <a:srgbClr val="3C3C3B"/>
              </a:buClr>
              <a:buSzPts val="1300"/>
              <a:buFont typeface="Quicksand"/>
              <a:buChar char="●"/>
            </a:pPr>
            <a:r>
              <a:rPr lang="en-GB" sz="1300">
                <a:solidFill>
                  <a:srgbClr val="3C3C3B"/>
                </a:solidFill>
                <a:latin typeface="Quicksand"/>
                <a:ea typeface="Quicksand"/>
                <a:cs typeface="Quicksand"/>
                <a:sym typeface="Quicksand"/>
              </a:rPr>
              <a:t>Collaboration</a:t>
            </a:r>
            <a:endParaRPr sz="1300">
              <a:solidFill>
                <a:srgbClr val="3C3C3B"/>
              </a:solidFill>
              <a:latin typeface="Quicksand"/>
              <a:ea typeface="Quicksand"/>
              <a:cs typeface="Quicksand"/>
              <a:sym typeface="Quicksand"/>
            </a:endParaRPr>
          </a:p>
          <a:p>
            <a:pPr indent="-311150" lvl="0" marL="457200" rtl="0" algn="l">
              <a:lnSpc>
                <a:spcPct val="115000"/>
              </a:lnSpc>
              <a:spcBef>
                <a:spcPts val="1000"/>
              </a:spcBef>
              <a:spcAft>
                <a:spcPts val="0"/>
              </a:spcAft>
              <a:buClr>
                <a:srgbClr val="3C3C3B"/>
              </a:buClr>
              <a:buSzPts val="1300"/>
              <a:buFont typeface="Quicksand"/>
              <a:buChar char="●"/>
            </a:pPr>
            <a:r>
              <a:rPr lang="en-GB" sz="1300">
                <a:solidFill>
                  <a:srgbClr val="3C3C3B"/>
                </a:solidFill>
                <a:latin typeface="Quicksand"/>
                <a:ea typeface="Quicksand"/>
                <a:cs typeface="Quicksand"/>
                <a:sym typeface="Quicksand"/>
              </a:rPr>
              <a:t>Leadership &amp; Ethos</a:t>
            </a:r>
            <a:endParaRPr sz="1300">
              <a:solidFill>
                <a:srgbClr val="3C3C3B"/>
              </a:solidFill>
              <a:latin typeface="Quicksand"/>
              <a:ea typeface="Quicksand"/>
              <a:cs typeface="Quicksand"/>
              <a:sym typeface="Quicksand"/>
            </a:endParaRPr>
          </a:p>
          <a:p>
            <a:pPr indent="0" lvl="0" marL="0" rtl="0" algn="l">
              <a:lnSpc>
                <a:spcPct val="115000"/>
              </a:lnSpc>
              <a:spcBef>
                <a:spcPts val="1000"/>
              </a:spcBef>
              <a:spcAft>
                <a:spcPts val="1000"/>
              </a:spcAft>
              <a:buClr>
                <a:schemeClr val="dk1"/>
              </a:buClr>
              <a:buSzPts val="1100"/>
              <a:buFont typeface="Arial"/>
              <a:buNone/>
            </a:pPr>
            <a:r>
              <a:rPr lang="en-GB" sz="1300">
                <a:solidFill>
                  <a:srgbClr val="3C3C3B"/>
                </a:solidFill>
                <a:latin typeface="Quicksand"/>
                <a:ea typeface="Quicksand"/>
                <a:cs typeface="Quicksand"/>
                <a:sym typeface="Quicksand"/>
              </a:rPr>
              <a:t>Indicators for good practice across these features are based on children, families and practitioners’ testimonials.</a:t>
            </a:r>
            <a:endParaRPr sz="1300">
              <a:solidFill>
                <a:srgbClr val="3C3C3B"/>
              </a:solidFill>
              <a:latin typeface="Quicksand"/>
              <a:ea typeface="Quicksand"/>
              <a:cs typeface="Quicksand"/>
              <a:sym typeface="Quicksand"/>
            </a:endParaRPr>
          </a:p>
        </p:txBody>
      </p:sp>
      <p:sp>
        <p:nvSpPr>
          <p:cNvPr id="70" name="Google Shape;70;p15"/>
          <p:cNvSpPr txBox="1"/>
          <p:nvPr/>
        </p:nvSpPr>
        <p:spPr>
          <a:xfrm>
            <a:off x="5387422" y="1515900"/>
            <a:ext cx="4737900" cy="50841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en-GB">
                <a:solidFill>
                  <a:srgbClr val="008E79"/>
                </a:solidFill>
                <a:latin typeface="Quicksand"/>
                <a:ea typeface="Quicksand"/>
                <a:cs typeface="Quicksand"/>
                <a:sym typeface="Quicksand"/>
              </a:rPr>
              <a:t>How to use it</a:t>
            </a:r>
            <a:endParaRPr>
              <a:solidFill>
                <a:srgbClr val="3C3C3B"/>
              </a:solidFill>
              <a:latin typeface="Quicksand"/>
              <a:ea typeface="Quicksand"/>
              <a:cs typeface="Quicksand"/>
              <a:sym typeface="Quicksand"/>
            </a:endParaRPr>
          </a:p>
          <a:p>
            <a:pPr indent="0" lvl="0" marL="0" rtl="0" algn="l">
              <a:lnSpc>
                <a:spcPct val="115000"/>
              </a:lnSpc>
              <a:spcBef>
                <a:spcPts val="1000"/>
              </a:spcBef>
              <a:spcAft>
                <a:spcPts val="0"/>
              </a:spcAft>
              <a:buClr>
                <a:schemeClr val="dk1"/>
              </a:buClr>
              <a:buSzPts val="1100"/>
              <a:buFont typeface="Arial"/>
              <a:buNone/>
            </a:pPr>
            <a:r>
              <a:rPr lang="en-GB" sz="1300">
                <a:solidFill>
                  <a:srgbClr val="3C3C3B"/>
                </a:solidFill>
                <a:latin typeface="Quicksand"/>
                <a:ea typeface="Quicksand"/>
                <a:cs typeface="Quicksand"/>
                <a:sym typeface="Quicksand"/>
              </a:rPr>
              <a:t>This tool is aimed to support organisations and services to build on their existing strengths and opportunities. It aims to help teams understand the level of development of trauma-informed practice in their service, to define potential areas for development and help embed change. Developing new ways of working is not easy and this tool is not designed as an appraisal but as a helpful guide to accompany teams and leaders on their journey to working in a more trauma-informed way.</a:t>
            </a:r>
            <a:endParaRPr sz="1300">
              <a:solidFill>
                <a:srgbClr val="3C3C3B"/>
              </a:solidFill>
              <a:latin typeface="Quicksand"/>
              <a:ea typeface="Quicksand"/>
              <a:cs typeface="Quicksand"/>
              <a:sym typeface="Quicksand"/>
            </a:endParaRPr>
          </a:p>
          <a:p>
            <a:pPr indent="0" lvl="0" marL="0" rtl="0" algn="l">
              <a:lnSpc>
                <a:spcPct val="115000"/>
              </a:lnSpc>
              <a:spcBef>
                <a:spcPts val="1000"/>
              </a:spcBef>
              <a:spcAft>
                <a:spcPts val="0"/>
              </a:spcAft>
              <a:buClr>
                <a:schemeClr val="dk1"/>
              </a:buClr>
              <a:buSzPts val="1100"/>
              <a:buFont typeface="Arial"/>
              <a:buNone/>
            </a:pPr>
            <a:r>
              <a:rPr lang="en-GB" sz="1300">
                <a:solidFill>
                  <a:srgbClr val="3C3C3B"/>
                </a:solidFill>
                <a:latin typeface="Quicksand"/>
                <a:ea typeface="Quicksand"/>
                <a:cs typeface="Quicksand"/>
                <a:sym typeface="Quicksand"/>
              </a:rPr>
              <a:t>It is best used in collaboration with wider members of the service team. For example, it can support the running of:</a:t>
            </a:r>
            <a:endParaRPr sz="1300">
              <a:solidFill>
                <a:srgbClr val="3C3C3B"/>
              </a:solidFill>
              <a:latin typeface="Quicksand"/>
              <a:ea typeface="Quicksand"/>
              <a:cs typeface="Quicksand"/>
              <a:sym typeface="Quicksand"/>
            </a:endParaRPr>
          </a:p>
          <a:p>
            <a:pPr indent="-311150" lvl="0" marL="457200" rtl="0" algn="l">
              <a:lnSpc>
                <a:spcPct val="115000"/>
              </a:lnSpc>
              <a:spcBef>
                <a:spcPts val="1000"/>
              </a:spcBef>
              <a:spcAft>
                <a:spcPts val="0"/>
              </a:spcAft>
              <a:buClr>
                <a:srgbClr val="3C3C3B"/>
              </a:buClr>
              <a:buSzPts val="1300"/>
              <a:buFont typeface="Quicksand"/>
              <a:buChar char="●"/>
            </a:pPr>
            <a:r>
              <a:rPr lang="en-GB" sz="1300">
                <a:solidFill>
                  <a:srgbClr val="3C3C3B"/>
                </a:solidFill>
                <a:latin typeface="Quicksand"/>
                <a:ea typeface="Quicksand"/>
                <a:cs typeface="Quicksand"/>
                <a:sym typeface="Quicksand"/>
              </a:rPr>
              <a:t>Reflective practice sessions</a:t>
            </a:r>
            <a:endParaRPr sz="1300">
              <a:solidFill>
                <a:srgbClr val="3C3C3B"/>
              </a:solidFill>
              <a:latin typeface="Quicksand"/>
              <a:ea typeface="Quicksand"/>
              <a:cs typeface="Quicksand"/>
              <a:sym typeface="Quicksand"/>
            </a:endParaRPr>
          </a:p>
          <a:p>
            <a:pPr indent="-311150" lvl="0" marL="457200" rtl="0" algn="l">
              <a:lnSpc>
                <a:spcPct val="115000"/>
              </a:lnSpc>
              <a:spcBef>
                <a:spcPts val="1000"/>
              </a:spcBef>
              <a:spcAft>
                <a:spcPts val="0"/>
              </a:spcAft>
              <a:buClr>
                <a:srgbClr val="3C3C3B"/>
              </a:buClr>
              <a:buSzPts val="1300"/>
              <a:buFont typeface="Quicksand"/>
              <a:buChar char="●"/>
            </a:pPr>
            <a:r>
              <a:rPr lang="en-GB" sz="1300">
                <a:solidFill>
                  <a:srgbClr val="3C3C3B"/>
                </a:solidFill>
                <a:latin typeface="Quicksand"/>
                <a:ea typeface="Quicksand"/>
                <a:cs typeface="Quicksand"/>
                <a:sym typeface="Quicksand"/>
              </a:rPr>
              <a:t>Supervision spaces</a:t>
            </a:r>
            <a:endParaRPr sz="1300">
              <a:solidFill>
                <a:srgbClr val="3C3C3B"/>
              </a:solidFill>
              <a:latin typeface="Quicksand"/>
              <a:ea typeface="Quicksand"/>
              <a:cs typeface="Quicksand"/>
              <a:sym typeface="Quicksand"/>
            </a:endParaRPr>
          </a:p>
          <a:p>
            <a:pPr indent="-311150" lvl="0" marL="457200" rtl="0" algn="l">
              <a:lnSpc>
                <a:spcPct val="115000"/>
              </a:lnSpc>
              <a:spcBef>
                <a:spcPts val="1000"/>
              </a:spcBef>
              <a:spcAft>
                <a:spcPts val="0"/>
              </a:spcAft>
              <a:buClr>
                <a:srgbClr val="3C3C3B"/>
              </a:buClr>
              <a:buSzPts val="1300"/>
              <a:buFont typeface="Quicksand"/>
              <a:buChar char="●"/>
            </a:pPr>
            <a:r>
              <a:rPr lang="en-GB" sz="1300">
                <a:solidFill>
                  <a:srgbClr val="3C3C3B"/>
                </a:solidFill>
                <a:latin typeface="Quicksand"/>
                <a:ea typeface="Quicksand"/>
                <a:cs typeface="Quicksand"/>
                <a:sym typeface="Quicksand"/>
              </a:rPr>
              <a:t>Leadership meetings</a:t>
            </a:r>
            <a:endParaRPr sz="1300">
              <a:solidFill>
                <a:srgbClr val="3C3C3B"/>
              </a:solidFill>
              <a:latin typeface="Quicksand"/>
              <a:ea typeface="Quicksand"/>
              <a:cs typeface="Quicksand"/>
              <a:sym typeface="Quicksand"/>
            </a:endParaRPr>
          </a:p>
          <a:p>
            <a:pPr indent="0" lvl="0" marL="0" rtl="0" algn="l">
              <a:lnSpc>
                <a:spcPct val="115000"/>
              </a:lnSpc>
              <a:spcBef>
                <a:spcPts val="1000"/>
              </a:spcBef>
              <a:spcAft>
                <a:spcPts val="1000"/>
              </a:spcAft>
              <a:buNone/>
            </a:pPr>
            <a:r>
              <a:rPr lang="en-GB" sz="1300">
                <a:solidFill>
                  <a:srgbClr val="3C3C3B"/>
                </a:solidFill>
                <a:latin typeface="Quicksand"/>
                <a:ea typeface="Quicksand"/>
                <a:cs typeface="Quicksand"/>
                <a:sym typeface="Quicksand"/>
              </a:rPr>
              <a:t>You will find a list of service departments in column 3 who can support you and your team on your journey to further embed trauma-informed practice.</a:t>
            </a:r>
            <a:endParaRPr sz="1300">
              <a:solidFill>
                <a:srgbClr val="3C3C3B"/>
              </a:solidFill>
              <a:latin typeface="Quicksand"/>
              <a:ea typeface="Quicksand"/>
              <a:cs typeface="Quicksand"/>
              <a:sym typeface="Quicksand"/>
            </a:endParaRPr>
          </a:p>
        </p:txBody>
      </p:sp>
      <p:sp>
        <p:nvSpPr>
          <p:cNvPr id="71" name="Google Shape;71;p15"/>
          <p:cNvSpPr txBox="1"/>
          <p:nvPr>
            <p:ph type="ctrTitle"/>
          </p:nvPr>
        </p:nvSpPr>
        <p:spPr>
          <a:xfrm>
            <a:off x="566525" y="540000"/>
            <a:ext cx="9558900" cy="531300"/>
          </a:xfrm>
          <a:prstGeom prst="rect">
            <a:avLst/>
          </a:prstGeom>
        </p:spPr>
        <p:txBody>
          <a:bodyPr anchorCtr="0" anchor="b" bIns="116050" lIns="116050" spcFirstLastPara="1" rIns="116050" wrap="square" tIns="116050">
            <a:noAutofit/>
          </a:bodyPr>
          <a:lstStyle/>
          <a:p>
            <a:pPr indent="0" lvl="0" marL="0" marR="0" rtl="0" algn="l">
              <a:lnSpc>
                <a:spcPct val="100000"/>
              </a:lnSpc>
              <a:spcBef>
                <a:spcPts val="0"/>
              </a:spcBef>
              <a:spcAft>
                <a:spcPts val="0"/>
              </a:spcAft>
              <a:buNone/>
            </a:pPr>
            <a:r>
              <a:rPr b="1" lang="en-GB" sz="2800">
                <a:solidFill>
                  <a:srgbClr val="008E79"/>
                </a:solidFill>
                <a:latin typeface="Quicksand"/>
                <a:ea typeface="Quicksand"/>
                <a:cs typeface="Quicksand"/>
                <a:sym typeface="Quicksand"/>
              </a:rPr>
              <a:t>How to use this tool</a:t>
            </a:r>
            <a:endParaRPr b="1" sz="1300">
              <a:solidFill>
                <a:srgbClr val="008E79"/>
              </a:solidFill>
              <a:latin typeface="Quicksand"/>
              <a:ea typeface="Quicksand"/>
              <a:cs typeface="Quicksand"/>
              <a:sym typeface="Quicksand"/>
            </a:endParaRPr>
          </a:p>
        </p:txBody>
      </p:sp>
      <p:pic>
        <p:nvPicPr>
          <p:cNvPr id="72" name="Google Shape;72;p15"/>
          <p:cNvPicPr preferRelativeResize="0"/>
          <p:nvPr/>
        </p:nvPicPr>
        <p:blipFill>
          <a:blip r:embed="rId3">
            <a:alphaModFix/>
          </a:blip>
          <a:stretch>
            <a:fillRect/>
          </a:stretch>
        </p:blipFill>
        <p:spPr>
          <a:xfrm>
            <a:off x="8506099" y="540000"/>
            <a:ext cx="1619374" cy="531350"/>
          </a:xfrm>
          <a:prstGeom prst="rect">
            <a:avLst/>
          </a:prstGeom>
          <a:noFill/>
          <a:ln>
            <a:noFill/>
          </a:ln>
        </p:spPr>
      </p:pic>
      <p:sp>
        <p:nvSpPr>
          <p:cNvPr id="73" name="Google Shape;73;p15"/>
          <p:cNvSpPr txBox="1"/>
          <p:nvPr>
            <p:ph idx="12" type="sldNum"/>
          </p:nvPr>
        </p:nvSpPr>
        <p:spPr>
          <a:xfrm>
            <a:off x="10050297" y="6981597"/>
            <a:ext cx="641700" cy="578400"/>
          </a:xfrm>
          <a:prstGeom prst="rect">
            <a:avLst/>
          </a:prstGeom>
        </p:spPr>
        <p:txBody>
          <a:bodyPr anchorCtr="0" anchor="ctr" bIns="116050" lIns="116050" spcFirstLastPara="1" rIns="116050" wrap="square" tIns="116050">
            <a:normAutofit/>
          </a:bodyPr>
          <a:lstStyle/>
          <a:p>
            <a:pPr indent="0" lvl="0" marL="0" rtl="0" algn="ctr">
              <a:spcBef>
                <a:spcPts val="0"/>
              </a:spcBef>
              <a:spcAft>
                <a:spcPts val="0"/>
              </a:spcAft>
              <a:buNone/>
            </a:pPr>
            <a:fld id="{00000000-1234-1234-1234-123412341234}" type="slidenum">
              <a:rPr lang="en-GB"/>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graphicFrame>
        <p:nvGraphicFramePr>
          <p:cNvPr id="78" name="Google Shape;78;p16"/>
          <p:cNvGraphicFramePr/>
          <p:nvPr/>
        </p:nvGraphicFramePr>
        <p:xfrm>
          <a:off x="562875" y="1565125"/>
          <a:ext cx="3000000" cy="3000000"/>
        </p:xfrm>
        <a:graphic>
          <a:graphicData uri="http://schemas.openxmlformats.org/drawingml/2006/table">
            <a:tbl>
              <a:tblPr>
                <a:noFill/>
                <a:tableStyleId>{4C7C10EB-985E-4135-9C93-A89B73015DB3}</a:tableStyleId>
              </a:tblPr>
              <a:tblGrid>
                <a:gridCol w="2493150"/>
                <a:gridCol w="2304200"/>
              </a:tblGrid>
              <a:tr h="195100">
                <a:tc>
                  <a:txBody>
                    <a:bodyPr/>
                    <a:lstStyle/>
                    <a:p>
                      <a:pPr indent="0" lvl="0" marL="0" marR="0" rtl="0" algn="l">
                        <a:lnSpc>
                          <a:spcPct val="100000"/>
                        </a:lnSpc>
                        <a:spcBef>
                          <a:spcPts val="0"/>
                        </a:spcBef>
                        <a:spcAft>
                          <a:spcPts val="0"/>
                        </a:spcAft>
                        <a:buNone/>
                      </a:pPr>
                      <a:r>
                        <a:rPr lang="en-GB" sz="900">
                          <a:solidFill>
                            <a:srgbClr val="FFFFFF"/>
                          </a:solidFill>
                          <a:latin typeface="Quicksand Medium"/>
                          <a:ea typeface="Quicksand Medium"/>
                          <a:cs typeface="Quicksand Medium"/>
                          <a:sym typeface="Quicksand Medium"/>
                        </a:rPr>
                        <a:t>INDICATORS OF </a:t>
                      </a:r>
                      <a:r>
                        <a:rPr b="1" lang="en-GB" sz="900">
                          <a:solidFill>
                            <a:srgbClr val="FFFFFF"/>
                          </a:solidFill>
                          <a:latin typeface="Quicksand"/>
                          <a:ea typeface="Quicksand"/>
                          <a:cs typeface="Quicksand"/>
                          <a:sym typeface="Quicksand"/>
                        </a:rPr>
                        <a:t>GOOD PRACTICE</a:t>
                      </a:r>
                      <a:endParaRPr b="1" sz="900">
                        <a:solidFill>
                          <a:srgbClr val="FFFFFF"/>
                        </a:solidFill>
                        <a:latin typeface="Quicksand"/>
                        <a:ea typeface="Quicksand"/>
                        <a:cs typeface="Quicksand"/>
                        <a:sym typeface="Quicksand"/>
                      </a:endParaRPr>
                    </a:p>
                  </a:txBody>
                  <a:tcPr marT="63500" marB="63500" marR="63500" marL="63500" anchor="ctr">
                    <a:lnL cap="flat" cmpd="sng" w="12700">
                      <a:solidFill>
                        <a:srgbClr val="008E79"/>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008E79"/>
                      </a:solidFill>
                      <a:prstDash val="solid"/>
                      <a:round/>
                      <a:headEnd len="sm" w="sm" type="none"/>
                      <a:tailEnd len="sm" w="sm" type="none"/>
                    </a:lnT>
                    <a:lnB cap="flat" cmpd="sng" w="12700">
                      <a:solidFill>
                        <a:srgbClr val="008E79"/>
                      </a:solidFill>
                      <a:prstDash val="solid"/>
                      <a:round/>
                      <a:headEnd len="sm" w="sm" type="none"/>
                      <a:tailEnd len="sm" w="sm" type="none"/>
                    </a:lnB>
                    <a:solidFill>
                      <a:srgbClr val="008E79"/>
                    </a:solidFill>
                  </a:tcPr>
                </a:tc>
                <a:tc>
                  <a:txBody>
                    <a:bodyPr/>
                    <a:lstStyle/>
                    <a:p>
                      <a:pPr indent="0" lvl="0" marL="0" marR="0" rtl="0" algn="l">
                        <a:lnSpc>
                          <a:spcPct val="100000"/>
                        </a:lnSpc>
                        <a:spcBef>
                          <a:spcPts val="0"/>
                        </a:spcBef>
                        <a:spcAft>
                          <a:spcPts val="0"/>
                        </a:spcAft>
                        <a:buNone/>
                      </a:pPr>
                      <a:r>
                        <a:rPr b="1" lang="en-GB" sz="900">
                          <a:solidFill>
                            <a:srgbClr val="FFFFFF"/>
                          </a:solidFill>
                          <a:latin typeface="Quicksand"/>
                          <a:ea typeface="Quicksand"/>
                          <a:cs typeface="Quicksand"/>
                          <a:sym typeface="Quicksand"/>
                        </a:rPr>
                        <a:t>WHO</a:t>
                      </a:r>
                      <a:r>
                        <a:rPr lang="en-GB" sz="900">
                          <a:solidFill>
                            <a:srgbClr val="FFFFFF"/>
                          </a:solidFill>
                          <a:latin typeface="Quicksand Medium"/>
                          <a:ea typeface="Quicksand Medium"/>
                          <a:cs typeface="Quicksand Medium"/>
                          <a:sym typeface="Quicksand Medium"/>
                        </a:rPr>
                        <a:t> CAN SUPPORT ON THE JOURNEY</a:t>
                      </a:r>
                      <a:endParaRPr sz="900">
                        <a:solidFill>
                          <a:srgbClr val="FFFFFF"/>
                        </a:solidFill>
                        <a:latin typeface="Quicksand Medium"/>
                        <a:ea typeface="Quicksand Medium"/>
                        <a:cs typeface="Quicksand Medium"/>
                        <a:sym typeface="Quicksand Medium"/>
                      </a:endParaRPr>
                    </a:p>
                  </a:txBody>
                  <a:tcPr marT="63500" marB="63500" marR="63500" marL="63500" anchor="ctr">
                    <a:lnL cap="flat" cmpd="sng" w="12700">
                      <a:solidFill>
                        <a:srgbClr val="FFFFFF"/>
                      </a:solidFill>
                      <a:prstDash val="solid"/>
                      <a:round/>
                      <a:headEnd len="sm" w="sm" type="none"/>
                      <a:tailEnd len="sm" w="sm" type="none"/>
                    </a:lnL>
                    <a:lnR cap="flat" cmpd="sng" w="12700">
                      <a:solidFill>
                        <a:srgbClr val="008E79"/>
                      </a:solidFill>
                      <a:prstDash val="solid"/>
                      <a:round/>
                      <a:headEnd len="sm" w="sm" type="none"/>
                      <a:tailEnd len="sm" w="sm" type="none"/>
                    </a:lnR>
                    <a:lnT cap="flat" cmpd="sng" w="12700">
                      <a:solidFill>
                        <a:srgbClr val="008E79"/>
                      </a:solidFill>
                      <a:prstDash val="solid"/>
                      <a:round/>
                      <a:headEnd len="sm" w="sm" type="none"/>
                      <a:tailEnd len="sm" w="sm" type="none"/>
                    </a:lnT>
                    <a:lnB cap="flat" cmpd="sng" w="12700">
                      <a:solidFill>
                        <a:srgbClr val="008E79"/>
                      </a:solidFill>
                      <a:prstDash val="solid"/>
                      <a:round/>
                      <a:headEnd len="sm" w="sm" type="none"/>
                      <a:tailEnd len="sm" w="sm" type="none"/>
                    </a:lnB>
                    <a:solidFill>
                      <a:srgbClr val="008E79"/>
                    </a:solidFill>
                  </a:tcPr>
                </a:tc>
              </a:tr>
              <a:tr h="5194525">
                <a:tc>
                  <a:txBody>
                    <a:bodyPr/>
                    <a:lstStyle/>
                    <a:p>
                      <a:pPr indent="0" lvl="0" marL="0" rtl="0" algn="l">
                        <a:spcBef>
                          <a:spcPts val="0"/>
                        </a:spcBef>
                        <a:spcAft>
                          <a:spcPts val="0"/>
                        </a:spcAft>
                        <a:buNone/>
                      </a:pPr>
                      <a:r>
                        <a:rPr lang="en-GB" sz="800">
                          <a:solidFill>
                            <a:srgbClr val="008E79"/>
                          </a:solidFill>
                          <a:latin typeface="Quicksand Medium"/>
                          <a:ea typeface="Quicksand Medium"/>
                          <a:cs typeface="Quicksand Medium"/>
                          <a:sym typeface="Quicksand Medium"/>
                        </a:rPr>
                        <a:t>Children and families understand what will happen with any information they share </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Practitioners recognise the signs of trauma &amp; understand how trauma can make it more difficult to engage </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CYP and families only need to tell their story once. </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Assessment and referral forms capture information relevant to trauma, including identity, lived experience and harm</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Assessments truly capture the child’s journey and the impact chronology</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Practitioners are confident in asking about traumatic events in a compassionate and sensitive way with both children and parents</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Children and young people feel believed when they tell their story</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Practitioners are equipped to offer trauma-informed care or refer to more specialist services</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Information about their trauma and history informs the support they receive in the setting. </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Case audits review how trauma is recorded and used to inform planning</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Children and young people connected to potentially traumatic incidents are asked about the impact on them (e.g. violent incident)</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Children and young people are not asked to tell their story multiple times and relive traumatic experiences and details.</a:t>
                      </a:r>
                      <a:endParaRPr sz="800">
                        <a:solidFill>
                          <a:srgbClr val="008E79"/>
                        </a:solidFill>
                        <a:latin typeface="Quicksand Medium"/>
                        <a:ea typeface="Quicksand Medium"/>
                        <a:cs typeface="Quicksand Medium"/>
                        <a:sym typeface="Quicksand Medium"/>
                      </a:endParaRPr>
                    </a:p>
                  </a:txBody>
                  <a:tcPr marT="63500" marB="63500" marR="63500" marL="63500">
                    <a:lnL cap="flat" cmpd="sng" w="12700">
                      <a:solidFill>
                        <a:srgbClr val="008E79"/>
                      </a:solidFill>
                      <a:prstDash val="solid"/>
                      <a:round/>
                      <a:headEnd len="sm" w="sm" type="none"/>
                      <a:tailEnd len="sm" w="sm" type="none"/>
                    </a:lnL>
                    <a:lnR cap="flat" cmpd="sng" w="12700">
                      <a:solidFill>
                        <a:srgbClr val="008E79"/>
                      </a:solidFill>
                      <a:prstDash val="solid"/>
                      <a:round/>
                      <a:headEnd len="sm" w="sm" type="none"/>
                      <a:tailEnd len="sm" w="sm" type="none"/>
                    </a:lnR>
                    <a:lnT cap="flat" cmpd="sng" w="12700">
                      <a:solidFill>
                        <a:srgbClr val="008E79"/>
                      </a:solidFill>
                      <a:prstDash val="solid"/>
                      <a:round/>
                      <a:headEnd len="sm" w="sm" type="none"/>
                      <a:tailEnd len="sm" w="sm" type="none"/>
                    </a:lnT>
                    <a:lnB cap="flat" cmpd="sng" w="12700">
                      <a:solidFill>
                        <a:srgbClr val="008E79"/>
                      </a:solidFill>
                      <a:prstDash val="solid"/>
                      <a:round/>
                      <a:headEnd len="sm" w="sm" type="none"/>
                      <a:tailEnd len="sm" w="sm" type="none"/>
                    </a:lnB>
                  </a:tcPr>
                </a:tc>
                <a:tc>
                  <a:txBody>
                    <a:bodyPr/>
                    <a:lstStyle/>
                    <a:p>
                      <a:pPr indent="0" lvl="0" marL="0" rtl="0" algn="l">
                        <a:spcBef>
                          <a:spcPts val="0"/>
                        </a:spcBef>
                        <a:spcAft>
                          <a:spcPts val="0"/>
                        </a:spcAft>
                        <a:buNone/>
                      </a:pPr>
                      <a:r>
                        <a:rPr lang="en-GB" sz="800">
                          <a:solidFill>
                            <a:srgbClr val="008E79"/>
                          </a:solidFill>
                          <a:latin typeface="Quicksand Medium"/>
                          <a:ea typeface="Quicksand Medium"/>
                          <a:cs typeface="Quicksand Medium"/>
                          <a:sym typeface="Quicksand Medium"/>
                        </a:rPr>
                        <a:t>NEST</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Complex Safeguarding</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Youth Justice</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Further Education</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Public Health</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Specialist Nurses Safeguarding</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1000"/>
                        </a:spcAft>
                        <a:buNone/>
                      </a:pPr>
                      <a:r>
                        <a:rPr lang="en-GB" sz="800">
                          <a:solidFill>
                            <a:srgbClr val="008E79"/>
                          </a:solidFill>
                          <a:latin typeface="Quicksand Medium"/>
                          <a:ea typeface="Quicksand Medium"/>
                          <a:cs typeface="Quicksand Medium"/>
                          <a:sym typeface="Quicksand Medium"/>
                        </a:rPr>
                        <a:t>RCT</a:t>
                      </a:r>
                      <a:endParaRPr sz="800">
                        <a:solidFill>
                          <a:srgbClr val="008E79"/>
                        </a:solidFill>
                        <a:latin typeface="Quicksand Medium"/>
                        <a:ea typeface="Quicksand Medium"/>
                        <a:cs typeface="Quicksand Medium"/>
                        <a:sym typeface="Quicksand Medium"/>
                      </a:endParaRPr>
                    </a:p>
                  </a:txBody>
                  <a:tcPr marT="63500" marB="63500" marR="63500" marL="63500">
                    <a:lnL cap="flat" cmpd="sng" w="12700">
                      <a:solidFill>
                        <a:srgbClr val="008E79"/>
                      </a:solidFill>
                      <a:prstDash val="solid"/>
                      <a:round/>
                      <a:headEnd len="sm" w="sm" type="none"/>
                      <a:tailEnd len="sm" w="sm" type="none"/>
                    </a:lnL>
                    <a:lnR cap="flat" cmpd="sng" w="12700">
                      <a:solidFill>
                        <a:srgbClr val="008E79"/>
                      </a:solidFill>
                      <a:prstDash val="solid"/>
                      <a:round/>
                      <a:headEnd len="sm" w="sm" type="none"/>
                      <a:tailEnd len="sm" w="sm" type="none"/>
                    </a:lnR>
                    <a:lnT cap="flat" cmpd="sng" w="12700">
                      <a:solidFill>
                        <a:srgbClr val="008E79"/>
                      </a:solidFill>
                      <a:prstDash val="solid"/>
                      <a:round/>
                      <a:headEnd len="sm" w="sm" type="none"/>
                      <a:tailEnd len="sm" w="sm" type="none"/>
                    </a:lnT>
                    <a:lnB cap="flat" cmpd="sng" w="12700">
                      <a:solidFill>
                        <a:srgbClr val="008E79"/>
                      </a:solidFill>
                      <a:prstDash val="solid"/>
                      <a:round/>
                      <a:headEnd len="sm" w="sm" type="none"/>
                      <a:tailEnd len="sm" w="sm" type="none"/>
                    </a:lnB>
                  </a:tcPr>
                </a:tc>
              </a:tr>
            </a:tbl>
          </a:graphicData>
        </a:graphic>
      </p:graphicFrame>
      <p:sp>
        <p:nvSpPr>
          <p:cNvPr id="79" name="Google Shape;79;p16"/>
          <p:cNvSpPr txBox="1"/>
          <p:nvPr/>
        </p:nvSpPr>
        <p:spPr>
          <a:xfrm>
            <a:off x="562875" y="547850"/>
            <a:ext cx="9562500" cy="877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sz="1200">
                <a:solidFill>
                  <a:srgbClr val="008E79"/>
                </a:solidFill>
                <a:latin typeface="Quicksand Medium"/>
                <a:ea typeface="Quicksand Medium"/>
                <a:cs typeface="Quicksand Medium"/>
                <a:sym typeface="Quicksand Medium"/>
              </a:rPr>
              <a:t>TRAUMA-INFORMED PRACTICE FEATURES</a:t>
            </a:r>
            <a:endParaRPr sz="1200">
              <a:solidFill>
                <a:srgbClr val="008E79"/>
              </a:solidFill>
              <a:latin typeface="Quicksand Medium"/>
              <a:ea typeface="Quicksand Medium"/>
              <a:cs typeface="Quicksand Medium"/>
              <a:sym typeface="Quicksand Medium"/>
            </a:endParaRPr>
          </a:p>
          <a:p>
            <a:pPr indent="0" lvl="0" marL="0" rtl="0" algn="l">
              <a:spcBef>
                <a:spcPts val="600"/>
              </a:spcBef>
              <a:spcAft>
                <a:spcPts val="600"/>
              </a:spcAft>
              <a:buNone/>
            </a:pPr>
            <a:r>
              <a:rPr b="1" lang="en-GB" sz="2800">
                <a:solidFill>
                  <a:srgbClr val="008E79"/>
                </a:solidFill>
                <a:latin typeface="Quicksand"/>
                <a:ea typeface="Quicksand"/>
                <a:cs typeface="Quicksand"/>
                <a:sym typeface="Quicksand"/>
              </a:rPr>
              <a:t>Screening, identifying and recording trauma and ACEs</a:t>
            </a:r>
            <a:endParaRPr/>
          </a:p>
        </p:txBody>
      </p:sp>
      <p:graphicFrame>
        <p:nvGraphicFramePr>
          <p:cNvPr id="80" name="Google Shape;80;p16"/>
          <p:cNvGraphicFramePr/>
          <p:nvPr/>
        </p:nvGraphicFramePr>
        <p:xfrm>
          <a:off x="5360225" y="1565125"/>
          <a:ext cx="3000000" cy="3000000"/>
        </p:xfrm>
        <a:graphic>
          <a:graphicData uri="http://schemas.openxmlformats.org/drawingml/2006/table">
            <a:tbl>
              <a:tblPr>
                <a:noFill/>
                <a:tableStyleId>{4C7C10EB-985E-4135-9C93-A89B73015DB3}</a:tableStyleId>
              </a:tblPr>
              <a:tblGrid>
                <a:gridCol w="1587200"/>
                <a:gridCol w="1587200"/>
                <a:gridCol w="1587200"/>
              </a:tblGrid>
              <a:tr h="261500">
                <a:tc>
                  <a:txBody>
                    <a:bodyPr/>
                    <a:lstStyle/>
                    <a:p>
                      <a:pPr indent="0" lvl="0" marL="0" rtl="0" algn="l">
                        <a:spcBef>
                          <a:spcPts val="0"/>
                        </a:spcBef>
                        <a:spcAft>
                          <a:spcPts val="0"/>
                        </a:spcAft>
                        <a:buNone/>
                      </a:pPr>
                      <a:r>
                        <a:rPr lang="en-GB" sz="900">
                          <a:solidFill>
                            <a:srgbClr val="3C3C3B"/>
                          </a:solidFill>
                          <a:latin typeface="Quicksand Medium"/>
                          <a:ea typeface="Quicksand Medium"/>
                          <a:cs typeface="Quicksand Medium"/>
                          <a:sym typeface="Quicksand Medium"/>
                        </a:rPr>
                        <a:t>DEFINING</a:t>
                      </a:r>
                      <a:endParaRPr sz="900">
                        <a:solidFill>
                          <a:srgbClr val="3C3C3B"/>
                        </a:solidFill>
                        <a:latin typeface="Quicksand Medium"/>
                        <a:ea typeface="Quicksand Medium"/>
                        <a:cs typeface="Quicksand Medium"/>
                        <a:sym typeface="Quicksand Medium"/>
                      </a:endParaRPr>
                    </a:p>
                  </a:txBody>
                  <a:tcPr marT="63500" marB="63500" marR="63500" marL="63500">
                    <a:lnL cap="flat" cmpd="sng" w="12700">
                      <a:solidFill>
                        <a:srgbClr val="3C3C3B"/>
                      </a:solidFill>
                      <a:prstDash val="solid"/>
                      <a:round/>
                      <a:headEnd len="sm" w="sm" type="none"/>
                      <a:tailEnd len="sm" w="sm" type="none"/>
                    </a:lnL>
                    <a:lnR cap="flat" cmpd="sng" w="12700">
                      <a:solidFill>
                        <a:srgbClr val="3C3C3B"/>
                      </a:solidFill>
                      <a:prstDash val="solid"/>
                      <a:round/>
                      <a:headEnd len="sm" w="sm" type="none"/>
                      <a:tailEnd len="sm" w="sm" type="none"/>
                    </a:lnR>
                    <a:lnT cap="flat" cmpd="sng" w="12700">
                      <a:solidFill>
                        <a:srgbClr val="3C3C3B"/>
                      </a:solidFill>
                      <a:prstDash val="solid"/>
                      <a:round/>
                      <a:headEnd len="sm" w="sm" type="none"/>
                      <a:tailEnd len="sm" w="sm" type="none"/>
                    </a:lnT>
                    <a:lnB cap="flat" cmpd="sng" w="12700">
                      <a:solidFill>
                        <a:srgbClr val="3C3C3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rPr lang="en-GB" sz="900">
                          <a:solidFill>
                            <a:srgbClr val="3C3C3B"/>
                          </a:solidFill>
                          <a:latin typeface="Quicksand Medium"/>
                          <a:ea typeface="Quicksand Medium"/>
                          <a:cs typeface="Quicksand Medium"/>
                          <a:sym typeface="Quicksand Medium"/>
                        </a:rPr>
                        <a:t>EMBEDDING</a:t>
                      </a:r>
                      <a:endParaRPr sz="900">
                        <a:solidFill>
                          <a:srgbClr val="3C3C3B"/>
                        </a:solidFill>
                        <a:latin typeface="Quicksand Medium"/>
                        <a:ea typeface="Quicksand Medium"/>
                        <a:cs typeface="Quicksand Medium"/>
                        <a:sym typeface="Quicksand Medium"/>
                      </a:endParaRPr>
                    </a:p>
                  </a:txBody>
                  <a:tcPr marT="63500" marB="63500" marR="63500" marL="63500">
                    <a:lnL cap="flat" cmpd="sng" w="12700">
                      <a:solidFill>
                        <a:srgbClr val="3C3C3B"/>
                      </a:solidFill>
                      <a:prstDash val="solid"/>
                      <a:round/>
                      <a:headEnd len="sm" w="sm" type="none"/>
                      <a:tailEnd len="sm" w="sm" type="none"/>
                    </a:lnL>
                    <a:lnR cap="flat" cmpd="sng" w="12700">
                      <a:solidFill>
                        <a:srgbClr val="3C3C3B"/>
                      </a:solidFill>
                      <a:prstDash val="solid"/>
                      <a:round/>
                      <a:headEnd len="sm" w="sm" type="none"/>
                      <a:tailEnd len="sm" w="sm" type="none"/>
                    </a:lnR>
                    <a:lnT cap="flat" cmpd="sng" w="12700">
                      <a:solidFill>
                        <a:srgbClr val="3C3C3B"/>
                      </a:solidFill>
                      <a:prstDash val="solid"/>
                      <a:round/>
                      <a:headEnd len="sm" w="sm" type="none"/>
                      <a:tailEnd len="sm" w="sm" type="none"/>
                    </a:lnT>
                    <a:lnB cap="flat" cmpd="sng" w="12700">
                      <a:solidFill>
                        <a:srgbClr val="3C3C3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rPr lang="en-GB" sz="900">
                          <a:solidFill>
                            <a:srgbClr val="3C3C3B"/>
                          </a:solidFill>
                          <a:latin typeface="Quicksand Medium"/>
                          <a:ea typeface="Quicksand Medium"/>
                          <a:cs typeface="Quicksand Medium"/>
                          <a:sym typeface="Quicksand Medium"/>
                        </a:rPr>
                        <a:t>THRIVING &amp; LEADING</a:t>
                      </a:r>
                      <a:endParaRPr sz="900">
                        <a:solidFill>
                          <a:srgbClr val="3C3C3B"/>
                        </a:solidFill>
                        <a:latin typeface="Quicksand Medium"/>
                        <a:ea typeface="Quicksand Medium"/>
                        <a:cs typeface="Quicksand Medium"/>
                        <a:sym typeface="Quicksand Medium"/>
                      </a:endParaRPr>
                    </a:p>
                  </a:txBody>
                  <a:tcPr marT="63500" marB="63500" marR="63500" marL="63500">
                    <a:lnL cap="flat" cmpd="sng" w="12700">
                      <a:solidFill>
                        <a:srgbClr val="3C3C3B"/>
                      </a:solidFill>
                      <a:prstDash val="solid"/>
                      <a:round/>
                      <a:headEnd len="sm" w="sm" type="none"/>
                      <a:tailEnd len="sm" w="sm" type="none"/>
                    </a:lnL>
                    <a:lnR cap="flat" cmpd="sng" w="12700">
                      <a:solidFill>
                        <a:srgbClr val="3C3C3B"/>
                      </a:solidFill>
                      <a:prstDash val="solid"/>
                      <a:round/>
                      <a:headEnd len="sm" w="sm" type="none"/>
                      <a:tailEnd len="sm" w="sm" type="none"/>
                    </a:lnR>
                    <a:lnT cap="flat" cmpd="sng" w="12700">
                      <a:solidFill>
                        <a:srgbClr val="3C3C3B"/>
                      </a:solidFill>
                      <a:prstDash val="solid"/>
                      <a:round/>
                      <a:headEnd len="sm" w="sm" type="none"/>
                      <a:tailEnd len="sm" w="sm" type="none"/>
                    </a:lnT>
                    <a:lnB cap="flat" cmpd="sng" w="12700">
                      <a:solidFill>
                        <a:srgbClr val="3C3C3B"/>
                      </a:solidFill>
                      <a:prstDash val="solid"/>
                      <a:round/>
                      <a:headEnd len="sm" w="sm" type="none"/>
                      <a:tailEnd len="sm" w="sm" type="none"/>
                    </a:lnB>
                    <a:solidFill>
                      <a:srgbClr val="FFFFFF"/>
                    </a:solidFill>
                  </a:tcPr>
                </a:tc>
              </a:tr>
              <a:tr h="5202675">
                <a:tc>
                  <a:txBody>
                    <a:bodyPr/>
                    <a:lstStyle/>
                    <a:p>
                      <a:pPr indent="0" lvl="0" marL="0" rtl="0" algn="l">
                        <a:spcBef>
                          <a:spcPts val="0"/>
                        </a:spcBef>
                        <a:spcAft>
                          <a:spcPts val="0"/>
                        </a:spcAft>
                        <a:buClr>
                          <a:schemeClr val="dk1"/>
                        </a:buClr>
                        <a:buSzPts val="1100"/>
                        <a:buFont typeface="Arial"/>
                        <a:buNone/>
                      </a:pPr>
                      <a:r>
                        <a:rPr lang="en-GB" sz="800">
                          <a:solidFill>
                            <a:srgbClr val="3C3C3B"/>
                          </a:solidFill>
                          <a:latin typeface="Quicksand"/>
                          <a:ea typeface="Quicksand"/>
                          <a:cs typeface="Quicksand"/>
                          <a:sym typeface="Quicksand"/>
                        </a:rPr>
                        <a:t>Areas for TIP development &amp; a joint vision are being defined</a:t>
                      </a:r>
                      <a:endParaRPr sz="1000">
                        <a:solidFill>
                          <a:srgbClr val="3C3C3B"/>
                        </a:solidFill>
                        <a:latin typeface="Quicksand"/>
                        <a:ea typeface="Quicksand"/>
                        <a:cs typeface="Quicksand"/>
                        <a:sym typeface="Quicksand"/>
                      </a:endParaRPr>
                    </a:p>
                  </a:txBody>
                  <a:tcPr marT="63500" marB="63500" marR="63500" marL="63500">
                    <a:lnL cap="flat" cmpd="sng" w="12700">
                      <a:solidFill>
                        <a:srgbClr val="3C3C3B"/>
                      </a:solidFill>
                      <a:prstDash val="solid"/>
                      <a:round/>
                      <a:headEnd len="sm" w="sm" type="none"/>
                      <a:tailEnd len="sm" w="sm" type="none"/>
                    </a:lnL>
                    <a:lnR cap="flat" cmpd="sng" w="12700">
                      <a:solidFill>
                        <a:srgbClr val="3C3C3B"/>
                      </a:solidFill>
                      <a:prstDash val="solid"/>
                      <a:round/>
                      <a:headEnd len="sm" w="sm" type="none"/>
                      <a:tailEnd len="sm" w="sm" type="none"/>
                    </a:lnR>
                    <a:lnT cap="flat" cmpd="sng" w="12700">
                      <a:solidFill>
                        <a:srgbClr val="3C3C3B"/>
                      </a:solidFill>
                      <a:prstDash val="solid"/>
                      <a:round/>
                      <a:headEnd len="sm" w="sm" type="none"/>
                      <a:tailEnd len="sm" w="sm" type="none"/>
                    </a:lnT>
                    <a:lnB cap="flat" cmpd="sng" w="12700">
                      <a:solidFill>
                        <a:srgbClr val="3C3C3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Clr>
                          <a:schemeClr val="dk1"/>
                        </a:buClr>
                        <a:buSzPts val="1100"/>
                        <a:buFont typeface="Arial"/>
                        <a:buNone/>
                      </a:pPr>
                      <a:r>
                        <a:rPr lang="en-GB" sz="800">
                          <a:solidFill>
                            <a:srgbClr val="3C3C3B"/>
                          </a:solidFill>
                          <a:latin typeface="Quicksand"/>
                          <a:ea typeface="Quicksand"/>
                          <a:cs typeface="Quicksand"/>
                          <a:sym typeface="Quicksand"/>
                        </a:rPr>
                        <a:t>Improved ways of working are being embedded</a:t>
                      </a:r>
                      <a:endParaRPr sz="1200">
                        <a:solidFill>
                          <a:srgbClr val="3C3C3B"/>
                        </a:solidFill>
                        <a:latin typeface="Quicksand Medium"/>
                        <a:ea typeface="Quicksand Medium"/>
                        <a:cs typeface="Quicksand Medium"/>
                        <a:sym typeface="Quicksand Medium"/>
                      </a:endParaRPr>
                    </a:p>
                    <a:p>
                      <a:pPr indent="0" lvl="0" marL="0" rtl="0" algn="l">
                        <a:spcBef>
                          <a:spcPts val="0"/>
                        </a:spcBef>
                        <a:spcAft>
                          <a:spcPts val="0"/>
                        </a:spcAft>
                        <a:buNone/>
                      </a:pPr>
                      <a:r>
                        <a:t/>
                      </a:r>
                      <a:endParaRPr sz="1000">
                        <a:solidFill>
                          <a:srgbClr val="3C3C3B"/>
                        </a:solidFill>
                        <a:latin typeface="Quicksand"/>
                        <a:ea typeface="Quicksand"/>
                        <a:cs typeface="Quicksand"/>
                        <a:sym typeface="Quicksand"/>
                      </a:endParaRPr>
                    </a:p>
                  </a:txBody>
                  <a:tcPr marT="63500" marB="63500" marR="63500" marL="63500">
                    <a:lnL cap="flat" cmpd="sng" w="12700">
                      <a:solidFill>
                        <a:srgbClr val="3C3C3B"/>
                      </a:solidFill>
                      <a:prstDash val="solid"/>
                      <a:round/>
                      <a:headEnd len="sm" w="sm" type="none"/>
                      <a:tailEnd len="sm" w="sm" type="none"/>
                    </a:lnL>
                    <a:lnR cap="flat" cmpd="sng" w="12700">
                      <a:solidFill>
                        <a:srgbClr val="3C3C3B"/>
                      </a:solidFill>
                      <a:prstDash val="solid"/>
                      <a:round/>
                      <a:headEnd len="sm" w="sm" type="none"/>
                      <a:tailEnd len="sm" w="sm" type="none"/>
                    </a:lnR>
                    <a:lnT cap="flat" cmpd="sng" w="12700">
                      <a:solidFill>
                        <a:srgbClr val="3C3C3B"/>
                      </a:solidFill>
                      <a:prstDash val="solid"/>
                      <a:round/>
                      <a:headEnd len="sm" w="sm" type="none"/>
                      <a:tailEnd len="sm" w="sm" type="none"/>
                    </a:lnT>
                    <a:lnB cap="flat" cmpd="sng" w="12700">
                      <a:solidFill>
                        <a:srgbClr val="3C3C3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Clr>
                          <a:schemeClr val="dk1"/>
                        </a:buClr>
                        <a:buSzPts val="1100"/>
                        <a:buFont typeface="Arial"/>
                        <a:buNone/>
                      </a:pPr>
                      <a:r>
                        <a:rPr lang="en-GB" sz="800">
                          <a:solidFill>
                            <a:srgbClr val="3C3C3B"/>
                          </a:solidFill>
                          <a:latin typeface="Quicksand"/>
                          <a:ea typeface="Quicksand"/>
                          <a:cs typeface="Quicksand"/>
                          <a:sym typeface="Quicksand"/>
                        </a:rPr>
                        <a:t>Vision for TIP and outcomes are actively owned by all members of the team. Great practice is shared with the wider system.</a:t>
                      </a:r>
                      <a:r>
                        <a:rPr lang="en-GB" sz="800">
                          <a:solidFill>
                            <a:srgbClr val="3C3C3B"/>
                          </a:solidFill>
                          <a:latin typeface="Quicksand Medium"/>
                          <a:ea typeface="Quicksand Medium"/>
                          <a:cs typeface="Quicksand Medium"/>
                          <a:sym typeface="Quicksand Medium"/>
                        </a:rPr>
                        <a:t> </a:t>
                      </a:r>
                      <a:endParaRPr sz="800">
                        <a:solidFill>
                          <a:srgbClr val="3C3C3B"/>
                        </a:solidFill>
                        <a:latin typeface="Quicksand Medium"/>
                        <a:ea typeface="Quicksand Medium"/>
                        <a:cs typeface="Quicksand Medium"/>
                        <a:sym typeface="Quicksand Medium"/>
                      </a:endParaRPr>
                    </a:p>
                    <a:p>
                      <a:pPr indent="0" lvl="0" marL="0" rtl="0" algn="l">
                        <a:spcBef>
                          <a:spcPts val="0"/>
                        </a:spcBef>
                        <a:spcAft>
                          <a:spcPts val="0"/>
                        </a:spcAft>
                        <a:buNone/>
                      </a:pPr>
                      <a:r>
                        <a:t/>
                      </a:r>
                      <a:endParaRPr sz="1000">
                        <a:solidFill>
                          <a:srgbClr val="3C3C3B"/>
                        </a:solidFill>
                        <a:latin typeface="Quicksand"/>
                        <a:ea typeface="Quicksand"/>
                        <a:cs typeface="Quicksand"/>
                        <a:sym typeface="Quicksand"/>
                      </a:endParaRPr>
                    </a:p>
                  </a:txBody>
                  <a:tcPr marT="63500" marB="63500" marR="63500" marL="63500">
                    <a:lnL cap="flat" cmpd="sng" w="12700">
                      <a:solidFill>
                        <a:srgbClr val="3C3C3B"/>
                      </a:solidFill>
                      <a:prstDash val="solid"/>
                      <a:round/>
                      <a:headEnd len="sm" w="sm" type="none"/>
                      <a:tailEnd len="sm" w="sm" type="none"/>
                    </a:lnL>
                    <a:lnR cap="flat" cmpd="sng" w="12700">
                      <a:solidFill>
                        <a:srgbClr val="3C3C3B"/>
                      </a:solidFill>
                      <a:prstDash val="solid"/>
                      <a:round/>
                      <a:headEnd len="sm" w="sm" type="none"/>
                      <a:tailEnd len="sm" w="sm" type="none"/>
                    </a:lnR>
                    <a:lnT cap="flat" cmpd="sng" w="12700">
                      <a:solidFill>
                        <a:srgbClr val="3C3C3B"/>
                      </a:solidFill>
                      <a:prstDash val="solid"/>
                      <a:round/>
                      <a:headEnd len="sm" w="sm" type="none"/>
                      <a:tailEnd len="sm" w="sm" type="none"/>
                    </a:lnT>
                    <a:lnB cap="flat" cmpd="sng" w="12700">
                      <a:solidFill>
                        <a:srgbClr val="3C3C3B"/>
                      </a:solidFill>
                      <a:prstDash val="solid"/>
                      <a:round/>
                      <a:headEnd len="sm" w="sm" type="none"/>
                      <a:tailEnd len="sm" w="sm" type="none"/>
                    </a:lnB>
                    <a:solidFill>
                      <a:srgbClr val="FFFFFF"/>
                    </a:solidFill>
                  </a:tcPr>
                </a:tc>
              </a:tr>
            </a:tbl>
          </a:graphicData>
        </a:graphic>
      </p:graphicFrame>
      <p:grpSp>
        <p:nvGrpSpPr>
          <p:cNvPr id="81" name="Google Shape;81;p16"/>
          <p:cNvGrpSpPr/>
          <p:nvPr/>
        </p:nvGrpSpPr>
        <p:grpSpPr>
          <a:xfrm>
            <a:off x="9890317" y="1596455"/>
            <a:ext cx="198789" cy="198789"/>
            <a:chOff x="9779875" y="1425050"/>
            <a:chExt cx="345600" cy="345600"/>
          </a:xfrm>
        </p:grpSpPr>
        <p:sp>
          <p:nvSpPr>
            <p:cNvPr id="82" name="Google Shape;82;p16"/>
            <p:cNvSpPr/>
            <p:nvPr/>
          </p:nvSpPr>
          <p:spPr>
            <a:xfrm>
              <a:off x="9779875" y="1425050"/>
              <a:ext cx="345600" cy="345600"/>
            </a:xfrm>
            <a:prstGeom prst="ellipse">
              <a:avLst/>
            </a:prstGeom>
            <a:solidFill>
              <a:srgbClr val="3C3C3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83" name="Google Shape;83;p16"/>
            <p:cNvPicPr preferRelativeResize="0"/>
            <p:nvPr/>
          </p:nvPicPr>
          <p:blipFill>
            <a:blip r:embed="rId3">
              <a:alphaModFix/>
            </a:blip>
            <a:stretch>
              <a:fillRect/>
            </a:stretch>
          </p:blipFill>
          <p:spPr>
            <a:xfrm>
              <a:off x="9858650" y="1503825"/>
              <a:ext cx="188000" cy="188000"/>
            </a:xfrm>
            <a:prstGeom prst="rect">
              <a:avLst/>
            </a:prstGeom>
            <a:noFill/>
            <a:ln>
              <a:noFill/>
            </a:ln>
          </p:spPr>
        </p:pic>
      </p:grpSp>
      <p:grpSp>
        <p:nvGrpSpPr>
          <p:cNvPr id="84" name="Google Shape;84;p16"/>
          <p:cNvGrpSpPr/>
          <p:nvPr/>
        </p:nvGrpSpPr>
        <p:grpSpPr>
          <a:xfrm>
            <a:off x="8303492" y="1596455"/>
            <a:ext cx="198789" cy="198789"/>
            <a:chOff x="9779875" y="1425050"/>
            <a:chExt cx="345600" cy="345600"/>
          </a:xfrm>
        </p:grpSpPr>
        <p:sp>
          <p:nvSpPr>
            <p:cNvPr id="85" name="Google Shape;85;p16"/>
            <p:cNvSpPr/>
            <p:nvPr/>
          </p:nvSpPr>
          <p:spPr>
            <a:xfrm>
              <a:off x="9779875" y="1425050"/>
              <a:ext cx="345600" cy="345600"/>
            </a:xfrm>
            <a:prstGeom prst="ellipse">
              <a:avLst/>
            </a:prstGeom>
            <a:solidFill>
              <a:srgbClr val="3C3C3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86" name="Google Shape;86;p16"/>
            <p:cNvPicPr preferRelativeResize="0"/>
            <p:nvPr/>
          </p:nvPicPr>
          <p:blipFill>
            <a:blip r:embed="rId3">
              <a:alphaModFix/>
            </a:blip>
            <a:stretch>
              <a:fillRect/>
            </a:stretch>
          </p:blipFill>
          <p:spPr>
            <a:xfrm>
              <a:off x="9858650" y="1503825"/>
              <a:ext cx="188000" cy="188000"/>
            </a:xfrm>
            <a:prstGeom prst="rect">
              <a:avLst/>
            </a:prstGeom>
            <a:noFill/>
            <a:ln>
              <a:noFill/>
            </a:ln>
          </p:spPr>
        </p:pic>
      </p:grpSp>
      <p:grpSp>
        <p:nvGrpSpPr>
          <p:cNvPr id="87" name="Google Shape;87;p16"/>
          <p:cNvGrpSpPr/>
          <p:nvPr/>
        </p:nvGrpSpPr>
        <p:grpSpPr>
          <a:xfrm>
            <a:off x="6716667" y="1596455"/>
            <a:ext cx="198789" cy="198789"/>
            <a:chOff x="9779875" y="1425050"/>
            <a:chExt cx="345600" cy="345600"/>
          </a:xfrm>
        </p:grpSpPr>
        <p:sp>
          <p:nvSpPr>
            <p:cNvPr id="88" name="Google Shape;88;p16"/>
            <p:cNvSpPr/>
            <p:nvPr/>
          </p:nvSpPr>
          <p:spPr>
            <a:xfrm>
              <a:off x="9779875" y="1425050"/>
              <a:ext cx="345600" cy="345600"/>
            </a:xfrm>
            <a:prstGeom prst="ellipse">
              <a:avLst/>
            </a:prstGeom>
            <a:solidFill>
              <a:srgbClr val="3C3C3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89" name="Google Shape;89;p16"/>
            <p:cNvPicPr preferRelativeResize="0"/>
            <p:nvPr/>
          </p:nvPicPr>
          <p:blipFill>
            <a:blip r:embed="rId3">
              <a:alphaModFix/>
            </a:blip>
            <a:stretch>
              <a:fillRect/>
            </a:stretch>
          </p:blipFill>
          <p:spPr>
            <a:xfrm>
              <a:off x="9858650" y="1503825"/>
              <a:ext cx="188000" cy="188000"/>
            </a:xfrm>
            <a:prstGeom prst="rect">
              <a:avLst/>
            </a:prstGeom>
            <a:noFill/>
            <a:ln>
              <a:noFill/>
            </a:ln>
          </p:spPr>
        </p:pic>
      </p:grpSp>
      <p:sp>
        <p:nvSpPr>
          <p:cNvPr id="90" name="Google Shape;90;p16"/>
          <p:cNvSpPr txBox="1"/>
          <p:nvPr>
            <p:ph idx="12" type="sldNum"/>
          </p:nvPr>
        </p:nvSpPr>
        <p:spPr>
          <a:xfrm>
            <a:off x="10050297" y="6981597"/>
            <a:ext cx="641700" cy="578400"/>
          </a:xfrm>
          <a:prstGeom prst="rect">
            <a:avLst/>
          </a:prstGeom>
        </p:spPr>
        <p:txBody>
          <a:bodyPr anchorCtr="0" anchor="ctr" bIns="116050" lIns="116050" spcFirstLastPara="1" rIns="116050" wrap="square" tIns="116050">
            <a:normAutofit/>
          </a:bodyPr>
          <a:lstStyle/>
          <a:p>
            <a:pPr indent="0" lvl="0" marL="0" rtl="0" algn="ctr">
              <a:spcBef>
                <a:spcPts val="0"/>
              </a:spcBef>
              <a:spcAft>
                <a:spcPts val="0"/>
              </a:spcAft>
              <a:buNone/>
            </a:pPr>
            <a:fld id="{00000000-1234-1234-1234-123412341234}" type="slidenum">
              <a:rPr lang="en-GB"/>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graphicFrame>
        <p:nvGraphicFramePr>
          <p:cNvPr id="95" name="Google Shape;95;p17"/>
          <p:cNvGraphicFramePr/>
          <p:nvPr/>
        </p:nvGraphicFramePr>
        <p:xfrm>
          <a:off x="562875" y="1565125"/>
          <a:ext cx="3000000" cy="3000000"/>
        </p:xfrm>
        <a:graphic>
          <a:graphicData uri="http://schemas.openxmlformats.org/drawingml/2006/table">
            <a:tbl>
              <a:tblPr>
                <a:noFill/>
                <a:tableStyleId>{4C7C10EB-985E-4135-9C93-A89B73015DB3}</a:tableStyleId>
              </a:tblPr>
              <a:tblGrid>
                <a:gridCol w="2493150"/>
                <a:gridCol w="2304200"/>
              </a:tblGrid>
              <a:tr h="195100">
                <a:tc>
                  <a:txBody>
                    <a:bodyPr/>
                    <a:lstStyle/>
                    <a:p>
                      <a:pPr indent="0" lvl="0" marL="0" marR="0" rtl="0" algn="l">
                        <a:lnSpc>
                          <a:spcPct val="100000"/>
                        </a:lnSpc>
                        <a:spcBef>
                          <a:spcPts val="0"/>
                        </a:spcBef>
                        <a:spcAft>
                          <a:spcPts val="0"/>
                        </a:spcAft>
                        <a:buNone/>
                      </a:pPr>
                      <a:r>
                        <a:rPr lang="en-GB" sz="900">
                          <a:solidFill>
                            <a:srgbClr val="FFFFFF"/>
                          </a:solidFill>
                          <a:latin typeface="Quicksand Medium"/>
                          <a:ea typeface="Quicksand Medium"/>
                          <a:cs typeface="Quicksand Medium"/>
                          <a:sym typeface="Quicksand Medium"/>
                        </a:rPr>
                        <a:t>INDICATORS OF </a:t>
                      </a:r>
                      <a:r>
                        <a:rPr b="1" lang="en-GB" sz="900">
                          <a:solidFill>
                            <a:srgbClr val="FFFFFF"/>
                          </a:solidFill>
                          <a:latin typeface="Quicksand"/>
                          <a:ea typeface="Quicksand"/>
                          <a:cs typeface="Quicksand"/>
                          <a:sym typeface="Quicksand"/>
                        </a:rPr>
                        <a:t>GOOD PRACTICE</a:t>
                      </a:r>
                      <a:endParaRPr b="1" sz="900">
                        <a:solidFill>
                          <a:srgbClr val="FFFFFF"/>
                        </a:solidFill>
                        <a:latin typeface="Quicksand"/>
                        <a:ea typeface="Quicksand"/>
                        <a:cs typeface="Quicksand"/>
                        <a:sym typeface="Quicksand"/>
                      </a:endParaRPr>
                    </a:p>
                  </a:txBody>
                  <a:tcPr marT="63500" marB="63500" marR="63500" marL="63500" anchor="ctr">
                    <a:lnL cap="flat" cmpd="sng" w="12700">
                      <a:solidFill>
                        <a:srgbClr val="008E79"/>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008E79"/>
                      </a:solidFill>
                      <a:prstDash val="solid"/>
                      <a:round/>
                      <a:headEnd len="sm" w="sm" type="none"/>
                      <a:tailEnd len="sm" w="sm" type="none"/>
                    </a:lnT>
                    <a:lnB cap="flat" cmpd="sng" w="12700">
                      <a:solidFill>
                        <a:srgbClr val="008E79"/>
                      </a:solidFill>
                      <a:prstDash val="solid"/>
                      <a:round/>
                      <a:headEnd len="sm" w="sm" type="none"/>
                      <a:tailEnd len="sm" w="sm" type="none"/>
                    </a:lnB>
                    <a:solidFill>
                      <a:srgbClr val="008E79"/>
                    </a:solidFill>
                  </a:tcPr>
                </a:tc>
                <a:tc>
                  <a:txBody>
                    <a:bodyPr/>
                    <a:lstStyle/>
                    <a:p>
                      <a:pPr indent="0" lvl="0" marL="0" marR="0" rtl="0" algn="l">
                        <a:lnSpc>
                          <a:spcPct val="100000"/>
                        </a:lnSpc>
                        <a:spcBef>
                          <a:spcPts val="0"/>
                        </a:spcBef>
                        <a:spcAft>
                          <a:spcPts val="0"/>
                        </a:spcAft>
                        <a:buNone/>
                      </a:pPr>
                      <a:r>
                        <a:rPr b="1" lang="en-GB" sz="900">
                          <a:solidFill>
                            <a:srgbClr val="FFFFFF"/>
                          </a:solidFill>
                          <a:latin typeface="Quicksand"/>
                          <a:ea typeface="Quicksand"/>
                          <a:cs typeface="Quicksand"/>
                          <a:sym typeface="Quicksand"/>
                        </a:rPr>
                        <a:t>WHO</a:t>
                      </a:r>
                      <a:r>
                        <a:rPr lang="en-GB" sz="900">
                          <a:solidFill>
                            <a:srgbClr val="FFFFFF"/>
                          </a:solidFill>
                          <a:latin typeface="Quicksand Medium"/>
                          <a:ea typeface="Quicksand Medium"/>
                          <a:cs typeface="Quicksand Medium"/>
                          <a:sym typeface="Quicksand Medium"/>
                        </a:rPr>
                        <a:t> CAN SUPPORT ON THE JOURNEY</a:t>
                      </a:r>
                      <a:endParaRPr sz="900">
                        <a:solidFill>
                          <a:srgbClr val="FFFFFF"/>
                        </a:solidFill>
                        <a:latin typeface="Quicksand Medium"/>
                        <a:ea typeface="Quicksand Medium"/>
                        <a:cs typeface="Quicksand Medium"/>
                        <a:sym typeface="Quicksand Medium"/>
                      </a:endParaRPr>
                    </a:p>
                  </a:txBody>
                  <a:tcPr marT="63500" marB="63500" marR="63500" marL="63500" anchor="ctr">
                    <a:lnL cap="flat" cmpd="sng" w="12700">
                      <a:solidFill>
                        <a:srgbClr val="FFFFFF"/>
                      </a:solidFill>
                      <a:prstDash val="solid"/>
                      <a:round/>
                      <a:headEnd len="sm" w="sm" type="none"/>
                      <a:tailEnd len="sm" w="sm" type="none"/>
                    </a:lnL>
                    <a:lnR cap="flat" cmpd="sng" w="12700">
                      <a:solidFill>
                        <a:srgbClr val="008E79"/>
                      </a:solidFill>
                      <a:prstDash val="solid"/>
                      <a:round/>
                      <a:headEnd len="sm" w="sm" type="none"/>
                      <a:tailEnd len="sm" w="sm" type="none"/>
                    </a:lnR>
                    <a:lnT cap="flat" cmpd="sng" w="12700">
                      <a:solidFill>
                        <a:srgbClr val="008E79"/>
                      </a:solidFill>
                      <a:prstDash val="solid"/>
                      <a:round/>
                      <a:headEnd len="sm" w="sm" type="none"/>
                      <a:tailEnd len="sm" w="sm" type="none"/>
                    </a:lnT>
                    <a:lnB cap="flat" cmpd="sng" w="12700">
                      <a:solidFill>
                        <a:srgbClr val="008E79"/>
                      </a:solidFill>
                      <a:prstDash val="solid"/>
                      <a:round/>
                      <a:headEnd len="sm" w="sm" type="none"/>
                      <a:tailEnd len="sm" w="sm" type="none"/>
                    </a:lnB>
                    <a:solidFill>
                      <a:srgbClr val="008E79"/>
                    </a:solidFill>
                  </a:tcPr>
                </a:tc>
              </a:tr>
              <a:tr h="5194525">
                <a:tc>
                  <a:txBody>
                    <a:bodyPr/>
                    <a:lstStyle/>
                    <a:p>
                      <a:pPr indent="0" lvl="0" marL="0" rtl="0" algn="l">
                        <a:spcBef>
                          <a:spcPts val="0"/>
                        </a:spcBef>
                        <a:spcAft>
                          <a:spcPts val="0"/>
                        </a:spcAft>
                        <a:buClr>
                          <a:schemeClr val="dk1"/>
                        </a:buClr>
                        <a:buSzPts val="1100"/>
                        <a:buFont typeface="Arial"/>
                        <a:buNone/>
                      </a:pPr>
                      <a:r>
                        <a:rPr lang="en-GB" sz="800">
                          <a:solidFill>
                            <a:srgbClr val="008E79"/>
                          </a:solidFill>
                          <a:latin typeface="Quicksand Medium"/>
                          <a:ea typeface="Quicksand Medium"/>
                          <a:cs typeface="Quicksand Medium"/>
                          <a:sym typeface="Quicksand Medium"/>
                        </a:rPr>
                        <a:t>Children and families have a single worker who knows them well and has time to spend with them and advocates for them with other agencies</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Clr>
                          <a:schemeClr val="dk1"/>
                        </a:buClr>
                        <a:buSzPts val="1100"/>
                        <a:buFont typeface="Arial"/>
                        <a:buNone/>
                      </a:pPr>
                      <a:r>
                        <a:rPr lang="en-GB" sz="800">
                          <a:solidFill>
                            <a:srgbClr val="008E79"/>
                          </a:solidFill>
                          <a:latin typeface="Quicksand Medium"/>
                          <a:ea typeface="Quicksand Medium"/>
                          <a:cs typeface="Quicksand Medium"/>
                          <a:sym typeface="Quicksand Medium"/>
                        </a:rPr>
                        <a:t>Children and young people feel that they have good relationships with a range of practitioners who support them across different agencies</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Clr>
                          <a:schemeClr val="dk1"/>
                        </a:buClr>
                        <a:buSzPts val="1100"/>
                        <a:buFont typeface="Arial"/>
                        <a:buNone/>
                      </a:pPr>
                      <a:r>
                        <a:rPr lang="en-GB" sz="800">
                          <a:solidFill>
                            <a:srgbClr val="008E79"/>
                          </a:solidFill>
                          <a:latin typeface="Quicksand Medium"/>
                          <a:ea typeface="Quicksand Medium"/>
                          <a:cs typeface="Quicksand Medium"/>
                          <a:sym typeface="Quicksand Medium"/>
                        </a:rPr>
                        <a:t>Voluntary sector resources and expertise are used to build relationships with children and families alongside professional services</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Clr>
                          <a:schemeClr val="dk1"/>
                        </a:buClr>
                        <a:buSzPts val="1100"/>
                        <a:buFont typeface="Arial"/>
                        <a:buNone/>
                      </a:pPr>
                      <a:r>
                        <a:rPr lang="en-GB" sz="800">
                          <a:solidFill>
                            <a:srgbClr val="008E79"/>
                          </a:solidFill>
                          <a:latin typeface="Quicksand Medium"/>
                          <a:ea typeface="Quicksand Medium"/>
                          <a:cs typeface="Quicksand Medium"/>
                          <a:sym typeface="Quicksand Medium"/>
                        </a:rPr>
                        <a:t>Family members are supported to develop social networks in the community</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Clr>
                          <a:schemeClr val="dk1"/>
                        </a:buClr>
                        <a:buSzPts val="1100"/>
                        <a:buFont typeface="Arial"/>
                        <a:buNone/>
                      </a:pPr>
                      <a:r>
                        <a:rPr lang="en-GB" sz="800">
                          <a:solidFill>
                            <a:srgbClr val="008E79"/>
                          </a:solidFill>
                          <a:latin typeface="Quicksand Medium"/>
                          <a:ea typeface="Quicksand Medium"/>
                          <a:cs typeface="Quicksand Medium"/>
                          <a:sym typeface="Quicksand Medium"/>
                        </a:rPr>
                        <a:t>Practitioners can access advice from expert relational practitioners</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Clr>
                          <a:schemeClr val="dk1"/>
                        </a:buClr>
                        <a:buSzPts val="1100"/>
                        <a:buFont typeface="Arial"/>
                        <a:buNone/>
                      </a:pPr>
                      <a:r>
                        <a:rPr lang="en-GB" sz="800">
                          <a:solidFill>
                            <a:srgbClr val="008E79"/>
                          </a:solidFill>
                          <a:latin typeface="Quicksand Medium"/>
                          <a:ea typeface="Quicksand Medium"/>
                          <a:cs typeface="Quicksand Medium"/>
                          <a:sym typeface="Quicksand Medium"/>
                        </a:rPr>
                        <a:t>Supervision reflects the importance of the relationship between the practitioner and the child or family - practitioners are invited to reflect on what they might do to improve the relationship with the young person, rather than being directed in particular ways.</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Clr>
                          <a:schemeClr val="dk1"/>
                        </a:buClr>
                        <a:buSzPts val="1100"/>
                        <a:buFont typeface="Arial"/>
                        <a:buNone/>
                      </a:pPr>
                      <a:r>
                        <a:rPr lang="en-GB" sz="800">
                          <a:solidFill>
                            <a:srgbClr val="008E79"/>
                          </a:solidFill>
                          <a:latin typeface="Quicksand Medium"/>
                          <a:ea typeface="Quicksand Medium"/>
                          <a:cs typeface="Quicksand Medium"/>
                          <a:sym typeface="Quicksand Medium"/>
                        </a:rPr>
                        <a:t>Quality assurance activity explores the social and emotional way of working with children and young people, identifying good relational practice</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Clr>
                          <a:schemeClr val="dk1"/>
                        </a:buClr>
                        <a:buSzPts val="1100"/>
                        <a:buFont typeface="Arial"/>
                        <a:buNone/>
                      </a:pPr>
                      <a:r>
                        <a:rPr lang="en-GB" sz="800">
                          <a:solidFill>
                            <a:srgbClr val="008E79"/>
                          </a:solidFill>
                          <a:latin typeface="Quicksand Medium"/>
                          <a:ea typeface="Quicksand Medium"/>
                          <a:cs typeface="Quicksand Medium"/>
                          <a:sym typeface="Quicksand Medium"/>
                        </a:rPr>
                        <a:t>There are opportunities for children, young people and families to form relationships that do not end when support end (e.g. with a universal service provider)</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1000"/>
                        </a:spcAft>
                        <a:buNone/>
                      </a:pPr>
                      <a:r>
                        <a:rPr lang="en-GB" sz="800">
                          <a:solidFill>
                            <a:srgbClr val="008E79"/>
                          </a:solidFill>
                          <a:latin typeface="Quicksand Medium"/>
                          <a:ea typeface="Quicksand Medium"/>
                          <a:cs typeface="Quicksand Medium"/>
                          <a:sym typeface="Quicksand Medium"/>
                        </a:rPr>
                        <a:t>CYPF feel seen and believed by the people who support them</a:t>
                      </a:r>
                      <a:endParaRPr sz="800">
                        <a:solidFill>
                          <a:srgbClr val="008E79"/>
                        </a:solidFill>
                        <a:latin typeface="Quicksand Medium"/>
                        <a:ea typeface="Quicksand Medium"/>
                        <a:cs typeface="Quicksand Medium"/>
                        <a:sym typeface="Quicksand Medium"/>
                      </a:endParaRPr>
                    </a:p>
                  </a:txBody>
                  <a:tcPr marT="63500" marB="63500" marR="63500" marL="63500">
                    <a:lnL cap="flat" cmpd="sng" w="12700">
                      <a:solidFill>
                        <a:srgbClr val="008E79"/>
                      </a:solidFill>
                      <a:prstDash val="solid"/>
                      <a:round/>
                      <a:headEnd len="sm" w="sm" type="none"/>
                      <a:tailEnd len="sm" w="sm" type="none"/>
                    </a:lnL>
                    <a:lnR cap="flat" cmpd="sng" w="12700">
                      <a:solidFill>
                        <a:srgbClr val="008E79"/>
                      </a:solidFill>
                      <a:prstDash val="solid"/>
                      <a:round/>
                      <a:headEnd len="sm" w="sm" type="none"/>
                      <a:tailEnd len="sm" w="sm" type="none"/>
                    </a:lnR>
                    <a:lnT cap="flat" cmpd="sng" w="12700">
                      <a:solidFill>
                        <a:srgbClr val="008E79"/>
                      </a:solidFill>
                      <a:prstDash val="solid"/>
                      <a:round/>
                      <a:headEnd len="sm" w="sm" type="none"/>
                      <a:tailEnd len="sm" w="sm" type="none"/>
                    </a:lnT>
                    <a:lnB cap="flat" cmpd="sng" w="12700">
                      <a:solidFill>
                        <a:srgbClr val="008E79"/>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GB" sz="800">
                          <a:solidFill>
                            <a:srgbClr val="008E79"/>
                          </a:solidFill>
                          <a:latin typeface="Quicksand Medium"/>
                          <a:ea typeface="Quicksand Medium"/>
                          <a:cs typeface="Quicksand Medium"/>
                          <a:sym typeface="Quicksand Medium"/>
                        </a:rPr>
                        <a:t>NEST</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Clr>
                          <a:schemeClr val="dk1"/>
                        </a:buClr>
                        <a:buSzPts val="1100"/>
                        <a:buFont typeface="Arial"/>
                        <a:buNone/>
                      </a:pPr>
                      <a:r>
                        <a:rPr lang="en-GB" sz="800">
                          <a:solidFill>
                            <a:srgbClr val="008E79"/>
                          </a:solidFill>
                          <a:latin typeface="Quicksand Medium"/>
                          <a:ea typeface="Quicksand Medium"/>
                          <a:cs typeface="Quicksand Medium"/>
                          <a:sym typeface="Quicksand Medium"/>
                        </a:rPr>
                        <a:t>Early Help</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Clr>
                          <a:schemeClr val="dk1"/>
                        </a:buClr>
                        <a:buSzPts val="1100"/>
                        <a:buFont typeface="Arial"/>
                        <a:buNone/>
                      </a:pPr>
                      <a:r>
                        <a:rPr lang="en-GB" sz="800">
                          <a:solidFill>
                            <a:srgbClr val="008E79"/>
                          </a:solidFill>
                          <a:latin typeface="Quicksand Medium"/>
                          <a:ea typeface="Quicksand Medium"/>
                          <a:cs typeface="Quicksand Medium"/>
                          <a:sym typeface="Quicksand Medium"/>
                        </a:rPr>
                        <a:t>Early Years</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Clr>
                          <a:schemeClr val="dk1"/>
                        </a:buClr>
                        <a:buSzPts val="1100"/>
                        <a:buFont typeface="Arial"/>
                        <a:buNone/>
                      </a:pPr>
                      <a:r>
                        <a:rPr lang="en-GB" sz="800">
                          <a:solidFill>
                            <a:srgbClr val="008E79"/>
                          </a:solidFill>
                          <a:latin typeface="Quicksand Medium"/>
                          <a:ea typeface="Quicksand Medium"/>
                          <a:cs typeface="Quicksand Medium"/>
                          <a:sym typeface="Quicksand Medium"/>
                        </a:rPr>
                        <a:t>Complex Safeguarding</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Clr>
                          <a:schemeClr val="dk1"/>
                        </a:buClr>
                        <a:buSzPts val="1100"/>
                        <a:buFont typeface="Arial"/>
                        <a:buNone/>
                      </a:pPr>
                      <a:r>
                        <a:rPr lang="en-GB" sz="800">
                          <a:solidFill>
                            <a:srgbClr val="008E79"/>
                          </a:solidFill>
                          <a:latin typeface="Quicksand Medium"/>
                          <a:ea typeface="Quicksand Medium"/>
                          <a:cs typeface="Quicksand Medium"/>
                          <a:sym typeface="Quicksand Medium"/>
                        </a:rPr>
                        <a:t>RCT</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1000"/>
                        </a:spcAft>
                        <a:buNone/>
                      </a:pPr>
                      <a:r>
                        <a:rPr lang="en-GB" sz="800">
                          <a:solidFill>
                            <a:srgbClr val="008E79"/>
                          </a:solidFill>
                          <a:latin typeface="Quicksand Medium"/>
                          <a:ea typeface="Quicksand Medium"/>
                          <a:cs typeface="Quicksand Medium"/>
                          <a:sym typeface="Quicksand Medium"/>
                        </a:rPr>
                        <a:t>Matthew Moss H. School</a:t>
                      </a:r>
                      <a:endParaRPr sz="800">
                        <a:solidFill>
                          <a:srgbClr val="008E79"/>
                        </a:solidFill>
                        <a:latin typeface="Quicksand Medium"/>
                        <a:ea typeface="Quicksand Medium"/>
                        <a:cs typeface="Quicksand Medium"/>
                        <a:sym typeface="Quicksand Medium"/>
                      </a:endParaRPr>
                    </a:p>
                  </a:txBody>
                  <a:tcPr marT="63500" marB="63500" marR="63500" marL="63500">
                    <a:lnL cap="flat" cmpd="sng" w="12700">
                      <a:solidFill>
                        <a:srgbClr val="008E79"/>
                      </a:solidFill>
                      <a:prstDash val="solid"/>
                      <a:round/>
                      <a:headEnd len="sm" w="sm" type="none"/>
                      <a:tailEnd len="sm" w="sm" type="none"/>
                    </a:lnL>
                    <a:lnR cap="flat" cmpd="sng" w="12700">
                      <a:solidFill>
                        <a:srgbClr val="008E79"/>
                      </a:solidFill>
                      <a:prstDash val="solid"/>
                      <a:round/>
                      <a:headEnd len="sm" w="sm" type="none"/>
                      <a:tailEnd len="sm" w="sm" type="none"/>
                    </a:lnR>
                    <a:lnT cap="flat" cmpd="sng" w="12700">
                      <a:solidFill>
                        <a:srgbClr val="008E79"/>
                      </a:solidFill>
                      <a:prstDash val="solid"/>
                      <a:round/>
                      <a:headEnd len="sm" w="sm" type="none"/>
                      <a:tailEnd len="sm" w="sm" type="none"/>
                    </a:lnT>
                    <a:lnB cap="flat" cmpd="sng" w="12700">
                      <a:solidFill>
                        <a:srgbClr val="008E79"/>
                      </a:solidFill>
                      <a:prstDash val="solid"/>
                      <a:round/>
                      <a:headEnd len="sm" w="sm" type="none"/>
                      <a:tailEnd len="sm" w="sm" type="none"/>
                    </a:lnB>
                  </a:tcPr>
                </a:tc>
              </a:tr>
            </a:tbl>
          </a:graphicData>
        </a:graphic>
      </p:graphicFrame>
      <p:sp>
        <p:nvSpPr>
          <p:cNvPr id="96" name="Google Shape;96;p17"/>
          <p:cNvSpPr txBox="1"/>
          <p:nvPr/>
        </p:nvSpPr>
        <p:spPr>
          <a:xfrm>
            <a:off x="562875" y="547850"/>
            <a:ext cx="9562500" cy="877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sz="1200">
                <a:solidFill>
                  <a:srgbClr val="008E79"/>
                </a:solidFill>
                <a:latin typeface="Quicksand Medium"/>
                <a:ea typeface="Quicksand Medium"/>
                <a:cs typeface="Quicksand Medium"/>
                <a:sym typeface="Quicksand Medium"/>
              </a:rPr>
              <a:t>TRAUMA-INFORMED PRACTICE FEATURES</a:t>
            </a:r>
            <a:endParaRPr sz="1200">
              <a:solidFill>
                <a:srgbClr val="008E79"/>
              </a:solidFill>
              <a:latin typeface="Quicksand Medium"/>
              <a:ea typeface="Quicksand Medium"/>
              <a:cs typeface="Quicksand Medium"/>
              <a:sym typeface="Quicksand Medium"/>
            </a:endParaRPr>
          </a:p>
          <a:p>
            <a:pPr indent="0" lvl="0" marL="0" rtl="0" algn="l">
              <a:spcBef>
                <a:spcPts val="600"/>
              </a:spcBef>
              <a:spcAft>
                <a:spcPts val="600"/>
              </a:spcAft>
              <a:buNone/>
            </a:pPr>
            <a:r>
              <a:rPr b="1" lang="en-GB" sz="2800">
                <a:solidFill>
                  <a:srgbClr val="008E79"/>
                </a:solidFill>
                <a:latin typeface="Quicksand"/>
                <a:ea typeface="Quicksand"/>
                <a:cs typeface="Quicksand"/>
                <a:sym typeface="Quicksand"/>
              </a:rPr>
              <a:t>Supportive Relationships</a:t>
            </a:r>
            <a:endParaRPr/>
          </a:p>
        </p:txBody>
      </p:sp>
      <p:graphicFrame>
        <p:nvGraphicFramePr>
          <p:cNvPr id="97" name="Google Shape;97;p17"/>
          <p:cNvGraphicFramePr/>
          <p:nvPr/>
        </p:nvGraphicFramePr>
        <p:xfrm>
          <a:off x="5360225" y="1565125"/>
          <a:ext cx="3000000" cy="3000000"/>
        </p:xfrm>
        <a:graphic>
          <a:graphicData uri="http://schemas.openxmlformats.org/drawingml/2006/table">
            <a:tbl>
              <a:tblPr>
                <a:noFill/>
                <a:tableStyleId>{4C7C10EB-985E-4135-9C93-A89B73015DB3}</a:tableStyleId>
              </a:tblPr>
              <a:tblGrid>
                <a:gridCol w="1587200"/>
                <a:gridCol w="1587200"/>
                <a:gridCol w="1587200"/>
              </a:tblGrid>
              <a:tr h="261500">
                <a:tc>
                  <a:txBody>
                    <a:bodyPr/>
                    <a:lstStyle/>
                    <a:p>
                      <a:pPr indent="0" lvl="0" marL="0" rtl="0" algn="l">
                        <a:spcBef>
                          <a:spcPts val="0"/>
                        </a:spcBef>
                        <a:spcAft>
                          <a:spcPts val="0"/>
                        </a:spcAft>
                        <a:buNone/>
                      </a:pPr>
                      <a:r>
                        <a:rPr lang="en-GB" sz="900">
                          <a:solidFill>
                            <a:srgbClr val="3C3C3B"/>
                          </a:solidFill>
                          <a:latin typeface="Quicksand Medium"/>
                          <a:ea typeface="Quicksand Medium"/>
                          <a:cs typeface="Quicksand Medium"/>
                          <a:sym typeface="Quicksand Medium"/>
                        </a:rPr>
                        <a:t>DEFINING</a:t>
                      </a:r>
                      <a:endParaRPr sz="900">
                        <a:solidFill>
                          <a:srgbClr val="3C3C3B"/>
                        </a:solidFill>
                        <a:latin typeface="Quicksand Medium"/>
                        <a:ea typeface="Quicksand Medium"/>
                        <a:cs typeface="Quicksand Medium"/>
                        <a:sym typeface="Quicksand Medium"/>
                      </a:endParaRPr>
                    </a:p>
                  </a:txBody>
                  <a:tcPr marT="63500" marB="63500" marR="63500" marL="63500">
                    <a:lnL cap="flat" cmpd="sng" w="12700">
                      <a:solidFill>
                        <a:srgbClr val="3C3C3B"/>
                      </a:solidFill>
                      <a:prstDash val="solid"/>
                      <a:round/>
                      <a:headEnd len="sm" w="sm" type="none"/>
                      <a:tailEnd len="sm" w="sm" type="none"/>
                    </a:lnL>
                    <a:lnR cap="flat" cmpd="sng" w="12700">
                      <a:solidFill>
                        <a:srgbClr val="3C3C3B"/>
                      </a:solidFill>
                      <a:prstDash val="solid"/>
                      <a:round/>
                      <a:headEnd len="sm" w="sm" type="none"/>
                      <a:tailEnd len="sm" w="sm" type="none"/>
                    </a:lnR>
                    <a:lnT cap="flat" cmpd="sng" w="12700">
                      <a:solidFill>
                        <a:srgbClr val="3C3C3B"/>
                      </a:solidFill>
                      <a:prstDash val="solid"/>
                      <a:round/>
                      <a:headEnd len="sm" w="sm" type="none"/>
                      <a:tailEnd len="sm" w="sm" type="none"/>
                    </a:lnT>
                    <a:lnB cap="flat" cmpd="sng" w="12700">
                      <a:solidFill>
                        <a:srgbClr val="3C3C3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rPr lang="en-GB" sz="900">
                          <a:solidFill>
                            <a:srgbClr val="3C3C3B"/>
                          </a:solidFill>
                          <a:latin typeface="Quicksand Medium"/>
                          <a:ea typeface="Quicksand Medium"/>
                          <a:cs typeface="Quicksand Medium"/>
                          <a:sym typeface="Quicksand Medium"/>
                        </a:rPr>
                        <a:t>EMBEDDING</a:t>
                      </a:r>
                      <a:endParaRPr sz="900">
                        <a:solidFill>
                          <a:srgbClr val="3C3C3B"/>
                        </a:solidFill>
                        <a:latin typeface="Quicksand Medium"/>
                        <a:ea typeface="Quicksand Medium"/>
                        <a:cs typeface="Quicksand Medium"/>
                        <a:sym typeface="Quicksand Medium"/>
                      </a:endParaRPr>
                    </a:p>
                  </a:txBody>
                  <a:tcPr marT="63500" marB="63500" marR="63500" marL="63500">
                    <a:lnL cap="flat" cmpd="sng" w="12700">
                      <a:solidFill>
                        <a:srgbClr val="3C3C3B"/>
                      </a:solidFill>
                      <a:prstDash val="solid"/>
                      <a:round/>
                      <a:headEnd len="sm" w="sm" type="none"/>
                      <a:tailEnd len="sm" w="sm" type="none"/>
                    </a:lnL>
                    <a:lnR cap="flat" cmpd="sng" w="12700">
                      <a:solidFill>
                        <a:srgbClr val="3C3C3B"/>
                      </a:solidFill>
                      <a:prstDash val="solid"/>
                      <a:round/>
                      <a:headEnd len="sm" w="sm" type="none"/>
                      <a:tailEnd len="sm" w="sm" type="none"/>
                    </a:lnR>
                    <a:lnT cap="flat" cmpd="sng" w="12700">
                      <a:solidFill>
                        <a:srgbClr val="3C3C3B"/>
                      </a:solidFill>
                      <a:prstDash val="solid"/>
                      <a:round/>
                      <a:headEnd len="sm" w="sm" type="none"/>
                      <a:tailEnd len="sm" w="sm" type="none"/>
                    </a:lnT>
                    <a:lnB cap="flat" cmpd="sng" w="12700">
                      <a:solidFill>
                        <a:srgbClr val="3C3C3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rPr lang="en-GB" sz="900">
                          <a:solidFill>
                            <a:srgbClr val="3C3C3B"/>
                          </a:solidFill>
                          <a:latin typeface="Quicksand Medium"/>
                          <a:ea typeface="Quicksand Medium"/>
                          <a:cs typeface="Quicksand Medium"/>
                          <a:sym typeface="Quicksand Medium"/>
                        </a:rPr>
                        <a:t>THRIVING &amp; LEADING</a:t>
                      </a:r>
                      <a:endParaRPr sz="900">
                        <a:solidFill>
                          <a:srgbClr val="3C3C3B"/>
                        </a:solidFill>
                        <a:latin typeface="Quicksand Medium"/>
                        <a:ea typeface="Quicksand Medium"/>
                        <a:cs typeface="Quicksand Medium"/>
                        <a:sym typeface="Quicksand Medium"/>
                      </a:endParaRPr>
                    </a:p>
                  </a:txBody>
                  <a:tcPr marT="63500" marB="63500" marR="63500" marL="63500">
                    <a:lnL cap="flat" cmpd="sng" w="12700">
                      <a:solidFill>
                        <a:srgbClr val="3C3C3B"/>
                      </a:solidFill>
                      <a:prstDash val="solid"/>
                      <a:round/>
                      <a:headEnd len="sm" w="sm" type="none"/>
                      <a:tailEnd len="sm" w="sm" type="none"/>
                    </a:lnL>
                    <a:lnR cap="flat" cmpd="sng" w="12700">
                      <a:solidFill>
                        <a:srgbClr val="3C3C3B"/>
                      </a:solidFill>
                      <a:prstDash val="solid"/>
                      <a:round/>
                      <a:headEnd len="sm" w="sm" type="none"/>
                      <a:tailEnd len="sm" w="sm" type="none"/>
                    </a:lnR>
                    <a:lnT cap="flat" cmpd="sng" w="12700">
                      <a:solidFill>
                        <a:srgbClr val="3C3C3B"/>
                      </a:solidFill>
                      <a:prstDash val="solid"/>
                      <a:round/>
                      <a:headEnd len="sm" w="sm" type="none"/>
                      <a:tailEnd len="sm" w="sm" type="none"/>
                    </a:lnT>
                    <a:lnB cap="flat" cmpd="sng" w="12700">
                      <a:solidFill>
                        <a:srgbClr val="3C3C3B"/>
                      </a:solidFill>
                      <a:prstDash val="solid"/>
                      <a:round/>
                      <a:headEnd len="sm" w="sm" type="none"/>
                      <a:tailEnd len="sm" w="sm" type="none"/>
                    </a:lnB>
                    <a:solidFill>
                      <a:srgbClr val="FFFFFF"/>
                    </a:solidFill>
                  </a:tcPr>
                </a:tc>
              </a:tr>
              <a:tr h="5202675">
                <a:tc>
                  <a:txBody>
                    <a:bodyPr/>
                    <a:lstStyle/>
                    <a:p>
                      <a:pPr indent="0" lvl="0" marL="0" rtl="0" algn="l">
                        <a:spcBef>
                          <a:spcPts val="0"/>
                        </a:spcBef>
                        <a:spcAft>
                          <a:spcPts val="0"/>
                        </a:spcAft>
                        <a:buNone/>
                      </a:pPr>
                      <a:r>
                        <a:rPr lang="en-GB" sz="800">
                          <a:solidFill>
                            <a:srgbClr val="3C3C3B"/>
                          </a:solidFill>
                          <a:latin typeface="Quicksand"/>
                          <a:ea typeface="Quicksand"/>
                          <a:cs typeface="Quicksand"/>
                          <a:sym typeface="Quicksand"/>
                        </a:rPr>
                        <a:t>Areas for TIP development &amp; a joint vision are being defined</a:t>
                      </a:r>
                      <a:endParaRPr sz="1000">
                        <a:solidFill>
                          <a:srgbClr val="3C3C3B"/>
                        </a:solidFill>
                        <a:latin typeface="Quicksand"/>
                        <a:ea typeface="Quicksand"/>
                        <a:cs typeface="Quicksand"/>
                        <a:sym typeface="Quicksand"/>
                      </a:endParaRPr>
                    </a:p>
                  </a:txBody>
                  <a:tcPr marT="63500" marB="63500" marR="63500" marL="63500">
                    <a:lnL cap="flat" cmpd="sng" w="12700">
                      <a:solidFill>
                        <a:srgbClr val="3C3C3B"/>
                      </a:solidFill>
                      <a:prstDash val="solid"/>
                      <a:round/>
                      <a:headEnd len="sm" w="sm" type="none"/>
                      <a:tailEnd len="sm" w="sm" type="none"/>
                    </a:lnL>
                    <a:lnR cap="flat" cmpd="sng" w="12700">
                      <a:solidFill>
                        <a:srgbClr val="3C3C3B"/>
                      </a:solidFill>
                      <a:prstDash val="solid"/>
                      <a:round/>
                      <a:headEnd len="sm" w="sm" type="none"/>
                      <a:tailEnd len="sm" w="sm" type="none"/>
                    </a:lnR>
                    <a:lnT cap="flat" cmpd="sng" w="12700">
                      <a:solidFill>
                        <a:srgbClr val="3C3C3B"/>
                      </a:solidFill>
                      <a:prstDash val="solid"/>
                      <a:round/>
                      <a:headEnd len="sm" w="sm" type="none"/>
                      <a:tailEnd len="sm" w="sm" type="none"/>
                    </a:lnT>
                    <a:lnB cap="flat" cmpd="sng" w="12700">
                      <a:solidFill>
                        <a:srgbClr val="3C3C3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rPr lang="en-GB" sz="800">
                          <a:solidFill>
                            <a:srgbClr val="3C3C3B"/>
                          </a:solidFill>
                          <a:latin typeface="Quicksand"/>
                          <a:ea typeface="Quicksand"/>
                          <a:cs typeface="Quicksand"/>
                          <a:sym typeface="Quicksand"/>
                        </a:rPr>
                        <a:t>Improved ways of working are being embedded</a:t>
                      </a:r>
                      <a:endParaRPr sz="1200">
                        <a:solidFill>
                          <a:srgbClr val="3C3C3B"/>
                        </a:solidFill>
                        <a:latin typeface="Quicksand Medium"/>
                        <a:ea typeface="Quicksand Medium"/>
                        <a:cs typeface="Quicksand Medium"/>
                        <a:sym typeface="Quicksand Medium"/>
                      </a:endParaRPr>
                    </a:p>
                    <a:p>
                      <a:pPr indent="0" lvl="0" marL="0" rtl="0" algn="l">
                        <a:spcBef>
                          <a:spcPts val="0"/>
                        </a:spcBef>
                        <a:spcAft>
                          <a:spcPts val="0"/>
                        </a:spcAft>
                        <a:buNone/>
                      </a:pPr>
                      <a:r>
                        <a:t/>
                      </a:r>
                      <a:endParaRPr sz="1000">
                        <a:solidFill>
                          <a:srgbClr val="3C3C3B"/>
                        </a:solidFill>
                        <a:latin typeface="Quicksand"/>
                        <a:ea typeface="Quicksand"/>
                        <a:cs typeface="Quicksand"/>
                        <a:sym typeface="Quicksand"/>
                      </a:endParaRPr>
                    </a:p>
                  </a:txBody>
                  <a:tcPr marT="63500" marB="63500" marR="63500" marL="63500">
                    <a:lnL cap="flat" cmpd="sng" w="12700">
                      <a:solidFill>
                        <a:srgbClr val="3C3C3B"/>
                      </a:solidFill>
                      <a:prstDash val="solid"/>
                      <a:round/>
                      <a:headEnd len="sm" w="sm" type="none"/>
                      <a:tailEnd len="sm" w="sm" type="none"/>
                    </a:lnL>
                    <a:lnR cap="flat" cmpd="sng" w="12700">
                      <a:solidFill>
                        <a:srgbClr val="3C3C3B"/>
                      </a:solidFill>
                      <a:prstDash val="solid"/>
                      <a:round/>
                      <a:headEnd len="sm" w="sm" type="none"/>
                      <a:tailEnd len="sm" w="sm" type="none"/>
                    </a:lnR>
                    <a:lnT cap="flat" cmpd="sng" w="12700">
                      <a:solidFill>
                        <a:srgbClr val="3C3C3B"/>
                      </a:solidFill>
                      <a:prstDash val="solid"/>
                      <a:round/>
                      <a:headEnd len="sm" w="sm" type="none"/>
                      <a:tailEnd len="sm" w="sm" type="none"/>
                    </a:lnT>
                    <a:lnB cap="flat" cmpd="sng" w="12700">
                      <a:solidFill>
                        <a:srgbClr val="3C3C3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rPr lang="en-GB" sz="800">
                          <a:solidFill>
                            <a:srgbClr val="3C3C3B"/>
                          </a:solidFill>
                          <a:latin typeface="Quicksand"/>
                          <a:ea typeface="Quicksand"/>
                          <a:cs typeface="Quicksand"/>
                          <a:sym typeface="Quicksand"/>
                        </a:rPr>
                        <a:t>Vision for TIP and outcomes are actively owned by all members of the team. Great practice is shared with the wider system.</a:t>
                      </a:r>
                      <a:r>
                        <a:rPr lang="en-GB" sz="800">
                          <a:solidFill>
                            <a:srgbClr val="3C3C3B"/>
                          </a:solidFill>
                          <a:latin typeface="Quicksand Medium"/>
                          <a:ea typeface="Quicksand Medium"/>
                          <a:cs typeface="Quicksand Medium"/>
                          <a:sym typeface="Quicksand Medium"/>
                        </a:rPr>
                        <a:t> </a:t>
                      </a:r>
                      <a:endParaRPr sz="800">
                        <a:solidFill>
                          <a:srgbClr val="3C3C3B"/>
                        </a:solidFill>
                        <a:latin typeface="Quicksand Medium"/>
                        <a:ea typeface="Quicksand Medium"/>
                        <a:cs typeface="Quicksand Medium"/>
                        <a:sym typeface="Quicksand Medium"/>
                      </a:endParaRPr>
                    </a:p>
                    <a:p>
                      <a:pPr indent="0" lvl="0" marL="0" rtl="0" algn="l">
                        <a:spcBef>
                          <a:spcPts val="0"/>
                        </a:spcBef>
                        <a:spcAft>
                          <a:spcPts val="0"/>
                        </a:spcAft>
                        <a:buNone/>
                      </a:pPr>
                      <a:r>
                        <a:t/>
                      </a:r>
                      <a:endParaRPr sz="1000">
                        <a:solidFill>
                          <a:srgbClr val="3C3C3B"/>
                        </a:solidFill>
                        <a:latin typeface="Quicksand"/>
                        <a:ea typeface="Quicksand"/>
                        <a:cs typeface="Quicksand"/>
                        <a:sym typeface="Quicksand"/>
                      </a:endParaRPr>
                    </a:p>
                  </a:txBody>
                  <a:tcPr marT="63500" marB="63500" marR="63500" marL="63500">
                    <a:lnL cap="flat" cmpd="sng" w="12700">
                      <a:solidFill>
                        <a:srgbClr val="3C3C3B"/>
                      </a:solidFill>
                      <a:prstDash val="solid"/>
                      <a:round/>
                      <a:headEnd len="sm" w="sm" type="none"/>
                      <a:tailEnd len="sm" w="sm" type="none"/>
                    </a:lnL>
                    <a:lnR cap="flat" cmpd="sng" w="12700">
                      <a:solidFill>
                        <a:srgbClr val="3C3C3B"/>
                      </a:solidFill>
                      <a:prstDash val="solid"/>
                      <a:round/>
                      <a:headEnd len="sm" w="sm" type="none"/>
                      <a:tailEnd len="sm" w="sm" type="none"/>
                    </a:lnR>
                    <a:lnT cap="flat" cmpd="sng" w="12700">
                      <a:solidFill>
                        <a:srgbClr val="3C3C3B"/>
                      </a:solidFill>
                      <a:prstDash val="solid"/>
                      <a:round/>
                      <a:headEnd len="sm" w="sm" type="none"/>
                      <a:tailEnd len="sm" w="sm" type="none"/>
                    </a:lnT>
                    <a:lnB cap="flat" cmpd="sng" w="12700">
                      <a:solidFill>
                        <a:srgbClr val="3C3C3B"/>
                      </a:solidFill>
                      <a:prstDash val="solid"/>
                      <a:round/>
                      <a:headEnd len="sm" w="sm" type="none"/>
                      <a:tailEnd len="sm" w="sm" type="none"/>
                    </a:lnB>
                    <a:solidFill>
                      <a:srgbClr val="FFFFFF"/>
                    </a:solidFill>
                  </a:tcPr>
                </a:tc>
              </a:tr>
            </a:tbl>
          </a:graphicData>
        </a:graphic>
      </p:graphicFrame>
      <p:grpSp>
        <p:nvGrpSpPr>
          <p:cNvPr id="98" name="Google Shape;98;p17"/>
          <p:cNvGrpSpPr/>
          <p:nvPr/>
        </p:nvGrpSpPr>
        <p:grpSpPr>
          <a:xfrm>
            <a:off x="9890317" y="1596455"/>
            <a:ext cx="198789" cy="198789"/>
            <a:chOff x="9779875" y="1425050"/>
            <a:chExt cx="345600" cy="345600"/>
          </a:xfrm>
        </p:grpSpPr>
        <p:sp>
          <p:nvSpPr>
            <p:cNvPr id="99" name="Google Shape;99;p17"/>
            <p:cNvSpPr/>
            <p:nvPr/>
          </p:nvSpPr>
          <p:spPr>
            <a:xfrm>
              <a:off x="9779875" y="1425050"/>
              <a:ext cx="345600" cy="345600"/>
            </a:xfrm>
            <a:prstGeom prst="ellipse">
              <a:avLst/>
            </a:prstGeom>
            <a:solidFill>
              <a:srgbClr val="3C3C3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00" name="Google Shape;100;p17"/>
            <p:cNvPicPr preferRelativeResize="0"/>
            <p:nvPr/>
          </p:nvPicPr>
          <p:blipFill>
            <a:blip r:embed="rId3">
              <a:alphaModFix/>
            </a:blip>
            <a:stretch>
              <a:fillRect/>
            </a:stretch>
          </p:blipFill>
          <p:spPr>
            <a:xfrm>
              <a:off x="9858650" y="1503825"/>
              <a:ext cx="188000" cy="188000"/>
            </a:xfrm>
            <a:prstGeom prst="rect">
              <a:avLst/>
            </a:prstGeom>
            <a:noFill/>
            <a:ln>
              <a:noFill/>
            </a:ln>
          </p:spPr>
        </p:pic>
      </p:grpSp>
      <p:grpSp>
        <p:nvGrpSpPr>
          <p:cNvPr id="101" name="Google Shape;101;p17"/>
          <p:cNvGrpSpPr/>
          <p:nvPr/>
        </p:nvGrpSpPr>
        <p:grpSpPr>
          <a:xfrm>
            <a:off x="8303492" y="1596455"/>
            <a:ext cx="198789" cy="198789"/>
            <a:chOff x="9779875" y="1425050"/>
            <a:chExt cx="345600" cy="345600"/>
          </a:xfrm>
        </p:grpSpPr>
        <p:sp>
          <p:nvSpPr>
            <p:cNvPr id="102" name="Google Shape;102;p17"/>
            <p:cNvSpPr/>
            <p:nvPr/>
          </p:nvSpPr>
          <p:spPr>
            <a:xfrm>
              <a:off x="9779875" y="1425050"/>
              <a:ext cx="345600" cy="345600"/>
            </a:xfrm>
            <a:prstGeom prst="ellipse">
              <a:avLst/>
            </a:prstGeom>
            <a:solidFill>
              <a:srgbClr val="3C3C3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03" name="Google Shape;103;p17"/>
            <p:cNvPicPr preferRelativeResize="0"/>
            <p:nvPr/>
          </p:nvPicPr>
          <p:blipFill>
            <a:blip r:embed="rId3">
              <a:alphaModFix/>
            </a:blip>
            <a:stretch>
              <a:fillRect/>
            </a:stretch>
          </p:blipFill>
          <p:spPr>
            <a:xfrm>
              <a:off x="9858650" y="1503825"/>
              <a:ext cx="188000" cy="188000"/>
            </a:xfrm>
            <a:prstGeom prst="rect">
              <a:avLst/>
            </a:prstGeom>
            <a:noFill/>
            <a:ln>
              <a:noFill/>
            </a:ln>
          </p:spPr>
        </p:pic>
      </p:grpSp>
      <p:grpSp>
        <p:nvGrpSpPr>
          <p:cNvPr id="104" name="Google Shape;104;p17"/>
          <p:cNvGrpSpPr/>
          <p:nvPr/>
        </p:nvGrpSpPr>
        <p:grpSpPr>
          <a:xfrm>
            <a:off x="6716667" y="1596455"/>
            <a:ext cx="198789" cy="198789"/>
            <a:chOff x="9779875" y="1425050"/>
            <a:chExt cx="345600" cy="345600"/>
          </a:xfrm>
        </p:grpSpPr>
        <p:sp>
          <p:nvSpPr>
            <p:cNvPr id="105" name="Google Shape;105;p17"/>
            <p:cNvSpPr/>
            <p:nvPr/>
          </p:nvSpPr>
          <p:spPr>
            <a:xfrm>
              <a:off x="9779875" y="1425050"/>
              <a:ext cx="345600" cy="345600"/>
            </a:xfrm>
            <a:prstGeom prst="ellipse">
              <a:avLst/>
            </a:prstGeom>
            <a:solidFill>
              <a:srgbClr val="3C3C3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06" name="Google Shape;106;p17"/>
            <p:cNvPicPr preferRelativeResize="0"/>
            <p:nvPr/>
          </p:nvPicPr>
          <p:blipFill>
            <a:blip r:embed="rId3">
              <a:alphaModFix/>
            </a:blip>
            <a:stretch>
              <a:fillRect/>
            </a:stretch>
          </p:blipFill>
          <p:spPr>
            <a:xfrm>
              <a:off x="9858650" y="1503825"/>
              <a:ext cx="188000" cy="188000"/>
            </a:xfrm>
            <a:prstGeom prst="rect">
              <a:avLst/>
            </a:prstGeom>
            <a:noFill/>
            <a:ln>
              <a:noFill/>
            </a:ln>
          </p:spPr>
        </p:pic>
      </p:grpSp>
      <p:pic>
        <p:nvPicPr>
          <p:cNvPr id="107" name="Google Shape;107;p17"/>
          <p:cNvPicPr preferRelativeResize="0"/>
          <p:nvPr/>
        </p:nvPicPr>
        <p:blipFill>
          <a:blip r:embed="rId4">
            <a:alphaModFix/>
          </a:blip>
          <a:stretch>
            <a:fillRect/>
          </a:stretch>
        </p:blipFill>
        <p:spPr>
          <a:xfrm>
            <a:off x="8506099" y="540000"/>
            <a:ext cx="1619374" cy="531350"/>
          </a:xfrm>
          <a:prstGeom prst="rect">
            <a:avLst/>
          </a:prstGeom>
          <a:noFill/>
          <a:ln>
            <a:noFill/>
          </a:ln>
        </p:spPr>
      </p:pic>
      <p:sp>
        <p:nvSpPr>
          <p:cNvPr id="108" name="Google Shape;108;p17"/>
          <p:cNvSpPr txBox="1"/>
          <p:nvPr>
            <p:ph idx="12" type="sldNum"/>
          </p:nvPr>
        </p:nvSpPr>
        <p:spPr>
          <a:xfrm>
            <a:off x="10050297" y="6981597"/>
            <a:ext cx="641700" cy="578400"/>
          </a:xfrm>
          <a:prstGeom prst="rect">
            <a:avLst/>
          </a:prstGeom>
        </p:spPr>
        <p:txBody>
          <a:bodyPr anchorCtr="0" anchor="ctr" bIns="116050" lIns="116050" spcFirstLastPara="1" rIns="116050" wrap="square" tIns="116050">
            <a:normAutofit/>
          </a:bodyPr>
          <a:lstStyle/>
          <a:p>
            <a:pPr indent="0" lvl="0" marL="0" rtl="0" algn="ctr">
              <a:spcBef>
                <a:spcPts val="0"/>
              </a:spcBef>
              <a:spcAft>
                <a:spcPts val="0"/>
              </a:spcAft>
              <a:buNone/>
            </a:pPr>
            <a:fld id="{00000000-1234-1234-1234-123412341234}" type="slidenum">
              <a:rPr lang="en-GB"/>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graphicFrame>
        <p:nvGraphicFramePr>
          <p:cNvPr id="113" name="Google Shape;113;p18"/>
          <p:cNvGraphicFramePr/>
          <p:nvPr/>
        </p:nvGraphicFramePr>
        <p:xfrm>
          <a:off x="562875" y="1565125"/>
          <a:ext cx="3000000" cy="3000000"/>
        </p:xfrm>
        <a:graphic>
          <a:graphicData uri="http://schemas.openxmlformats.org/drawingml/2006/table">
            <a:tbl>
              <a:tblPr>
                <a:noFill/>
                <a:tableStyleId>{4C7C10EB-985E-4135-9C93-A89B73015DB3}</a:tableStyleId>
              </a:tblPr>
              <a:tblGrid>
                <a:gridCol w="2493150"/>
                <a:gridCol w="2304200"/>
              </a:tblGrid>
              <a:tr h="195100">
                <a:tc>
                  <a:txBody>
                    <a:bodyPr/>
                    <a:lstStyle/>
                    <a:p>
                      <a:pPr indent="0" lvl="0" marL="0" marR="0" rtl="0" algn="l">
                        <a:lnSpc>
                          <a:spcPct val="100000"/>
                        </a:lnSpc>
                        <a:spcBef>
                          <a:spcPts val="0"/>
                        </a:spcBef>
                        <a:spcAft>
                          <a:spcPts val="0"/>
                        </a:spcAft>
                        <a:buNone/>
                      </a:pPr>
                      <a:r>
                        <a:rPr lang="en-GB" sz="900">
                          <a:solidFill>
                            <a:srgbClr val="FFFFFF"/>
                          </a:solidFill>
                          <a:latin typeface="Quicksand Medium"/>
                          <a:ea typeface="Quicksand Medium"/>
                          <a:cs typeface="Quicksand Medium"/>
                          <a:sym typeface="Quicksand Medium"/>
                        </a:rPr>
                        <a:t>INDICATORS OF </a:t>
                      </a:r>
                      <a:r>
                        <a:rPr b="1" lang="en-GB" sz="900">
                          <a:solidFill>
                            <a:srgbClr val="FFFFFF"/>
                          </a:solidFill>
                          <a:latin typeface="Quicksand"/>
                          <a:ea typeface="Quicksand"/>
                          <a:cs typeface="Quicksand"/>
                          <a:sym typeface="Quicksand"/>
                        </a:rPr>
                        <a:t>GOOD PRACTICE</a:t>
                      </a:r>
                      <a:endParaRPr b="1" sz="900">
                        <a:solidFill>
                          <a:srgbClr val="FFFFFF"/>
                        </a:solidFill>
                        <a:latin typeface="Quicksand"/>
                        <a:ea typeface="Quicksand"/>
                        <a:cs typeface="Quicksand"/>
                        <a:sym typeface="Quicksand"/>
                      </a:endParaRPr>
                    </a:p>
                  </a:txBody>
                  <a:tcPr marT="63500" marB="63500" marR="63500" marL="63500" anchor="ctr">
                    <a:lnL cap="flat" cmpd="sng" w="12700">
                      <a:solidFill>
                        <a:srgbClr val="008E79"/>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008E79"/>
                      </a:solidFill>
                      <a:prstDash val="solid"/>
                      <a:round/>
                      <a:headEnd len="sm" w="sm" type="none"/>
                      <a:tailEnd len="sm" w="sm" type="none"/>
                    </a:lnT>
                    <a:lnB cap="flat" cmpd="sng" w="12700">
                      <a:solidFill>
                        <a:srgbClr val="008E79"/>
                      </a:solidFill>
                      <a:prstDash val="solid"/>
                      <a:round/>
                      <a:headEnd len="sm" w="sm" type="none"/>
                      <a:tailEnd len="sm" w="sm" type="none"/>
                    </a:lnB>
                    <a:solidFill>
                      <a:srgbClr val="008E79"/>
                    </a:solidFill>
                  </a:tcPr>
                </a:tc>
                <a:tc>
                  <a:txBody>
                    <a:bodyPr/>
                    <a:lstStyle/>
                    <a:p>
                      <a:pPr indent="0" lvl="0" marL="0" marR="0" rtl="0" algn="l">
                        <a:lnSpc>
                          <a:spcPct val="100000"/>
                        </a:lnSpc>
                        <a:spcBef>
                          <a:spcPts val="0"/>
                        </a:spcBef>
                        <a:spcAft>
                          <a:spcPts val="0"/>
                        </a:spcAft>
                        <a:buNone/>
                      </a:pPr>
                      <a:r>
                        <a:rPr b="1" lang="en-GB" sz="900">
                          <a:solidFill>
                            <a:srgbClr val="FFFFFF"/>
                          </a:solidFill>
                          <a:latin typeface="Quicksand"/>
                          <a:ea typeface="Quicksand"/>
                          <a:cs typeface="Quicksand"/>
                          <a:sym typeface="Quicksand"/>
                        </a:rPr>
                        <a:t>WHO</a:t>
                      </a:r>
                      <a:r>
                        <a:rPr lang="en-GB" sz="900">
                          <a:solidFill>
                            <a:srgbClr val="FFFFFF"/>
                          </a:solidFill>
                          <a:latin typeface="Quicksand Medium"/>
                          <a:ea typeface="Quicksand Medium"/>
                          <a:cs typeface="Quicksand Medium"/>
                          <a:sym typeface="Quicksand Medium"/>
                        </a:rPr>
                        <a:t> CAN SUPPORT ON THE JOURNEY</a:t>
                      </a:r>
                      <a:endParaRPr sz="900">
                        <a:solidFill>
                          <a:srgbClr val="FFFFFF"/>
                        </a:solidFill>
                        <a:latin typeface="Quicksand Medium"/>
                        <a:ea typeface="Quicksand Medium"/>
                        <a:cs typeface="Quicksand Medium"/>
                        <a:sym typeface="Quicksand Medium"/>
                      </a:endParaRPr>
                    </a:p>
                  </a:txBody>
                  <a:tcPr marT="63500" marB="63500" marR="63500" marL="63500" anchor="ctr">
                    <a:lnL cap="flat" cmpd="sng" w="12700">
                      <a:solidFill>
                        <a:srgbClr val="FFFFFF"/>
                      </a:solidFill>
                      <a:prstDash val="solid"/>
                      <a:round/>
                      <a:headEnd len="sm" w="sm" type="none"/>
                      <a:tailEnd len="sm" w="sm" type="none"/>
                    </a:lnL>
                    <a:lnR cap="flat" cmpd="sng" w="12700">
                      <a:solidFill>
                        <a:srgbClr val="008E79"/>
                      </a:solidFill>
                      <a:prstDash val="solid"/>
                      <a:round/>
                      <a:headEnd len="sm" w="sm" type="none"/>
                      <a:tailEnd len="sm" w="sm" type="none"/>
                    </a:lnR>
                    <a:lnT cap="flat" cmpd="sng" w="12700">
                      <a:solidFill>
                        <a:srgbClr val="008E79"/>
                      </a:solidFill>
                      <a:prstDash val="solid"/>
                      <a:round/>
                      <a:headEnd len="sm" w="sm" type="none"/>
                      <a:tailEnd len="sm" w="sm" type="none"/>
                    </a:lnT>
                    <a:lnB cap="flat" cmpd="sng" w="12700">
                      <a:solidFill>
                        <a:srgbClr val="008E79"/>
                      </a:solidFill>
                      <a:prstDash val="solid"/>
                      <a:round/>
                      <a:headEnd len="sm" w="sm" type="none"/>
                      <a:tailEnd len="sm" w="sm" type="none"/>
                    </a:lnB>
                    <a:solidFill>
                      <a:srgbClr val="008E79"/>
                    </a:solidFill>
                  </a:tcPr>
                </a:tc>
              </a:tr>
              <a:tr h="5194525">
                <a:tc>
                  <a:txBody>
                    <a:bodyPr/>
                    <a:lstStyle/>
                    <a:p>
                      <a:pPr indent="0" lvl="0" marL="0" rtl="0" algn="l">
                        <a:spcBef>
                          <a:spcPts val="0"/>
                        </a:spcBef>
                        <a:spcAft>
                          <a:spcPts val="0"/>
                        </a:spcAft>
                        <a:buNone/>
                      </a:pPr>
                      <a:r>
                        <a:rPr lang="en-GB" sz="800">
                          <a:solidFill>
                            <a:srgbClr val="008E79"/>
                          </a:solidFill>
                          <a:latin typeface="Quicksand Medium"/>
                          <a:ea typeface="Quicksand Medium"/>
                          <a:cs typeface="Quicksand Medium"/>
                          <a:sym typeface="Quicksand Medium"/>
                        </a:rPr>
                        <a:t>Assessments start with the positive about the young person</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Families are empowered through the ability to choose their own worker, where and when to meet, and the outcomes they want to achieve.</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Practitioners focus on what went right for the child or young person, and celebrate their progress</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When things go wrong, practitioners focus on understanding what happened and what the child, young person or parent was communicating with their behaviour</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Children and young people are offered support to develop life skills to help them with communication, relationships and social situations</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People supporting children and young people focus on solutions, rather than problems and provide them with helpful strategies for their lives.</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Children and young people are actively encouraged and supported to participate in decisions about their future.</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1000"/>
                        </a:spcAft>
                        <a:buNone/>
                      </a:pPr>
                      <a:r>
                        <a:rPr lang="en-GB" sz="800">
                          <a:solidFill>
                            <a:srgbClr val="008E79"/>
                          </a:solidFill>
                          <a:latin typeface="Quicksand Medium"/>
                          <a:ea typeface="Quicksand Medium"/>
                          <a:cs typeface="Quicksand Medium"/>
                          <a:sym typeface="Quicksand Medium"/>
                        </a:rPr>
                        <a:t>Responses to incidents are driven by a trauma-informed understanding (e.g. arrests for domestic abuse) rather than performance targets.</a:t>
                      </a:r>
                      <a:endParaRPr sz="800">
                        <a:solidFill>
                          <a:srgbClr val="008E79"/>
                        </a:solidFill>
                        <a:latin typeface="Quicksand Medium"/>
                        <a:ea typeface="Quicksand Medium"/>
                        <a:cs typeface="Quicksand Medium"/>
                        <a:sym typeface="Quicksand Medium"/>
                      </a:endParaRPr>
                    </a:p>
                  </a:txBody>
                  <a:tcPr marT="63500" marB="63500" marR="63500" marL="63500">
                    <a:lnL cap="flat" cmpd="sng" w="12700">
                      <a:solidFill>
                        <a:srgbClr val="008E79"/>
                      </a:solidFill>
                      <a:prstDash val="solid"/>
                      <a:round/>
                      <a:headEnd len="sm" w="sm" type="none"/>
                      <a:tailEnd len="sm" w="sm" type="none"/>
                    </a:lnL>
                    <a:lnR cap="flat" cmpd="sng" w="12700">
                      <a:solidFill>
                        <a:srgbClr val="008E79"/>
                      </a:solidFill>
                      <a:prstDash val="solid"/>
                      <a:round/>
                      <a:headEnd len="sm" w="sm" type="none"/>
                      <a:tailEnd len="sm" w="sm" type="none"/>
                    </a:lnR>
                    <a:lnT cap="flat" cmpd="sng" w="12700">
                      <a:solidFill>
                        <a:srgbClr val="008E79"/>
                      </a:solidFill>
                      <a:prstDash val="solid"/>
                      <a:round/>
                      <a:headEnd len="sm" w="sm" type="none"/>
                      <a:tailEnd len="sm" w="sm" type="none"/>
                    </a:lnT>
                    <a:lnB cap="flat" cmpd="sng" w="12700">
                      <a:solidFill>
                        <a:srgbClr val="008E79"/>
                      </a:solidFill>
                      <a:prstDash val="solid"/>
                      <a:round/>
                      <a:headEnd len="sm" w="sm" type="none"/>
                      <a:tailEnd len="sm" w="sm" type="none"/>
                    </a:lnB>
                  </a:tcPr>
                </a:tc>
                <a:tc>
                  <a:txBody>
                    <a:bodyPr/>
                    <a:lstStyle/>
                    <a:p>
                      <a:pPr indent="0" lvl="0" marL="0" rtl="0" algn="l">
                        <a:spcBef>
                          <a:spcPts val="0"/>
                        </a:spcBef>
                        <a:spcAft>
                          <a:spcPts val="0"/>
                        </a:spcAft>
                        <a:buNone/>
                      </a:pPr>
                      <a:r>
                        <a:rPr lang="en-GB" sz="800">
                          <a:solidFill>
                            <a:srgbClr val="008E79"/>
                          </a:solidFill>
                          <a:latin typeface="Quicksand Medium"/>
                          <a:ea typeface="Quicksand Medium"/>
                          <a:cs typeface="Quicksand Medium"/>
                          <a:sym typeface="Quicksand Medium"/>
                        </a:rPr>
                        <a:t>NEST</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Early Help</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Early Years</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Complex Safeguarding</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Youth Justice</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Specialist Schools</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CAMHS</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RCT</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1000"/>
                        </a:spcAft>
                        <a:buNone/>
                      </a:pPr>
                      <a:r>
                        <a:rPr lang="en-GB" sz="800">
                          <a:solidFill>
                            <a:srgbClr val="008E79"/>
                          </a:solidFill>
                          <a:latin typeface="Quicksand Medium"/>
                          <a:ea typeface="Quicksand Medium"/>
                          <a:cs typeface="Quicksand Medium"/>
                          <a:sym typeface="Quicksand Medium"/>
                        </a:rPr>
                        <a:t>Matthew Moss H. School</a:t>
                      </a:r>
                      <a:endParaRPr sz="800">
                        <a:solidFill>
                          <a:srgbClr val="008E79"/>
                        </a:solidFill>
                        <a:latin typeface="Quicksand Medium"/>
                        <a:ea typeface="Quicksand Medium"/>
                        <a:cs typeface="Quicksand Medium"/>
                        <a:sym typeface="Quicksand Medium"/>
                      </a:endParaRPr>
                    </a:p>
                  </a:txBody>
                  <a:tcPr marT="63500" marB="63500" marR="63500" marL="63500">
                    <a:lnL cap="flat" cmpd="sng" w="12700">
                      <a:solidFill>
                        <a:srgbClr val="008E79"/>
                      </a:solidFill>
                      <a:prstDash val="solid"/>
                      <a:round/>
                      <a:headEnd len="sm" w="sm" type="none"/>
                      <a:tailEnd len="sm" w="sm" type="none"/>
                    </a:lnL>
                    <a:lnR cap="flat" cmpd="sng" w="12700">
                      <a:solidFill>
                        <a:srgbClr val="008E79"/>
                      </a:solidFill>
                      <a:prstDash val="solid"/>
                      <a:round/>
                      <a:headEnd len="sm" w="sm" type="none"/>
                      <a:tailEnd len="sm" w="sm" type="none"/>
                    </a:lnR>
                    <a:lnT cap="flat" cmpd="sng" w="12700">
                      <a:solidFill>
                        <a:srgbClr val="008E79"/>
                      </a:solidFill>
                      <a:prstDash val="solid"/>
                      <a:round/>
                      <a:headEnd len="sm" w="sm" type="none"/>
                      <a:tailEnd len="sm" w="sm" type="none"/>
                    </a:lnT>
                    <a:lnB cap="flat" cmpd="sng" w="12700">
                      <a:solidFill>
                        <a:srgbClr val="008E79"/>
                      </a:solidFill>
                      <a:prstDash val="solid"/>
                      <a:round/>
                      <a:headEnd len="sm" w="sm" type="none"/>
                      <a:tailEnd len="sm" w="sm" type="none"/>
                    </a:lnB>
                  </a:tcPr>
                </a:tc>
              </a:tr>
            </a:tbl>
          </a:graphicData>
        </a:graphic>
      </p:graphicFrame>
      <p:sp>
        <p:nvSpPr>
          <p:cNvPr id="114" name="Google Shape;114;p18"/>
          <p:cNvSpPr txBox="1"/>
          <p:nvPr/>
        </p:nvSpPr>
        <p:spPr>
          <a:xfrm>
            <a:off x="562875" y="547850"/>
            <a:ext cx="9562500" cy="877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sz="1200">
                <a:solidFill>
                  <a:srgbClr val="008E79"/>
                </a:solidFill>
                <a:latin typeface="Quicksand Medium"/>
                <a:ea typeface="Quicksand Medium"/>
                <a:cs typeface="Quicksand Medium"/>
                <a:sym typeface="Quicksand Medium"/>
              </a:rPr>
              <a:t>TRAUMA-INFORMED PRACTICE FEATURES</a:t>
            </a:r>
            <a:endParaRPr sz="1200">
              <a:solidFill>
                <a:srgbClr val="008E79"/>
              </a:solidFill>
              <a:latin typeface="Quicksand Medium"/>
              <a:ea typeface="Quicksand Medium"/>
              <a:cs typeface="Quicksand Medium"/>
              <a:sym typeface="Quicksand Medium"/>
            </a:endParaRPr>
          </a:p>
          <a:p>
            <a:pPr indent="0" lvl="0" marL="0" rtl="0" algn="l">
              <a:spcBef>
                <a:spcPts val="600"/>
              </a:spcBef>
              <a:spcAft>
                <a:spcPts val="600"/>
              </a:spcAft>
              <a:buNone/>
            </a:pPr>
            <a:r>
              <a:rPr b="1" lang="en-GB" sz="2800">
                <a:solidFill>
                  <a:srgbClr val="008E79"/>
                </a:solidFill>
                <a:latin typeface="Quicksand"/>
                <a:ea typeface="Quicksand"/>
                <a:cs typeface="Quicksand"/>
                <a:sym typeface="Quicksand"/>
              </a:rPr>
              <a:t>Strengths-based support</a:t>
            </a:r>
            <a:endParaRPr b="1" sz="2800">
              <a:solidFill>
                <a:srgbClr val="008E79"/>
              </a:solidFill>
              <a:latin typeface="Quicksand"/>
              <a:ea typeface="Quicksand"/>
              <a:cs typeface="Quicksand"/>
              <a:sym typeface="Quicksand"/>
            </a:endParaRPr>
          </a:p>
        </p:txBody>
      </p:sp>
      <p:graphicFrame>
        <p:nvGraphicFramePr>
          <p:cNvPr id="115" name="Google Shape;115;p18"/>
          <p:cNvGraphicFramePr/>
          <p:nvPr/>
        </p:nvGraphicFramePr>
        <p:xfrm>
          <a:off x="5360225" y="1565125"/>
          <a:ext cx="3000000" cy="3000000"/>
        </p:xfrm>
        <a:graphic>
          <a:graphicData uri="http://schemas.openxmlformats.org/drawingml/2006/table">
            <a:tbl>
              <a:tblPr>
                <a:noFill/>
                <a:tableStyleId>{4C7C10EB-985E-4135-9C93-A89B73015DB3}</a:tableStyleId>
              </a:tblPr>
              <a:tblGrid>
                <a:gridCol w="1587200"/>
                <a:gridCol w="1587200"/>
                <a:gridCol w="1587200"/>
              </a:tblGrid>
              <a:tr h="261500">
                <a:tc>
                  <a:txBody>
                    <a:bodyPr/>
                    <a:lstStyle/>
                    <a:p>
                      <a:pPr indent="0" lvl="0" marL="0" rtl="0" algn="l">
                        <a:spcBef>
                          <a:spcPts val="0"/>
                        </a:spcBef>
                        <a:spcAft>
                          <a:spcPts val="0"/>
                        </a:spcAft>
                        <a:buNone/>
                      </a:pPr>
                      <a:r>
                        <a:rPr lang="en-GB" sz="900">
                          <a:solidFill>
                            <a:srgbClr val="3C3C3B"/>
                          </a:solidFill>
                          <a:latin typeface="Quicksand Medium"/>
                          <a:ea typeface="Quicksand Medium"/>
                          <a:cs typeface="Quicksand Medium"/>
                          <a:sym typeface="Quicksand Medium"/>
                        </a:rPr>
                        <a:t>DEFINING</a:t>
                      </a:r>
                      <a:endParaRPr sz="900">
                        <a:solidFill>
                          <a:srgbClr val="3C3C3B"/>
                        </a:solidFill>
                        <a:latin typeface="Quicksand Medium"/>
                        <a:ea typeface="Quicksand Medium"/>
                        <a:cs typeface="Quicksand Medium"/>
                        <a:sym typeface="Quicksand Medium"/>
                      </a:endParaRPr>
                    </a:p>
                  </a:txBody>
                  <a:tcPr marT="63500" marB="63500" marR="63500" marL="63500">
                    <a:lnL cap="flat" cmpd="sng" w="12700">
                      <a:solidFill>
                        <a:srgbClr val="3C3C3B"/>
                      </a:solidFill>
                      <a:prstDash val="solid"/>
                      <a:round/>
                      <a:headEnd len="sm" w="sm" type="none"/>
                      <a:tailEnd len="sm" w="sm" type="none"/>
                    </a:lnL>
                    <a:lnR cap="flat" cmpd="sng" w="12700">
                      <a:solidFill>
                        <a:srgbClr val="3C3C3B"/>
                      </a:solidFill>
                      <a:prstDash val="solid"/>
                      <a:round/>
                      <a:headEnd len="sm" w="sm" type="none"/>
                      <a:tailEnd len="sm" w="sm" type="none"/>
                    </a:lnR>
                    <a:lnT cap="flat" cmpd="sng" w="12700">
                      <a:solidFill>
                        <a:srgbClr val="3C3C3B"/>
                      </a:solidFill>
                      <a:prstDash val="solid"/>
                      <a:round/>
                      <a:headEnd len="sm" w="sm" type="none"/>
                      <a:tailEnd len="sm" w="sm" type="none"/>
                    </a:lnT>
                    <a:lnB cap="flat" cmpd="sng" w="12700">
                      <a:solidFill>
                        <a:srgbClr val="3C3C3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rPr lang="en-GB" sz="900">
                          <a:solidFill>
                            <a:srgbClr val="3C3C3B"/>
                          </a:solidFill>
                          <a:latin typeface="Quicksand Medium"/>
                          <a:ea typeface="Quicksand Medium"/>
                          <a:cs typeface="Quicksand Medium"/>
                          <a:sym typeface="Quicksand Medium"/>
                        </a:rPr>
                        <a:t>EMBEDDING</a:t>
                      </a:r>
                      <a:endParaRPr sz="900">
                        <a:solidFill>
                          <a:srgbClr val="3C3C3B"/>
                        </a:solidFill>
                        <a:latin typeface="Quicksand Medium"/>
                        <a:ea typeface="Quicksand Medium"/>
                        <a:cs typeface="Quicksand Medium"/>
                        <a:sym typeface="Quicksand Medium"/>
                      </a:endParaRPr>
                    </a:p>
                  </a:txBody>
                  <a:tcPr marT="63500" marB="63500" marR="63500" marL="63500">
                    <a:lnL cap="flat" cmpd="sng" w="12700">
                      <a:solidFill>
                        <a:srgbClr val="3C3C3B"/>
                      </a:solidFill>
                      <a:prstDash val="solid"/>
                      <a:round/>
                      <a:headEnd len="sm" w="sm" type="none"/>
                      <a:tailEnd len="sm" w="sm" type="none"/>
                    </a:lnL>
                    <a:lnR cap="flat" cmpd="sng" w="12700">
                      <a:solidFill>
                        <a:srgbClr val="3C3C3B"/>
                      </a:solidFill>
                      <a:prstDash val="solid"/>
                      <a:round/>
                      <a:headEnd len="sm" w="sm" type="none"/>
                      <a:tailEnd len="sm" w="sm" type="none"/>
                    </a:lnR>
                    <a:lnT cap="flat" cmpd="sng" w="12700">
                      <a:solidFill>
                        <a:srgbClr val="3C3C3B"/>
                      </a:solidFill>
                      <a:prstDash val="solid"/>
                      <a:round/>
                      <a:headEnd len="sm" w="sm" type="none"/>
                      <a:tailEnd len="sm" w="sm" type="none"/>
                    </a:lnT>
                    <a:lnB cap="flat" cmpd="sng" w="12700">
                      <a:solidFill>
                        <a:srgbClr val="3C3C3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rPr lang="en-GB" sz="900">
                          <a:solidFill>
                            <a:srgbClr val="3C3C3B"/>
                          </a:solidFill>
                          <a:latin typeface="Quicksand Medium"/>
                          <a:ea typeface="Quicksand Medium"/>
                          <a:cs typeface="Quicksand Medium"/>
                          <a:sym typeface="Quicksand Medium"/>
                        </a:rPr>
                        <a:t>THRIVING &amp; LEADING</a:t>
                      </a:r>
                      <a:endParaRPr sz="900">
                        <a:solidFill>
                          <a:srgbClr val="3C3C3B"/>
                        </a:solidFill>
                        <a:latin typeface="Quicksand Medium"/>
                        <a:ea typeface="Quicksand Medium"/>
                        <a:cs typeface="Quicksand Medium"/>
                        <a:sym typeface="Quicksand Medium"/>
                      </a:endParaRPr>
                    </a:p>
                  </a:txBody>
                  <a:tcPr marT="63500" marB="63500" marR="63500" marL="63500">
                    <a:lnL cap="flat" cmpd="sng" w="12700">
                      <a:solidFill>
                        <a:srgbClr val="3C3C3B"/>
                      </a:solidFill>
                      <a:prstDash val="solid"/>
                      <a:round/>
                      <a:headEnd len="sm" w="sm" type="none"/>
                      <a:tailEnd len="sm" w="sm" type="none"/>
                    </a:lnL>
                    <a:lnR cap="flat" cmpd="sng" w="12700">
                      <a:solidFill>
                        <a:srgbClr val="3C3C3B"/>
                      </a:solidFill>
                      <a:prstDash val="solid"/>
                      <a:round/>
                      <a:headEnd len="sm" w="sm" type="none"/>
                      <a:tailEnd len="sm" w="sm" type="none"/>
                    </a:lnR>
                    <a:lnT cap="flat" cmpd="sng" w="12700">
                      <a:solidFill>
                        <a:srgbClr val="3C3C3B"/>
                      </a:solidFill>
                      <a:prstDash val="solid"/>
                      <a:round/>
                      <a:headEnd len="sm" w="sm" type="none"/>
                      <a:tailEnd len="sm" w="sm" type="none"/>
                    </a:lnT>
                    <a:lnB cap="flat" cmpd="sng" w="12700">
                      <a:solidFill>
                        <a:srgbClr val="3C3C3B"/>
                      </a:solidFill>
                      <a:prstDash val="solid"/>
                      <a:round/>
                      <a:headEnd len="sm" w="sm" type="none"/>
                      <a:tailEnd len="sm" w="sm" type="none"/>
                    </a:lnB>
                    <a:solidFill>
                      <a:srgbClr val="FFFFFF"/>
                    </a:solidFill>
                  </a:tcPr>
                </a:tc>
              </a:tr>
              <a:tr h="5202675">
                <a:tc>
                  <a:txBody>
                    <a:bodyPr/>
                    <a:lstStyle/>
                    <a:p>
                      <a:pPr indent="0" lvl="0" marL="0" rtl="0" algn="l">
                        <a:spcBef>
                          <a:spcPts val="0"/>
                        </a:spcBef>
                        <a:spcAft>
                          <a:spcPts val="0"/>
                        </a:spcAft>
                        <a:buNone/>
                      </a:pPr>
                      <a:r>
                        <a:rPr lang="en-GB" sz="800">
                          <a:solidFill>
                            <a:srgbClr val="3C3C3B"/>
                          </a:solidFill>
                          <a:latin typeface="Quicksand"/>
                          <a:ea typeface="Quicksand"/>
                          <a:cs typeface="Quicksand"/>
                          <a:sym typeface="Quicksand"/>
                        </a:rPr>
                        <a:t>Areas for TIP development &amp; a joint vision are being defined</a:t>
                      </a:r>
                      <a:endParaRPr sz="1000">
                        <a:solidFill>
                          <a:srgbClr val="3C3C3B"/>
                        </a:solidFill>
                        <a:latin typeface="Quicksand"/>
                        <a:ea typeface="Quicksand"/>
                        <a:cs typeface="Quicksand"/>
                        <a:sym typeface="Quicksand"/>
                      </a:endParaRPr>
                    </a:p>
                  </a:txBody>
                  <a:tcPr marT="63500" marB="63500" marR="63500" marL="63500">
                    <a:lnL cap="flat" cmpd="sng" w="12700">
                      <a:solidFill>
                        <a:srgbClr val="3C3C3B"/>
                      </a:solidFill>
                      <a:prstDash val="solid"/>
                      <a:round/>
                      <a:headEnd len="sm" w="sm" type="none"/>
                      <a:tailEnd len="sm" w="sm" type="none"/>
                    </a:lnL>
                    <a:lnR cap="flat" cmpd="sng" w="12700">
                      <a:solidFill>
                        <a:srgbClr val="3C3C3B"/>
                      </a:solidFill>
                      <a:prstDash val="solid"/>
                      <a:round/>
                      <a:headEnd len="sm" w="sm" type="none"/>
                      <a:tailEnd len="sm" w="sm" type="none"/>
                    </a:lnR>
                    <a:lnT cap="flat" cmpd="sng" w="12700">
                      <a:solidFill>
                        <a:srgbClr val="3C3C3B"/>
                      </a:solidFill>
                      <a:prstDash val="solid"/>
                      <a:round/>
                      <a:headEnd len="sm" w="sm" type="none"/>
                      <a:tailEnd len="sm" w="sm" type="none"/>
                    </a:lnT>
                    <a:lnB cap="flat" cmpd="sng" w="12700">
                      <a:solidFill>
                        <a:srgbClr val="3C3C3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rPr lang="en-GB" sz="800">
                          <a:solidFill>
                            <a:srgbClr val="3C3C3B"/>
                          </a:solidFill>
                          <a:latin typeface="Quicksand"/>
                          <a:ea typeface="Quicksand"/>
                          <a:cs typeface="Quicksand"/>
                          <a:sym typeface="Quicksand"/>
                        </a:rPr>
                        <a:t>Improved ways of working are being embedded</a:t>
                      </a:r>
                      <a:endParaRPr sz="1200">
                        <a:solidFill>
                          <a:srgbClr val="3C3C3B"/>
                        </a:solidFill>
                        <a:latin typeface="Quicksand Medium"/>
                        <a:ea typeface="Quicksand Medium"/>
                        <a:cs typeface="Quicksand Medium"/>
                        <a:sym typeface="Quicksand Medium"/>
                      </a:endParaRPr>
                    </a:p>
                    <a:p>
                      <a:pPr indent="0" lvl="0" marL="0" rtl="0" algn="l">
                        <a:spcBef>
                          <a:spcPts val="0"/>
                        </a:spcBef>
                        <a:spcAft>
                          <a:spcPts val="0"/>
                        </a:spcAft>
                        <a:buNone/>
                      </a:pPr>
                      <a:r>
                        <a:t/>
                      </a:r>
                      <a:endParaRPr sz="1000">
                        <a:solidFill>
                          <a:srgbClr val="3C3C3B"/>
                        </a:solidFill>
                        <a:latin typeface="Quicksand"/>
                        <a:ea typeface="Quicksand"/>
                        <a:cs typeface="Quicksand"/>
                        <a:sym typeface="Quicksand"/>
                      </a:endParaRPr>
                    </a:p>
                  </a:txBody>
                  <a:tcPr marT="63500" marB="63500" marR="63500" marL="63500">
                    <a:lnL cap="flat" cmpd="sng" w="12700">
                      <a:solidFill>
                        <a:srgbClr val="3C3C3B"/>
                      </a:solidFill>
                      <a:prstDash val="solid"/>
                      <a:round/>
                      <a:headEnd len="sm" w="sm" type="none"/>
                      <a:tailEnd len="sm" w="sm" type="none"/>
                    </a:lnL>
                    <a:lnR cap="flat" cmpd="sng" w="12700">
                      <a:solidFill>
                        <a:srgbClr val="3C3C3B"/>
                      </a:solidFill>
                      <a:prstDash val="solid"/>
                      <a:round/>
                      <a:headEnd len="sm" w="sm" type="none"/>
                      <a:tailEnd len="sm" w="sm" type="none"/>
                    </a:lnR>
                    <a:lnT cap="flat" cmpd="sng" w="12700">
                      <a:solidFill>
                        <a:srgbClr val="3C3C3B"/>
                      </a:solidFill>
                      <a:prstDash val="solid"/>
                      <a:round/>
                      <a:headEnd len="sm" w="sm" type="none"/>
                      <a:tailEnd len="sm" w="sm" type="none"/>
                    </a:lnT>
                    <a:lnB cap="flat" cmpd="sng" w="12700">
                      <a:solidFill>
                        <a:srgbClr val="3C3C3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rPr lang="en-GB" sz="800">
                          <a:solidFill>
                            <a:srgbClr val="3C3C3B"/>
                          </a:solidFill>
                          <a:latin typeface="Quicksand"/>
                          <a:ea typeface="Quicksand"/>
                          <a:cs typeface="Quicksand"/>
                          <a:sym typeface="Quicksand"/>
                        </a:rPr>
                        <a:t>Vision for TIP and outcomes are actively owned by all members of the team. Great practice is shared with the wider system.</a:t>
                      </a:r>
                      <a:r>
                        <a:rPr lang="en-GB" sz="800">
                          <a:solidFill>
                            <a:srgbClr val="3C3C3B"/>
                          </a:solidFill>
                          <a:latin typeface="Quicksand Medium"/>
                          <a:ea typeface="Quicksand Medium"/>
                          <a:cs typeface="Quicksand Medium"/>
                          <a:sym typeface="Quicksand Medium"/>
                        </a:rPr>
                        <a:t> </a:t>
                      </a:r>
                      <a:endParaRPr sz="800">
                        <a:solidFill>
                          <a:srgbClr val="3C3C3B"/>
                        </a:solidFill>
                        <a:latin typeface="Quicksand Medium"/>
                        <a:ea typeface="Quicksand Medium"/>
                        <a:cs typeface="Quicksand Medium"/>
                        <a:sym typeface="Quicksand Medium"/>
                      </a:endParaRPr>
                    </a:p>
                    <a:p>
                      <a:pPr indent="0" lvl="0" marL="0" rtl="0" algn="l">
                        <a:spcBef>
                          <a:spcPts val="0"/>
                        </a:spcBef>
                        <a:spcAft>
                          <a:spcPts val="0"/>
                        </a:spcAft>
                        <a:buNone/>
                      </a:pPr>
                      <a:r>
                        <a:t/>
                      </a:r>
                      <a:endParaRPr sz="1000">
                        <a:solidFill>
                          <a:srgbClr val="3C3C3B"/>
                        </a:solidFill>
                        <a:latin typeface="Quicksand"/>
                        <a:ea typeface="Quicksand"/>
                        <a:cs typeface="Quicksand"/>
                        <a:sym typeface="Quicksand"/>
                      </a:endParaRPr>
                    </a:p>
                  </a:txBody>
                  <a:tcPr marT="63500" marB="63500" marR="63500" marL="63500">
                    <a:lnL cap="flat" cmpd="sng" w="12700">
                      <a:solidFill>
                        <a:srgbClr val="3C3C3B"/>
                      </a:solidFill>
                      <a:prstDash val="solid"/>
                      <a:round/>
                      <a:headEnd len="sm" w="sm" type="none"/>
                      <a:tailEnd len="sm" w="sm" type="none"/>
                    </a:lnL>
                    <a:lnR cap="flat" cmpd="sng" w="12700">
                      <a:solidFill>
                        <a:srgbClr val="3C3C3B"/>
                      </a:solidFill>
                      <a:prstDash val="solid"/>
                      <a:round/>
                      <a:headEnd len="sm" w="sm" type="none"/>
                      <a:tailEnd len="sm" w="sm" type="none"/>
                    </a:lnR>
                    <a:lnT cap="flat" cmpd="sng" w="12700">
                      <a:solidFill>
                        <a:srgbClr val="3C3C3B"/>
                      </a:solidFill>
                      <a:prstDash val="solid"/>
                      <a:round/>
                      <a:headEnd len="sm" w="sm" type="none"/>
                      <a:tailEnd len="sm" w="sm" type="none"/>
                    </a:lnT>
                    <a:lnB cap="flat" cmpd="sng" w="12700">
                      <a:solidFill>
                        <a:srgbClr val="3C3C3B"/>
                      </a:solidFill>
                      <a:prstDash val="solid"/>
                      <a:round/>
                      <a:headEnd len="sm" w="sm" type="none"/>
                      <a:tailEnd len="sm" w="sm" type="none"/>
                    </a:lnB>
                    <a:solidFill>
                      <a:srgbClr val="FFFFFF"/>
                    </a:solidFill>
                  </a:tcPr>
                </a:tc>
              </a:tr>
            </a:tbl>
          </a:graphicData>
        </a:graphic>
      </p:graphicFrame>
      <p:grpSp>
        <p:nvGrpSpPr>
          <p:cNvPr id="116" name="Google Shape;116;p18"/>
          <p:cNvGrpSpPr/>
          <p:nvPr/>
        </p:nvGrpSpPr>
        <p:grpSpPr>
          <a:xfrm>
            <a:off x="9890317" y="1596455"/>
            <a:ext cx="198789" cy="198789"/>
            <a:chOff x="9779875" y="1425050"/>
            <a:chExt cx="345600" cy="345600"/>
          </a:xfrm>
        </p:grpSpPr>
        <p:sp>
          <p:nvSpPr>
            <p:cNvPr id="117" name="Google Shape;117;p18"/>
            <p:cNvSpPr/>
            <p:nvPr/>
          </p:nvSpPr>
          <p:spPr>
            <a:xfrm>
              <a:off x="9779875" y="1425050"/>
              <a:ext cx="345600" cy="345600"/>
            </a:xfrm>
            <a:prstGeom prst="ellipse">
              <a:avLst/>
            </a:prstGeom>
            <a:solidFill>
              <a:srgbClr val="3C3C3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18" name="Google Shape;118;p18"/>
            <p:cNvPicPr preferRelativeResize="0"/>
            <p:nvPr/>
          </p:nvPicPr>
          <p:blipFill>
            <a:blip r:embed="rId3">
              <a:alphaModFix/>
            </a:blip>
            <a:stretch>
              <a:fillRect/>
            </a:stretch>
          </p:blipFill>
          <p:spPr>
            <a:xfrm>
              <a:off x="9858650" y="1503825"/>
              <a:ext cx="188000" cy="188000"/>
            </a:xfrm>
            <a:prstGeom prst="rect">
              <a:avLst/>
            </a:prstGeom>
            <a:noFill/>
            <a:ln>
              <a:noFill/>
            </a:ln>
          </p:spPr>
        </p:pic>
      </p:grpSp>
      <p:grpSp>
        <p:nvGrpSpPr>
          <p:cNvPr id="119" name="Google Shape;119;p18"/>
          <p:cNvGrpSpPr/>
          <p:nvPr/>
        </p:nvGrpSpPr>
        <p:grpSpPr>
          <a:xfrm>
            <a:off x="8303492" y="1596455"/>
            <a:ext cx="198789" cy="198789"/>
            <a:chOff x="9779875" y="1425050"/>
            <a:chExt cx="345600" cy="345600"/>
          </a:xfrm>
        </p:grpSpPr>
        <p:sp>
          <p:nvSpPr>
            <p:cNvPr id="120" name="Google Shape;120;p18"/>
            <p:cNvSpPr/>
            <p:nvPr/>
          </p:nvSpPr>
          <p:spPr>
            <a:xfrm>
              <a:off x="9779875" y="1425050"/>
              <a:ext cx="345600" cy="345600"/>
            </a:xfrm>
            <a:prstGeom prst="ellipse">
              <a:avLst/>
            </a:prstGeom>
            <a:solidFill>
              <a:srgbClr val="3C3C3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21" name="Google Shape;121;p18"/>
            <p:cNvPicPr preferRelativeResize="0"/>
            <p:nvPr/>
          </p:nvPicPr>
          <p:blipFill>
            <a:blip r:embed="rId3">
              <a:alphaModFix/>
            </a:blip>
            <a:stretch>
              <a:fillRect/>
            </a:stretch>
          </p:blipFill>
          <p:spPr>
            <a:xfrm>
              <a:off x="9858650" y="1503825"/>
              <a:ext cx="188000" cy="188000"/>
            </a:xfrm>
            <a:prstGeom prst="rect">
              <a:avLst/>
            </a:prstGeom>
            <a:noFill/>
            <a:ln>
              <a:noFill/>
            </a:ln>
          </p:spPr>
        </p:pic>
      </p:grpSp>
      <p:grpSp>
        <p:nvGrpSpPr>
          <p:cNvPr id="122" name="Google Shape;122;p18"/>
          <p:cNvGrpSpPr/>
          <p:nvPr/>
        </p:nvGrpSpPr>
        <p:grpSpPr>
          <a:xfrm>
            <a:off x="6716667" y="1596455"/>
            <a:ext cx="198789" cy="198789"/>
            <a:chOff x="9779875" y="1425050"/>
            <a:chExt cx="345600" cy="345600"/>
          </a:xfrm>
        </p:grpSpPr>
        <p:sp>
          <p:nvSpPr>
            <p:cNvPr id="123" name="Google Shape;123;p18"/>
            <p:cNvSpPr/>
            <p:nvPr/>
          </p:nvSpPr>
          <p:spPr>
            <a:xfrm>
              <a:off x="9779875" y="1425050"/>
              <a:ext cx="345600" cy="345600"/>
            </a:xfrm>
            <a:prstGeom prst="ellipse">
              <a:avLst/>
            </a:prstGeom>
            <a:solidFill>
              <a:srgbClr val="3C3C3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24" name="Google Shape;124;p18"/>
            <p:cNvPicPr preferRelativeResize="0"/>
            <p:nvPr/>
          </p:nvPicPr>
          <p:blipFill>
            <a:blip r:embed="rId3">
              <a:alphaModFix/>
            </a:blip>
            <a:stretch>
              <a:fillRect/>
            </a:stretch>
          </p:blipFill>
          <p:spPr>
            <a:xfrm>
              <a:off x="9858650" y="1503825"/>
              <a:ext cx="188000" cy="188000"/>
            </a:xfrm>
            <a:prstGeom prst="rect">
              <a:avLst/>
            </a:prstGeom>
            <a:noFill/>
            <a:ln>
              <a:noFill/>
            </a:ln>
          </p:spPr>
        </p:pic>
      </p:grpSp>
      <p:pic>
        <p:nvPicPr>
          <p:cNvPr id="125" name="Google Shape;125;p18"/>
          <p:cNvPicPr preferRelativeResize="0"/>
          <p:nvPr/>
        </p:nvPicPr>
        <p:blipFill>
          <a:blip r:embed="rId4">
            <a:alphaModFix/>
          </a:blip>
          <a:stretch>
            <a:fillRect/>
          </a:stretch>
        </p:blipFill>
        <p:spPr>
          <a:xfrm>
            <a:off x="8506099" y="540000"/>
            <a:ext cx="1619374" cy="531350"/>
          </a:xfrm>
          <a:prstGeom prst="rect">
            <a:avLst/>
          </a:prstGeom>
          <a:noFill/>
          <a:ln>
            <a:noFill/>
          </a:ln>
        </p:spPr>
      </p:pic>
      <p:sp>
        <p:nvSpPr>
          <p:cNvPr id="126" name="Google Shape;126;p18"/>
          <p:cNvSpPr txBox="1"/>
          <p:nvPr>
            <p:ph idx="12" type="sldNum"/>
          </p:nvPr>
        </p:nvSpPr>
        <p:spPr>
          <a:xfrm>
            <a:off x="10050297" y="6981597"/>
            <a:ext cx="641700" cy="578400"/>
          </a:xfrm>
          <a:prstGeom prst="rect">
            <a:avLst/>
          </a:prstGeom>
        </p:spPr>
        <p:txBody>
          <a:bodyPr anchorCtr="0" anchor="ctr" bIns="116050" lIns="116050" spcFirstLastPara="1" rIns="116050" wrap="square" tIns="116050">
            <a:normAutofit/>
          </a:bodyPr>
          <a:lstStyle/>
          <a:p>
            <a:pPr indent="0" lvl="0" marL="0" rtl="0" algn="ctr">
              <a:spcBef>
                <a:spcPts val="0"/>
              </a:spcBef>
              <a:spcAft>
                <a:spcPts val="0"/>
              </a:spcAft>
              <a:buNone/>
            </a:pPr>
            <a:fld id="{00000000-1234-1234-1234-123412341234}" type="slidenum">
              <a:rPr lang="en-GB"/>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graphicFrame>
        <p:nvGraphicFramePr>
          <p:cNvPr id="131" name="Google Shape;131;p19"/>
          <p:cNvGraphicFramePr/>
          <p:nvPr/>
        </p:nvGraphicFramePr>
        <p:xfrm>
          <a:off x="562875" y="1565125"/>
          <a:ext cx="3000000" cy="3000000"/>
        </p:xfrm>
        <a:graphic>
          <a:graphicData uri="http://schemas.openxmlformats.org/drawingml/2006/table">
            <a:tbl>
              <a:tblPr>
                <a:noFill/>
                <a:tableStyleId>{4C7C10EB-985E-4135-9C93-A89B73015DB3}</a:tableStyleId>
              </a:tblPr>
              <a:tblGrid>
                <a:gridCol w="2493150"/>
                <a:gridCol w="2304200"/>
              </a:tblGrid>
              <a:tr h="195100">
                <a:tc>
                  <a:txBody>
                    <a:bodyPr/>
                    <a:lstStyle/>
                    <a:p>
                      <a:pPr indent="0" lvl="0" marL="0" marR="0" rtl="0" algn="l">
                        <a:lnSpc>
                          <a:spcPct val="100000"/>
                        </a:lnSpc>
                        <a:spcBef>
                          <a:spcPts val="0"/>
                        </a:spcBef>
                        <a:spcAft>
                          <a:spcPts val="0"/>
                        </a:spcAft>
                        <a:buNone/>
                      </a:pPr>
                      <a:r>
                        <a:rPr lang="en-GB" sz="900">
                          <a:solidFill>
                            <a:srgbClr val="FFFFFF"/>
                          </a:solidFill>
                          <a:latin typeface="Quicksand Medium"/>
                          <a:ea typeface="Quicksand Medium"/>
                          <a:cs typeface="Quicksand Medium"/>
                          <a:sym typeface="Quicksand Medium"/>
                        </a:rPr>
                        <a:t>INDICATORS OF </a:t>
                      </a:r>
                      <a:r>
                        <a:rPr b="1" lang="en-GB" sz="900">
                          <a:solidFill>
                            <a:srgbClr val="FFFFFF"/>
                          </a:solidFill>
                          <a:latin typeface="Quicksand"/>
                          <a:ea typeface="Quicksand"/>
                          <a:cs typeface="Quicksand"/>
                          <a:sym typeface="Quicksand"/>
                        </a:rPr>
                        <a:t>GOOD PRACTICE</a:t>
                      </a:r>
                      <a:endParaRPr b="1" sz="900">
                        <a:solidFill>
                          <a:srgbClr val="FFFFFF"/>
                        </a:solidFill>
                        <a:latin typeface="Quicksand"/>
                        <a:ea typeface="Quicksand"/>
                        <a:cs typeface="Quicksand"/>
                        <a:sym typeface="Quicksand"/>
                      </a:endParaRPr>
                    </a:p>
                  </a:txBody>
                  <a:tcPr marT="63500" marB="63500" marR="63500" marL="63500" anchor="ctr">
                    <a:lnL cap="flat" cmpd="sng" w="12700">
                      <a:solidFill>
                        <a:srgbClr val="008E79"/>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008E79"/>
                      </a:solidFill>
                      <a:prstDash val="solid"/>
                      <a:round/>
                      <a:headEnd len="sm" w="sm" type="none"/>
                      <a:tailEnd len="sm" w="sm" type="none"/>
                    </a:lnT>
                    <a:lnB cap="flat" cmpd="sng" w="12700">
                      <a:solidFill>
                        <a:srgbClr val="008E79"/>
                      </a:solidFill>
                      <a:prstDash val="solid"/>
                      <a:round/>
                      <a:headEnd len="sm" w="sm" type="none"/>
                      <a:tailEnd len="sm" w="sm" type="none"/>
                    </a:lnB>
                    <a:solidFill>
                      <a:srgbClr val="008E79"/>
                    </a:solidFill>
                  </a:tcPr>
                </a:tc>
                <a:tc>
                  <a:txBody>
                    <a:bodyPr/>
                    <a:lstStyle/>
                    <a:p>
                      <a:pPr indent="0" lvl="0" marL="0" marR="0" rtl="0" algn="l">
                        <a:lnSpc>
                          <a:spcPct val="100000"/>
                        </a:lnSpc>
                        <a:spcBef>
                          <a:spcPts val="0"/>
                        </a:spcBef>
                        <a:spcAft>
                          <a:spcPts val="0"/>
                        </a:spcAft>
                        <a:buNone/>
                      </a:pPr>
                      <a:r>
                        <a:rPr b="1" lang="en-GB" sz="900">
                          <a:solidFill>
                            <a:srgbClr val="FFFFFF"/>
                          </a:solidFill>
                          <a:latin typeface="Quicksand"/>
                          <a:ea typeface="Quicksand"/>
                          <a:cs typeface="Quicksand"/>
                          <a:sym typeface="Quicksand"/>
                        </a:rPr>
                        <a:t>WHO</a:t>
                      </a:r>
                      <a:r>
                        <a:rPr lang="en-GB" sz="900">
                          <a:solidFill>
                            <a:srgbClr val="FFFFFF"/>
                          </a:solidFill>
                          <a:latin typeface="Quicksand Medium"/>
                          <a:ea typeface="Quicksand Medium"/>
                          <a:cs typeface="Quicksand Medium"/>
                          <a:sym typeface="Quicksand Medium"/>
                        </a:rPr>
                        <a:t> CAN SUPPORT ON THE JOURNEY</a:t>
                      </a:r>
                      <a:endParaRPr sz="900">
                        <a:solidFill>
                          <a:srgbClr val="FFFFFF"/>
                        </a:solidFill>
                        <a:latin typeface="Quicksand Medium"/>
                        <a:ea typeface="Quicksand Medium"/>
                        <a:cs typeface="Quicksand Medium"/>
                        <a:sym typeface="Quicksand Medium"/>
                      </a:endParaRPr>
                    </a:p>
                  </a:txBody>
                  <a:tcPr marT="63500" marB="63500" marR="63500" marL="63500" anchor="ctr">
                    <a:lnL cap="flat" cmpd="sng" w="12700">
                      <a:solidFill>
                        <a:srgbClr val="FFFFFF"/>
                      </a:solidFill>
                      <a:prstDash val="solid"/>
                      <a:round/>
                      <a:headEnd len="sm" w="sm" type="none"/>
                      <a:tailEnd len="sm" w="sm" type="none"/>
                    </a:lnL>
                    <a:lnR cap="flat" cmpd="sng" w="12700">
                      <a:solidFill>
                        <a:srgbClr val="008E79"/>
                      </a:solidFill>
                      <a:prstDash val="solid"/>
                      <a:round/>
                      <a:headEnd len="sm" w="sm" type="none"/>
                      <a:tailEnd len="sm" w="sm" type="none"/>
                    </a:lnR>
                    <a:lnT cap="flat" cmpd="sng" w="12700">
                      <a:solidFill>
                        <a:srgbClr val="008E79"/>
                      </a:solidFill>
                      <a:prstDash val="solid"/>
                      <a:round/>
                      <a:headEnd len="sm" w="sm" type="none"/>
                      <a:tailEnd len="sm" w="sm" type="none"/>
                    </a:lnT>
                    <a:lnB cap="flat" cmpd="sng" w="12700">
                      <a:solidFill>
                        <a:srgbClr val="008E79"/>
                      </a:solidFill>
                      <a:prstDash val="solid"/>
                      <a:round/>
                      <a:headEnd len="sm" w="sm" type="none"/>
                      <a:tailEnd len="sm" w="sm" type="none"/>
                    </a:lnB>
                    <a:solidFill>
                      <a:srgbClr val="008E79"/>
                    </a:solidFill>
                  </a:tcPr>
                </a:tc>
              </a:tr>
              <a:tr h="5194525">
                <a:tc>
                  <a:txBody>
                    <a:bodyPr/>
                    <a:lstStyle/>
                    <a:p>
                      <a:pPr indent="0" lvl="0" marL="0" rtl="0" algn="l">
                        <a:spcBef>
                          <a:spcPts val="0"/>
                        </a:spcBef>
                        <a:spcAft>
                          <a:spcPts val="0"/>
                        </a:spcAft>
                        <a:buNone/>
                      </a:pPr>
                      <a:r>
                        <a:rPr lang="en-GB" sz="800">
                          <a:solidFill>
                            <a:srgbClr val="008E79"/>
                          </a:solidFill>
                          <a:latin typeface="Quicksand Medium"/>
                          <a:ea typeface="Quicksand Medium"/>
                          <a:cs typeface="Quicksand Medium"/>
                          <a:sym typeface="Quicksand Medium"/>
                        </a:rPr>
                        <a:t>Services comes together around the child or young person, in a place where they feel safe (e.g. school)</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Practitioners know what services and resources are available locally and how to draw on them to support children young people and families</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Practitioners can access expert advice and support in identifying and responding to trauma when they need it</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Multi-disciplinary teams share a common language for talking about children and young people and understanding the role of trauma in their lives</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Service managers and leaders look for opportunities to collaborate with other services, including by pooling funding and co-locating staff to better meet the needs of children and families</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The service champions trauma-informed practice with its partners, offers challenge to improve and shares opportunities to learn about trauma informed practice together</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Children, young people and families are involved in designing new multi-disciplinary approaches or arrangements, so they are informed by lived experience.</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1000"/>
                        </a:spcAft>
                        <a:buNone/>
                      </a:pPr>
                      <a:r>
                        <a:rPr lang="en-GB" sz="800">
                          <a:solidFill>
                            <a:srgbClr val="008E79"/>
                          </a:solidFill>
                          <a:latin typeface="Quicksand Medium"/>
                          <a:ea typeface="Quicksand Medium"/>
                          <a:cs typeface="Quicksand Medium"/>
                          <a:sym typeface="Quicksand Medium"/>
                        </a:rPr>
                        <a:t>Children and young people get specialist support when needed because keyworkers are able to support them to access it.</a:t>
                      </a:r>
                      <a:endParaRPr sz="800">
                        <a:solidFill>
                          <a:srgbClr val="008E79"/>
                        </a:solidFill>
                        <a:latin typeface="Quicksand Medium"/>
                        <a:ea typeface="Quicksand Medium"/>
                        <a:cs typeface="Quicksand Medium"/>
                        <a:sym typeface="Quicksand Medium"/>
                      </a:endParaRPr>
                    </a:p>
                  </a:txBody>
                  <a:tcPr marT="63500" marB="63500" marR="63500" marL="63500">
                    <a:lnL cap="flat" cmpd="sng" w="12700">
                      <a:solidFill>
                        <a:srgbClr val="008E79"/>
                      </a:solidFill>
                      <a:prstDash val="solid"/>
                      <a:round/>
                      <a:headEnd len="sm" w="sm" type="none"/>
                      <a:tailEnd len="sm" w="sm" type="none"/>
                    </a:lnL>
                    <a:lnR cap="flat" cmpd="sng" w="12700">
                      <a:solidFill>
                        <a:srgbClr val="008E79"/>
                      </a:solidFill>
                      <a:prstDash val="solid"/>
                      <a:round/>
                      <a:headEnd len="sm" w="sm" type="none"/>
                      <a:tailEnd len="sm" w="sm" type="none"/>
                    </a:lnR>
                    <a:lnT cap="flat" cmpd="sng" w="12700">
                      <a:solidFill>
                        <a:srgbClr val="008E79"/>
                      </a:solidFill>
                      <a:prstDash val="solid"/>
                      <a:round/>
                      <a:headEnd len="sm" w="sm" type="none"/>
                      <a:tailEnd len="sm" w="sm" type="none"/>
                    </a:lnT>
                    <a:lnB cap="flat" cmpd="sng" w="12700">
                      <a:solidFill>
                        <a:srgbClr val="008E79"/>
                      </a:solidFill>
                      <a:prstDash val="solid"/>
                      <a:round/>
                      <a:headEnd len="sm" w="sm" type="none"/>
                      <a:tailEnd len="sm" w="sm" type="none"/>
                    </a:lnB>
                  </a:tcPr>
                </a:tc>
                <a:tc>
                  <a:txBody>
                    <a:bodyPr/>
                    <a:lstStyle/>
                    <a:p>
                      <a:pPr indent="0" lvl="0" marL="0" rtl="0" algn="l">
                        <a:spcBef>
                          <a:spcPts val="0"/>
                        </a:spcBef>
                        <a:spcAft>
                          <a:spcPts val="0"/>
                        </a:spcAft>
                        <a:buNone/>
                      </a:pPr>
                      <a:r>
                        <a:rPr lang="en-GB" sz="800">
                          <a:solidFill>
                            <a:srgbClr val="008E79"/>
                          </a:solidFill>
                          <a:latin typeface="Quicksand Medium"/>
                          <a:ea typeface="Quicksand Medium"/>
                          <a:cs typeface="Quicksand Medium"/>
                          <a:sym typeface="Quicksand Medium"/>
                        </a:rPr>
                        <a:t>Early Years</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Early Help</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ACT - Achieving Change Together</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No Wrong Door</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Designated School Liaison Project</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Specialist Schools</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CAMHS</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RCT</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1000"/>
                        </a:spcAft>
                        <a:buNone/>
                      </a:pPr>
                      <a:r>
                        <a:rPr lang="en-GB" sz="800">
                          <a:solidFill>
                            <a:srgbClr val="008E79"/>
                          </a:solidFill>
                          <a:latin typeface="Quicksand Medium"/>
                          <a:ea typeface="Quicksand Medium"/>
                          <a:cs typeface="Quicksand Medium"/>
                          <a:sym typeface="Quicksand Medium"/>
                        </a:rPr>
                        <a:t>Adult Social Care</a:t>
                      </a:r>
                      <a:endParaRPr sz="800">
                        <a:solidFill>
                          <a:srgbClr val="008E79"/>
                        </a:solidFill>
                        <a:latin typeface="Quicksand Medium"/>
                        <a:ea typeface="Quicksand Medium"/>
                        <a:cs typeface="Quicksand Medium"/>
                        <a:sym typeface="Quicksand Medium"/>
                      </a:endParaRPr>
                    </a:p>
                  </a:txBody>
                  <a:tcPr marT="63500" marB="63500" marR="63500" marL="63500">
                    <a:lnL cap="flat" cmpd="sng" w="12700">
                      <a:solidFill>
                        <a:srgbClr val="008E79"/>
                      </a:solidFill>
                      <a:prstDash val="solid"/>
                      <a:round/>
                      <a:headEnd len="sm" w="sm" type="none"/>
                      <a:tailEnd len="sm" w="sm" type="none"/>
                    </a:lnL>
                    <a:lnR cap="flat" cmpd="sng" w="12700">
                      <a:solidFill>
                        <a:srgbClr val="008E79"/>
                      </a:solidFill>
                      <a:prstDash val="solid"/>
                      <a:round/>
                      <a:headEnd len="sm" w="sm" type="none"/>
                      <a:tailEnd len="sm" w="sm" type="none"/>
                    </a:lnR>
                    <a:lnT cap="flat" cmpd="sng" w="12700">
                      <a:solidFill>
                        <a:srgbClr val="008E79"/>
                      </a:solidFill>
                      <a:prstDash val="solid"/>
                      <a:round/>
                      <a:headEnd len="sm" w="sm" type="none"/>
                      <a:tailEnd len="sm" w="sm" type="none"/>
                    </a:lnT>
                    <a:lnB cap="flat" cmpd="sng" w="12700">
                      <a:solidFill>
                        <a:srgbClr val="008E79"/>
                      </a:solidFill>
                      <a:prstDash val="solid"/>
                      <a:round/>
                      <a:headEnd len="sm" w="sm" type="none"/>
                      <a:tailEnd len="sm" w="sm" type="none"/>
                    </a:lnB>
                  </a:tcPr>
                </a:tc>
              </a:tr>
            </a:tbl>
          </a:graphicData>
        </a:graphic>
      </p:graphicFrame>
      <p:sp>
        <p:nvSpPr>
          <p:cNvPr id="132" name="Google Shape;132;p19"/>
          <p:cNvSpPr txBox="1"/>
          <p:nvPr/>
        </p:nvSpPr>
        <p:spPr>
          <a:xfrm>
            <a:off x="562875" y="547850"/>
            <a:ext cx="9562500" cy="877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sz="1200">
                <a:solidFill>
                  <a:srgbClr val="008E79"/>
                </a:solidFill>
                <a:latin typeface="Quicksand Medium"/>
                <a:ea typeface="Quicksand Medium"/>
                <a:cs typeface="Quicksand Medium"/>
                <a:sym typeface="Quicksand Medium"/>
              </a:rPr>
              <a:t>TRAUMA-INFORMED PRACTICE FEATURES</a:t>
            </a:r>
            <a:endParaRPr sz="1200">
              <a:solidFill>
                <a:srgbClr val="008E79"/>
              </a:solidFill>
              <a:latin typeface="Quicksand Medium"/>
              <a:ea typeface="Quicksand Medium"/>
              <a:cs typeface="Quicksand Medium"/>
              <a:sym typeface="Quicksand Medium"/>
            </a:endParaRPr>
          </a:p>
          <a:p>
            <a:pPr indent="0" lvl="0" marL="0" rtl="0" algn="l">
              <a:spcBef>
                <a:spcPts val="600"/>
              </a:spcBef>
              <a:spcAft>
                <a:spcPts val="600"/>
              </a:spcAft>
              <a:buNone/>
            </a:pPr>
            <a:r>
              <a:rPr b="1" lang="en-GB" sz="2800">
                <a:solidFill>
                  <a:srgbClr val="008E79"/>
                </a:solidFill>
                <a:latin typeface="Quicksand"/>
                <a:ea typeface="Quicksand"/>
                <a:cs typeface="Quicksand"/>
                <a:sym typeface="Quicksand"/>
              </a:rPr>
              <a:t>Collaboration</a:t>
            </a:r>
            <a:endParaRPr b="1" sz="2800">
              <a:solidFill>
                <a:srgbClr val="008E79"/>
              </a:solidFill>
              <a:latin typeface="Quicksand"/>
              <a:ea typeface="Quicksand"/>
              <a:cs typeface="Quicksand"/>
              <a:sym typeface="Quicksand"/>
            </a:endParaRPr>
          </a:p>
        </p:txBody>
      </p:sp>
      <p:graphicFrame>
        <p:nvGraphicFramePr>
          <p:cNvPr id="133" name="Google Shape;133;p19"/>
          <p:cNvGraphicFramePr/>
          <p:nvPr/>
        </p:nvGraphicFramePr>
        <p:xfrm>
          <a:off x="5360225" y="1565125"/>
          <a:ext cx="3000000" cy="3000000"/>
        </p:xfrm>
        <a:graphic>
          <a:graphicData uri="http://schemas.openxmlformats.org/drawingml/2006/table">
            <a:tbl>
              <a:tblPr>
                <a:noFill/>
                <a:tableStyleId>{4C7C10EB-985E-4135-9C93-A89B73015DB3}</a:tableStyleId>
              </a:tblPr>
              <a:tblGrid>
                <a:gridCol w="1587200"/>
                <a:gridCol w="1587200"/>
                <a:gridCol w="1587200"/>
              </a:tblGrid>
              <a:tr h="261500">
                <a:tc>
                  <a:txBody>
                    <a:bodyPr/>
                    <a:lstStyle/>
                    <a:p>
                      <a:pPr indent="0" lvl="0" marL="0" rtl="0" algn="l">
                        <a:spcBef>
                          <a:spcPts val="0"/>
                        </a:spcBef>
                        <a:spcAft>
                          <a:spcPts val="0"/>
                        </a:spcAft>
                        <a:buNone/>
                      </a:pPr>
                      <a:r>
                        <a:rPr lang="en-GB" sz="900">
                          <a:solidFill>
                            <a:srgbClr val="3C3C3B"/>
                          </a:solidFill>
                          <a:latin typeface="Quicksand Medium"/>
                          <a:ea typeface="Quicksand Medium"/>
                          <a:cs typeface="Quicksand Medium"/>
                          <a:sym typeface="Quicksand Medium"/>
                        </a:rPr>
                        <a:t>DEFINING</a:t>
                      </a:r>
                      <a:endParaRPr sz="900">
                        <a:solidFill>
                          <a:srgbClr val="3C3C3B"/>
                        </a:solidFill>
                        <a:latin typeface="Quicksand Medium"/>
                        <a:ea typeface="Quicksand Medium"/>
                        <a:cs typeface="Quicksand Medium"/>
                        <a:sym typeface="Quicksand Medium"/>
                      </a:endParaRPr>
                    </a:p>
                  </a:txBody>
                  <a:tcPr marT="63500" marB="63500" marR="63500" marL="63500">
                    <a:lnL cap="flat" cmpd="sng" w="12700">
                      <a:solidFill>
                        <a:srgbClr val="3C3C3B"/>
                      </a:solidFill>
                      <a:prstDash val="solid"/>
                      <a:round/>
                      <a:headEnd len="sm" w="sm" type="none"/>
                      <a:tailEnd len="sm" w="sm" type="none"/>
                    </a:lnL>
                    <a:lnR cap="flat" cmpd="sng" w="12700">
                      <a:solidFill>
                        <a:srgbClr val="3C3C3B"/>
                      </a:solidFill>
                      <a:prstDash val="solid"/>
                      <a:round/>
                      <a:headEnd len="sm" w="sm" type="none"/>
                      <a:tailEnd len="sm" w="sm" type="none"/>
                    </a:lnR>
                    <a:lnT cap="flat" cmpd="sng" w="12700">
                      <a:solidFill>
                        <a:srgbClr val="3C3C3B"/>
                      </a:solidFill>
                      <a:prstDash val="solid"/>
                      <a:round/>
                      <a:headEnd len="sm" w="sm" type="none"/>
                      <a:tailEnd len="sm" w="sm" type="none"/>
                    </a:lnT>
                    <a:lnB cap="flat" cmpd="sng" w="12700">
                      <a:solidFill>
                        <a:srgbClr val="3C3C3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rPr lang="en-GB" sz="900">
                          <a:solidFill>
                            <a:srgbClr val="3C3C3B"/>
                          </a:solidFill>
                          <a:latin typeface="Quicksand Medium"/>
                          <a:ea typeface="Quicksand Medium"/>
                          <a:cs typeface="Quicksand Medium"/>
                          <a:sym typeface="Quicksand Medium"/>
                        </a:rPr>
                        <a:t>EMBEDDING</a:t>
                      </a:r>
                      <a:endParaRPr sz="900">
                        <a:solidFill>
                          <a:srgbClr val="3C3C3B"/>
                        </a:solidFill>
                        <a:latin typeface="Quicksand Medium"/>
                        <a:ea typeface="Quicksand Medium"/>
                        <a:cs typeface="Quicksand Medium"/>
                        <a:sym typeface="Quicksand Medium"/>
                      </a:endParaRPr>
                    </a:p>
                  </a:txBody>
                  <a:tcPr marT="63500" marB="63500" marR="63500" marL="63500">
                    <a:lnL cap="flat" cmpd="sng" w="12700">
                      <a:solidFill>
                        <a:srgbClr val="3C3C3B"/>
                      </a:solidFill>
                      <a:prstDash val="solid"/>
                      <a:round/>
                      <a:headEnd len="sm" w="sm" type="none"/>
                      <a:tailEnd len="sm" w="sm" type="none"/>
                    </a:lnL>
                    <a:lnR cap="flat" cmpd="sng" w="12700">
                      <a:solidFill>
                        <a:srgbClr val="3C3C3B"/>
                      </a:solidFill>
                      <a:prstDash val="solid"/>
                      <a:round/>
                      <a:headEnd len="sm" w="sm" type="none"/>
                      <a:tailEnd len="sm" w="sm" type="none"/>
                    </a:lnR>
                    <a:lnT cap="flat" cmpd="sng" w="12700">
                      <a:solidFill>
                        <a:srgbClr val="3C3C3B"/>
                      </a:solidFill>
                      <a:prstDash val="solid"/>
                      <a:round/>
                      <a:headEnd len="sm" w="sm" type="none"/>
                      <a:tailEnd len="sm" w="sm" type="none"/>
                    </a:lnT>
                    <a:lnB cap="flat" cmpd="sng" w="12700">
                      <a:solidFill>
                        <a:srgbClr val="3C3C3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rPr lang="en-GB" sz="900">
                          <a:solidFill>
                            <a:srgbClr val="3C3C3B"/>
                          </a:solidFill>
                          <a:latin typeface="Quicksand Medium"/>
                          <a:ea typeface="Quicksand Medium"/>
                          <a:cs typeface="Quicksand Medium"/>
                          <a:sym typeface="Quicksand Medium"/>
                        </a:rPr>
                        <a:t>THRIVING &amp; LEADING</a:t>
                      </a:r>
                      <a:endParaRPr sz="900">
                        <a:solidFill>
                          <a:srgbClr val="3C3C3B"/>
                        </a:solidFill>
                        <a:latin typeface="Quicksand Medium"/>
                        <a:ea typeface="Quicksand Medium"/>
                        <a:cs typeface="Quicksand Medium"/>
                        <a:sym typeface="Quicksand Medium"/>
                      </a:endParaRPr>
                    </a:p>
                  </a:txBody>
                  <a:tcPr marT="63500" marB="63500" marR="63500" marL="63500">
                    <a:lnL cap="flat" cmpd="sng" w="12700">
                      <a:solidFill>
                        <a:srgbClr val="3C3C3B"/>
                      </a:solidFill>
                      <a:prstDash val="solid"/>
                      <a:round/>
                      <a:headEnd len="sm" w="sm" type="none"/>
                      <a:tailEnd len="sm" w="sm" type="none"/>
                    </a:lnL>
                    <a:lnR cap="flat" cmpd="sng" w="12700">
                      <a:solidFill>
                        <a:srgbClr val="3C3C3B"/>
                      </a:solidFill>
                      <a:prstDash val="solid"/>
                      <a:round/>
                      <a:headEnd len="sm" w="sm" type="none"/>
                      <a:tailEnd len="sm" w="sm" type="none"/>
                    </a:lnR>
                    <a:lnT cap="flat" cmpd="sng" w="12700">
                      <a:solidFill>
                        <a:srgbClr val="3C3C3B"/>
                      </a:solidFill>
                      <a:prstDash val="solid"/>
                      <a:round/>
                      <a:headEnd len="sm" w="sm" type="none"/>
                      <a:tailEnd len="sm" w="sm" type="none"/>
                    </a:lnT>
                    <a:lnB cap="flat" cmpd="sng" w="12700">
                      <a:solidFill>
                        <a:srgbClr val="3C3C3B"/>
                      </a:solidFill>
                      <a:prstDash val="solid"/>
                      <a:round/>
                      <a:headEnd len="sm" w="sm" type="none"/>
                      <a:tailEnd len="sm" w="sm" type="none"/>
                    </a:lnB>
                    <a:solidFill>
                      <a:srgbClr val="FFFFFF"/>
                    </a:solidFill>
                  </a:tcPr>
                </a:tc>
              </a:tr>
              <a:tr h="5202675">
                <a:tc>
                  <a:txBody>
                    <a:bodyPr/>
                    <a:lstStyle/>
                    <a:p>
                      <a:pPr indent="0" lvl="0" marL="0" rtl="0" algn="l">
                        <a:spcBef>
                          <a:spcPts val="0"/>
                        </a:spcBef>
                        <a:spcAft>
                          <a:spcPts val="0"/>
                        </a:spcAft>
                        <a:buNone/>
                      </a:pPr>
                      <a:r>
                        <a:rPr lang="en-GB" sz="800">
                          <a:solidFill>
                            <a:srgbClr val="3C3C3B"/>
                          </a:solidFill>
                          <a:latin typeface="Quicksand"/>
                          <a:ea typeface="Quicksand"/>
                          <a:cs typeface="Quicksand"/>
                          <a:sym typeface="Quicksand"/>
                        </a:rPr>
                        <a:t>Areas for TIP development &amp; a joint vision are being defined</a:t>
                      </a:r>
                      <a:endParaRPr sz="1000">
                        <a:solidFill>
                          <a:srgbClr val="3C3C3B"/>
                        </a:solidFill>
                        <a:latin typeface="Quicksand"/>
                        <a:ea typeface="Quicksand"/>
                        <a:cs typeface="Quicksand"/>
                        <a:sym typeface="Quicksand"/>
                      </a:endParaRPr>
                    </a:p>
                  </a:txBody>
                  <a:tcPr marT="63500" marB="63500" marR="63500" marL="63500">
                    <a:lnL cap="flat" cmpd="sng" w="12700">
                      <a:solidFill>
                        <a:srgbClr val="3C3C3B"/>
                      </a:solidFill>
                      <a:prstDash val="solid"/>
                      <a:round/>
                      <a:headEnd len="sm" w="sm" type="none"/>
                      <a:tailEnd len="sm" w="sm" type="none"/>
                    </a:lnL>
                    <a:lnR cap="flat" cmpd="sng" w="12700">
                      <a:solidFill>
                        <a:srgbClr val="3C3C3B"/>
                      </a:solidFill>
                      <a:prstDash val="solid"/>
                      <a:round/>
                      <a:headEnd len="sm" w="sm" type="none"/>
                      <a:tailEnd len="sm" w="sm" type="none"/>
                    </a:lnR>
                    <a:lnT cap="flat" cmpd="sng" w="12700">
                      <a:solidFill>
                        <a:srgbClr val="3C3C3B"/>
                      </a:solidFill>
                      <a:prstDash val="solid"/>
                      <a:round/>
                      <a:headEnd len="sm" w="sm" type="none"/>
                      <a:tailEnd len="sm" w="sm" type="none"/>
                    </a:lnT>
                    <a:lnB cap="flat" cmpd="sng" w="12700">
                      <a:solidFill>
                        <a:srgbClr val="3C3C3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rPr lang="en-GB" sz="800">
                          <a:solidFill>
                            <a:srgbClr val="3C3C3B"/>
                          </a:solidFill>
                          <a:latin typeface="Quicksand"/>
                          <a:ea typeface="Quicksand"/>
                          <a:cs typeface="Quicksand"/>
                          <a:sym typeface="Quicksand"/>
                        </a:rPr>
                        <a:t>Improved ways of working are being embedded</a:t>
                      </a:r>
                      <a:endParaRPr sz="1200">
                        <a:solidFill>
                          <a:srgbClr val="3C3C3B"/>
                        </a:solidFill>
                        <a:latin typeface="Quicksand Medium"/>
                        <a:ea typeface="Quicksand Medium"/>
                        <a:cs typeface="Quicksand Medium"/>
                        <a:sym typeface="Quicksand Medium"/>
                      </a:endParaRPr>
                    </a:p>
                    <a:p>
                      <a:pPr indent="0" lvl="0" marL="0" rtl="0" algn="l">
                        <a:spcBef>
                          <a:spcPts val="0"/>
                        </a:spcBef>
                        <a:spcAft>
                          <a:spcPts val="0"/>
                        </a:spcAft>
                        <a:buNone/>
                      </a:pPr>
                      <a:r>
                        <a:t/>
                      </a:r>
                      <a:endParaRPr sz="1000">
                        <a:solidFill>
                          <a:srgbClr val="3C3C3B"/>
                        </a:solidFill>
                        <a:latin typeface="Quicksand"/>
                        <a:ea typeface="Quicksand"/>
                        <a:cs typeface="Quicksand"/>
                        <a:sym typeface="Quicksand"/>
                      </a:endParaRPr>
                    </a:p>
                  </a:txBody>
                  <a:tcPr marT="63500" marB="63500" marR="63500" marL="63500">
                    <a:lnL cap="flat" cmpd="sng" w="12700">
                      <a:solidFill>
                        <a:srgbClr val="3C3C3B"/>
                      </a:solidFill>
                      <a:prstDash val="solid"/>
                      <a:round/>
                      <a:headEnd len="sm" w="sm" type="none"/>
                      <a:tailEnd len="sm" w="sm" type="none"/>
                    </a:lnL>
                    <a:lnR cap="flat" cmpd="sng" w="12700">
                      <a:solidFill>
                        <a:srgbClr val="3C3C3B"/>
                      </a:solidFill>
                      <a:prstDash val="solid"/>
                      <a:round/>
                      <a:headEnd len="sm" w="sm" type="none"/>
                      <a:tailEnd len="sm" w="sm" type="none"/>
                    </a:lnR>
                    <a:lnT cap="flat" cmpd="sng" w="12700">
                      <a:solidFill>
                        <a:srgbClr val="3C3C3B"/>
                      </a:solidFill>
                      <a:prstDash val="solid"/>
                      <a:round/>
                      <a:headEnd len="sm" w="sm" type="none"/>
                      <a:tailEnd len="sm" w="sm" type="none"/>
                    </a:lnT>
                    <a:lnB cap="flat" cmpd="sng" w="12700">
                      <a:solidFill>
                        <a:srgbClr val="3C3C3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rPr lang="en-GB" sz="800">
                          <a:solidFill>
                            <a:srgbClr val="3C3C3B"/>
                          </a:solidFill>
                          <a:latin typeface="Quicksand"/>
                          <a:ea typeface="Quicksand"/>
                          <a:cs typeface="Quicksand"/>
                          <a:sym typeface="Quicksand"/>
                        </a:rPr>
                        <a:t>Vision for TIP and outcomes are actively owned by all members of the team. Great practice is shared with the wider system.</a:t>
                      </a:r>
                      <a:r>
                        <a:rPr lang="en-GB" sz="800">
                          <a:solidFill>
                            <a:srgbClr val="3C3C3B"/>
                          </a:solidFill>
                          <a:latin typeface="Quicksand Medium"/>
                          <a:ea typeface="Quicksand Medium"/>
                          <a:cs typeface="Quicksand Medium"/>
                          <a:sym typeface="Quicksand Medium"/>
                        </a:rPr>
                        <a:t> </a:t>
                      </a:r>
                      <a:endParaRPr sz="800">
                        <a:solidFill>
                          <a:srgbClr val="3C3C3B"/>
                        </a:solidFill>
                        <a:latin typeface="Quicksand Medium"/>
                        <a:ea typeface="Quicksand Medium"/>
                        <a:cs typeface="Quicksand Medium"/>
                        <a:sym typeface="Quicksand Medium"/>
                      </a:endParaRPr>
                    </a:p>
                    <a:p>
                      <a:pPr indent="0" lvl="0" marL="0" rtl="0" algn="l">
                        <a:spcBef>
                          <a:spcPts val="0"/>
                        </a:spcBef>
                        <a:spcAft>
                          <a:spcPts val="0"/>
                        </a:spcAft>
                        <a:buNone/>
                      </a:pPr>
                      <a:r>
                        <a:t/>
                      </a:r>
                      <a:endParaRPr sz="1000">
                        <a:solidFill>
                          <a:srgbClr val="3C3C3B"/>
                        </a:solidFill>
                        <a:latin typeface="Quicksand"/>
                        <a:ea typeface="Quicksand"/>
                        <a:cs typeface="Quicksand"/>
                        <a:sym typeface="Quicksand"/>
                      </a:endParaRPr>
                    </a:p>
                  </a:txBody>
                  <a:tcPr marT="63500" marB="63500" marR="63500" marL="63500">
                    <a:lnL cap="flat" cmpd="sng" w="12700">
                      <a:solidFill>
                        <a:srgbClr val="3C3C3B"/>
                      </a:solidFill>
                      <a:prstDash val="solid"/>
                      <a:round/>
                      <a:headEnd len="sm" w="sm" type="none"/>
                      <a:tailEnd len="sm" w="sm" type="none"/>
                    </a:lnL>
                    <a:lnR cap="flat" cmpd="sng" w="12700">
                      <a:solidFill>
                        <a:srgbClr val="3C3C3B"/>
                      </a:solidFill>
                      <a:prstDash val="solid"/>
                      <a:round/>
                      <a:headEnd len="sm" w="sm" type="none"/>
                      <a:tailEnd len="sm" w="sm" type="none"/>
                    </a:lnR>
                    <a:lnT cap="flat" cmpd="sng" w="12700">
                      <a:solidFill>
                        <a:srgbClr val="3C3C3B"/>
                      </a:solidFill>
                      <a:prstDash val="solid"/>
                      <a:round/>
                      <a:headEnd len="sm" w="sm" type="none"/>
                      <a:tailEnd len="sm" w="sm" type="none"/>
                    </a:lnT>
                    <a:lnB cap="flat" cmpd="sng" w="12700">
                      <a:solidFill>
                        <a:srgbClr val="3C3C3B"/>
                      </a:solidFill>
                      <a:prstDash val="solid"/>
                      <a:round/>
                      <a:headEnd len="sm" w="sm" type="none"/>
                      <a:tailEnd len="sm" w="sm" type="none"/>
                    </a:lnB>
                    <a:solidFill>
                      <a:srgbClr val="FFFFFF"/>
                    </a:solidFill>
                  </a:tcPr>
                </a:tc>
              </a:tr>
            </a:tbl>
          </a:graphicData>
        </a:graphic>
      </p:graphicFrame>
      <p:grpSp>
        <p:nvGrpSpPr>
          <p:cNvPr id="134" name="Google Shape;134;p19"/>
          <p:cNvGrpSpPr/>
          <p:nvPr/>
        </p:nvGrpSpPr>
        <p:grpSpPr>
          <a:xfrm>
            <a:off x="9890317" y="1596455"/>
            <a:ext cx="198789" cy="198789"/>
            <a:chOff x="9779875" y="1425050"/>
            <a:chExt cx="345600" cy="345600"/>
          </a:xfrm>
        </p:grpSpPr>
        <p:sp>
          <p:nvSpPr>
            <p:cNvPr id="135" name="Google Shape;135;p19"/>
            <p:cNvSpPr/>
            <p:nvPr/>
          </p:nvSpPr>
          <p:spPr>
            <a:xfrm>
              <a:off x="9779875" y="1425050"/>
              <a:ext cx="345600" cy="345600"/>
            </a:xfrm>
            <a:prstGeom prst="ellipse">
              <a:avLst/>
            </a:prstGeom>
            <a:solidFill>
              <a:srgbClr val="3C3C3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36" name="Google Shape;136;p19"/>
            <p:cNvPicPr preferRelativeResize="0"/>
            <p:nvPr/>
          </p:nvPicPr>
          <p:blipFill>
            <a:blip r:embed="rId3">
              <a:alphaModFix/>
            </a:blip>
            <a:stretch>
              <a:fillRect/>
            </a:stretch>
          </p:blipFill>
          <p:spPr>
            <a:xfrm>
              <a:off x="9858650" y="1503825"/>
              <a:ext cx="188000" cy="188000"/>
            </a:xfrm>
            <a:prstGeom prst="rect">
              <a:avLst/>
            </a:prstGeom>
            <a:noFill/>
            <a:ln>
              <a:noFill/>
            </a:ln>
          </p:spPr>
        </p:pic>
      </p:grpSp>
      <p:grpSp>
        <p:nvGrpSpPr>
          <p:cNvPr id="137" name="Google Shape;137;p19"/>
          <p:cNvGrpSpPr/>
          <p:nvPr/>
        </p:nvGrpSpPr>
        <p:grpSpPr>
          <a:xfrm>
            <a:off x="8303492" y="1596455"/>
            <a:ext cx="198789" cy="198789"/>
            <a:chOff x="9779875" y="1425050"/>
            <a:chExt cx="345600" cy="345600"/>
          </a:xfrm>
        </p:grpSpPr>
        <p:sp>
          <p:nvSpPr>
            <p:cNvPr id="138" name="Google Shape;138;p19"/>
            <p:cNvSpPr/>
            <p:nvPr/>
          </p:nvSpPr>
          <p:spPr>
            <a:xfrm>
              <a:off x="9779875" y="1425050"/>
              <a:ext cx="345600" cy="345600"/>
            </a:xfrm>
            <a:prstGeom prst="ellipse">
              <a:avLst/>
            </a:prstGeom>
            <a:solidFill>
              <a:srgbClr val="3C3C3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39" name="Google Shape;139;p19"/>
            <p:cNvPicPr preferRelativeResize="0"/>
            <p:nvPr/>
          </p:nvPicPr>
          <p:blipFill>
            <a:blip r:embed="rId3">
              <a:alphaModFix/>
            </a:blip>
            <a:stretch>
              <a:fillRect/>
            </a:stretch>
          </p:blipFill>
          <p:spPr>
            <a:xfrm>
              <a:off x="9858650" y="1503825"/>
              <a:ext cx="188000" cy="188000"/>
            </a:xfrm>
            <a:prstGeom prst="rect">
              <a:avLst/>
            </a:prstGeom>
            <a:noFill/>
            <a:ln>
              <a:noFill/>
            </a:ln>
          </p:spPr>
        </p:pic>
      </p:grpSp>
      <p:grpSp>
        <p:nvGrpSpPr>
          <p:cNvPr id="140" name="Google Shape;140;p19"/>
          <p:cNvGrpSpPr/>
          <p:nvPr/>
        </p:nvGrpSpPr>
        <p:grpSpPr>
          <a:xfrm>
            <a:off x="6716667" y="1596455"/>
            <a:ext cx="198789" cy="198789"/>
            <a:chOff x="9779875" y="1425050"/>
            <a:chExt cx="345600" cy="345600"/>
          </a:xfrm>
        </p:grpSpPr>
        <p:sp>
          <p:nvSpPr>
            <p:cNvPr id="141" name="Google Shape;141;p19"/>
            <p:cNvSpPr/>
            <p:nvPr/>
          </p:nvSpPr>
          <p:spPr>
            <a:xfrm>
              <a:off x="9779875" y="1425050"/>
              <a:ext cx="345600" cy="345600"/>
            </a:xfrm>
            <a:prstGeom prst="ellipse">
              <a:avLst/>
            </a:prstGeom>
            <a:solidFill>
              <a:srgbClr val="3C3C3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42" name="Google Shape;142;p19"/>
            <p:cNvPicPr preferRelativeResize="0"/>
            <p:nvPr/>
          </p:nvPicPr>
          <p:blipFill>
            <a:blip r:embed="rId3">
              <a:alphaModFix/>
            </a:blip>
            <a:stretch>
              <a:fillRect/>
            </a:stretch>
          </p:blipFill>
          <p:spPr>
            <a:xfrm>
              <a:off x="9858650" y="1503825"/>
              <a:ext cx="188000" cy="188000"/>
            </a:xfrm>
            <a:prstGeom prst="rect">
              <a:avLst/>
            </a:prstGeom>
            <a:noFill/>
            <a:ln>
              <a:noFill/>
            </a:ln>
          </p:spPr>
        </p:pic>
      </p:grpSp>
      <p:pic>
        <p:nvPicPr>
          <p:cNvPr id="143" name="Google Shape;143;p19"/>
          <p:cNvPicPr preferRelativeResize="0"/>
          <p:nvPr/>
        </p:nvPicPr>
        <p:blipFill>
          <a:blip r:embed="rId4">
            <a:alphaModFix/>
          </a:blip>
          <a:stretch>
            <a:fillRect/>
          </a:stretch>
        </p:blipFill>
        <p:spPr>
          <a:xfrm>
            <a:off x="8506099" y="540000"/>
            <a:ext cx="1619374" cy="531350"/>
          </a:xfrm>
          <a:prstGeom prst="rect">
            <a:avLst/>
          </a:prstGeom>
          <a:noFill/>
          <a:ln>
            <a:noFill/>
          </a:ln>
        </p:spPr>
      </p:pic>
      <p:sp>
        <p:nvSpPr>
          <p:cNvPr id="144" name="Google Shape;144;p19"/>
          <p:cNvSpPr txBox="1"/>
          <p:nvPr>
            <p:ph idx="12" type="sldNum"/>
          </p:nvPr>
        </p:nvSpPr>
        <p:spPr>
          <a:xfrm>
            <a:off x="10050297" y="6981597"/>
            <a:ext cx="641700" cy="578400"/>
          </a:xfrm>
          <a:prstGeom prst="rect">
            <a:avLst/>
          </a:prstGeom>
        </p:spPr>
        <p:txBody>
          <a:bodyPr anchorCtr="0" anchor="ctr" bIns="116050" lIns="116050" spcFirstLastPara="1" rIns="116050" wrap="square" tIns="116050">
            <a:normAutofit/>
          </a:bodyPr>
          <a:lstStyle/>
          <a:p>
            <a:pPr indent="0" lvl="0" marL="0" rtl="0" algn="ctr">
              <a:spcBef>
                <a:spcPts val="0"/>
              </a:spcBef>
              <a:spcAft>
                <a:spcPts val="0"/>
              </a:spcAft>
              <a:buNone/>
            </a:pPr>
            <a:fld id="{00000000-1234-1234-1234-123412341234}" type="slidenum">
              <a:rPr lang="en-GB"/>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graphicFrame>
        <p:nvGraphicFramePr>
          <p:cNvPr id="149" name="Google Shape;149;p20"/>
          <p:cNvGraphicFramePr/>
          <p:nvPr/>
        </p:nvGraphicFramePr>
        <p:xfrm>
          <a:off x="562875" y="1565125"/>
          <a:ext cx="3000000" cy="3000000"/>
        </p:xfrm>
        <a:graphic>
          <a:graphicData uri="http://schemas.openxmlformats.org/drawingml/2006/table">
            <a:tbl>
              <a:tblPr>
                <a:noFill/>
                <a:tableStyleId>{4C7C10EB-985E-4135-9C93-A89B73015DB3}</a:tableStyleId>
              </a:tblPr>
              <a:tblGrid>
                <a:gridCol w="2493150"/>
                <a:gridCol w="2304200"/>
              </a:tblGrid>
              <a:tr h="195100">
                <a:tc>
                  <a:txBody>
                    <a:bodyPr/>
                    <a:lstStyle/>
                    <a:p>
                      <a:pPr indent="0" lvl="0" marL="0" marR="0" rtl="0" algn="l">
                        <a:lnSpc>
                          <a:spcPct val="100000"/>
                        </a:lnSpc>
                        <a:spcBef>
                          <a:spcPts val="0"/>
                        </a:spcBef>
                        <a:spcAft>
                          <a:spcPts val="0"/>
                        </a:spcAft>
                        <a:buNone/>
                      </a:pPr>
                      <a:r>
                        <a:rPr lang="en-GB" sz="900">
                          <a:solidFill>
                            <a:srgbClr val="FFFFFF"/>
                          </a:solidFill>
                          <a:latin typeface="Quicksand Medium"/>
                          <a:ea typeface="Quicksand Medium"/>
                          <a:cs typeface="Quicksand Medium"/>
                          <a:sym typeface="Quicksand Medium"/>
                        </a:rPr>
                        <a:t>INDICATORS OF </a:t>
                      </a:r>
                      <a:r>
                        <a:rPr b="1" lang="en-GB" sz="900">
                          <a:solidFill>
                            <a:srgbClr val="FFFFFF"/>
                          </a:solidFill>
                          <a:latin typeface="Quicksand"/>
                          <a:ea typeface="Quicksand"/>
                          <a:cs typeface="Quicksand"/>
                          <a:sym typeface="Quicksand"/>
                        </a:rPr>
                        <a:t>GOOD PRACTICE</a:t>
                      </a:r>
                      <a:endParaRPr b="1" sz="900">
                        <a:solidFill>
                          <a:srgbClr val="FFFFFF"/>
                        </a:solidFill>
                        <a:latin typeface="Quicksand"/>
                        <a:ea typeface="Quicksand"/>
                        <a:cs typeface="Quicksand"/>
                        <a:sym typeface="Quicksand"/>
                      </a:endParaRPr>
                    </a:p>
                  </a:txBody>
                  <a:tcPr marT="63500" marB="63500" marR="63500" marL="63500" anchor="ctr">
                    <a:lnL cap="flat" cmpd="sng" w="12700">
                      <a:solidFill>
                        <a:srgbClr val="008E79"/>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008E79"/>
                      </a:solidFill>
                      <a:prstDash val="solid"/>
                      <a:round/>
                      <a:headEnd len="sm" w="sm" type="none"/>
                      <a:tailEnd len="sm" w="sm" type="none"/>
                    </a:lnT>
                    <a:lnB cap="flat" cmpd="sng" w="12700">
                      <a:solidFill>
                        <a:srgbClr val="008E79"/>
                      </a:solidFill>
                      <a:prstDash val="solid"/>
                      <a:round/>
                      <a:headEnd len="sm" w="sm" type="none"/>
                      <a:tailEnd len="sm" w="sm" type="none"/>
                    </a:lnB>
                    <a:solidFill>
                      <a:srgbClr val="008E79"/>
                    </a:solidFill>
                  </a:tcPr>
                </a:tc>
                <a:tc>
                  <a:txBody>
                    <a:bodyPr/>
                    <a:lstStyle/>
                    <a:p>
                      <a:pPr indent="0" lvl="0" marL="0" marR="0" rtl="0" algn="l">
                        <a:lnSpc>
                          <a:spcPct val="100000"/>
                        </a:lnSpc>
                        <a:spcBef>
                          <a:spcPts val="0"/>
                        </a:spcBef>
                        <a:spcAft>
                          <a:spcPts val="0"/>
                        </a:spcAft>
                        <a:buNone/>
                      </a:pPr>
                      <a:r>
                        <a:rPr b="1" lang="en-GB" sz="900">
                          <a:solidFill>
                            <a:srgbClr val="FFFFFF"/>
                          </a:solidFill>
                          <a:latin typeface="Quicksand"/>
                          <a:ea typeface="Quicksand"/>
                          <a:cs typeface="Quicksand"/>
                          <a:sym typeface="Quicksand"/>
                        </a:rPr>
                        <a:t>WHO</a:t>
                      </a:r>
                      <a:r>
                        <a:rPr lang="en-GB" sz="900">
                          <a:solidFill>
                            <a:srgbClr val="FFFFFF"/>
                          </a:solidFill>
                          <a:latin typeface="Quicksand Medium"/>
                          <a:ea typeface="Quicksand Medium"/>
                          <a:cs typeface="Quicksand Medium"/>
                          <a:sym typeface="Quicksand Medium"/>
                        </a:rPr>
                        <a:t> CAN SUPPORT ON THE JOURNEY</a:t>
                      </a:r>
                      <a:endParaRPr sz="900">
                        <a:solidFill>
                          <a:srgbClr val="FFFFFF"/>
                        </a:solidFill>
                        <a:latin typeface="Quicksand Medium"/>
                        <a:ea typeface="Quicksand Medium"/>
                        <a:cs typeface="Quicksand Medium"/>
                        <a:sym typeface="Quicksand Medium"/>
                      </a:endParaRPr>
                    </a:p>
                  </a:txBody>
                  <a:tcPr marT="63500" marB="63500" marR="63500" marL="63500" anchor="ctr">
                    <a:lnL cap="flat" cmpd="sng" w="12700">
                      <a:solidFill>
                        <a:srgbClr val="FFFFFF"/>
                      </a:solidFill>
                      <a:prstDash val="solid"/>
                      <a:round/>
                      <a:headEnd len="sm" w="sm" type="none"/>
                      <a:tailEnd len="sm" w="sm" type="none"/>
                    </a:lnL>
                    <a:lnR cap="flat" cmpd="sng" w="12700">
                      <a:solidFill>
                        <a:srgbClr val="008E79"/>
                      </a:solidFill>
                      <a:prstDash val="solid"/>
                      <a:round/>
                      <a:headEnd len="sm" w="sm" type="none"/>
                      <a:tailEnd len="sm" w="sm" type="none"/>
                    </a:lnR>
                    <a:lnT cap="flat" cmpd="sng" w="12700">
                      <a:solidFill>
                        <a:srgbClr val="008E79"/>
                      </a:solidFill>
                      <a:prstDash val="solid"/>
                      <a:round/>
                      <a:headEnd len="sm" w="sm" type="none"/>
                      <a:tailEnd len="sm" w="sm" type="none"/>
                    </a:lnT>
                    <a:lnB cap="flat" cmpd="sng" w="12700">
                      <a:solidFill>
                        <a:srgbClr val="008E79"/>
                      </a:solidFill>
                      <a:prstDash val="solid"/>
                      <a:round/>
                      <a:headEnd len="sm" w="sm" type="none"/>
                      <a:tailEnd len="sm" w="sm" type="none"/>
                    </a:lnB>
                    <a:solidFill>
                      <a:srgbClr val="008E79"/>
                    </a:solidFill>
                  </a:tcPr>
                </a:tc>
              </a:tr>
              <a:tr h="5194525">
                <a:tc>
                  <a:txBody>
                    <a:bodyPr/>
                    <a:lstStyle/>
                    <a:p>
                      <a:pPr indent="0" lvl="0" marL="0" rtl="0" algn="l">
                        <a:spcBef>
                          <a:spcPts val="0"/>
                        </a:spcBef>
                        <a:spcAft>
                          <a:spcPts val="0"/>
                        </a:spcAft>
                        <a:buNone/>
                      </a:pPr>
                      <a:r>
                        <a:rPr lang="en-GB" sz="800">
                          <a:solidFill>
                            <a:srgbClr val="008E79"/>
                          </a:solidFill>
                          <a:latin typeface="Quicksand Medium"/>
                          <a:ea typeface="Quicksand Medium"/>
                          <a:cs typeface="Quicksand Medium"/>
                          <a:sym typeface="Quicksand Medium"/>
                        </a:rPr>
                        <a:t>Contact with children and families is trauma-informed from the moment they enter the building - they are welcomed and referred to by name as soon as possible. </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Children young people and families have the opportunity to choose where and when they meet with practitioners</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Appointments aren’t always necessary to get advice and support. There are ways for CYP to informally access support.</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There are regular audits of the safety and welcoming environment in the main site for the service</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Children and young people are asked for their views on what would make spaces safer and more welcoming</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Where practitioners meet families in the home, practitioners consider if this is a safe environment and who else might be present.</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People supporting children and young people consider whether home is a safe environment for them, and how the impact of an unsafe home can be reduced.</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1000"/>
                        </a:spcAft>
                        <a:buNone/>
                      </a:pPr>
                      <a:r>
                        <a:rPr lang="en-GB" sz="800">
                          <a:solidFill>
                            <a:srgbClr val="008E79"/>
                          </a:solidFill>
                          <a:latin typeface="Quicksand Medium"/>
                          <a:ea typeface="Quicksand Medium"/>
                          <a:cs typeface="Quicksand Medium"/>
                          <a:sym typeface="Quicksand Medium"/>
                        </a:rPr>
                        <a:t>When children and young people do not attend an appointment, practitioners seek to find out why, and how they can be supported to attend</a:t>
                      </a:r>
                      <a:endParaRPr sz="800">
                        <a:solidFill>
                          <a:srgbClr val="008E79"/>
                        </a:solidFill>
                        <a:latin typeface="Quicksand Medium"/>
                        <a:ea typeface="Quicksand Medium"/>
                        <a:cs typeface="Quicksand Medium"/>
                        <a:sym typeface="Quicksand Medium"/>
                      </a:endParaRPr>
                    </a:p>
                  </a:txBody>
                  <a:tcPr marT="63500" marB="63500" marR="63500" marL="63500">
                    <a:lnL cap="flat" cmpd="sng" w="12700">
                      <a:solidFill>
                        <a:srgbClr val="008E79"/>
                      </a:solidFill>
                      <a:prstDash val="solid"/>
                      <a:round/>
                      <a:headEnd len="sm" w="sm" type="none"/>
                      <a:tailEnd len="sm" w="sm" type="none"/>
                    </a:lnL>
                    <a:lnR cap="flat" cmpd="sng" w="12700">
                      <a:solidFill>
                        <a:srgbClr val="008E79"/>
                      </a:solidFill>
                      <a:prstDash val="solid"/>
                      <a:round/>
                      <a:headEnd len="sm" w="sm" type="none"/>
                      <a:tailEnd len="sm" w="sm" type="none"/>
                    </a:lnR>
                    <a:lnT cap="flat" cmpd="sng" w="12700">
                      <a:solidFill>
                        <a:srgbClr val="008E79"/>
                      </a:solidFill>
                      <a:prstDash val="solid"/>
                      <a:round/>
                      <a:headEnd len="sm" w="sm" type="none"/>
                      <a:tailEnd len="sm" w="sm" type="none"/>
                    </a:lnT>
                    <a:lnB cap="flat" cmpd="sng" w="12700">
                      <a:solidFill>
                        <a:srgbClr val="008E79"/>
                      </a:solidFill>
                      <a:prstDash val="solid"/>
                      <a:round/>
                      <a:headEnd len="sm" w="sm" type="none"/>
                      <a:tailEnd len="sm" w="sm" type="none"/>
                    </a:lnB>
                  </a:tcPr>
                </a:tc>
                <a:tc>
                  <a:txBody>
                    <a:bodyPr/>
                    <a:lstStyle/>
                    <a:p>
                      <a:pPr indent="0" lvl="0" marL="0" rtl="0" algn="l">
                        <a:spcBef>
                          <a:spcPts val="0"/>
                        </a:spcBef>
                        <a:spcAft>
                          <a:spcPts val="0"/>
                        </a:spcAft>
                        <a:buNone/>
                      </a:pPr>
                      <a:r>
                        <a:rPr lang="en-GB" sz="800">
                          <a:solidFill>
                            <a:srgbClr val="008E79"/>
                          </a:solidFill>
                          <a:latin typeface="Quicksand Medium"/>
                          <a:ea typeface="Quicksand Medium"/>
                          <a:cs typeface="Quicksand Medium"/>
                          <a:sym typeface="Quicksand Medium"/>
                        </a:rPr>
                        <a:t>NEST</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Early Help</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Early Years</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Youth Justice</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1000"/>
                        </a:spcAft>
                        <a:buNone/>
                      </a:pPr>
                      <a:r>
                        <a:rPr lang="en-GB" sz="800">
                          <a:solidFill>
                            <a:srgbClr val="008E79"/>
                          </a:solidFill>
                          <a:latin typeface="Quicksand Medium"/>
                          <a:ea typeface="Quicksand Medium"/>
                          <a:cs typeface="Quicksand Medium"/>
                          <a:sym typeface="Quicksand Medium"/>
                        </a:rPr>
                        <a:t>RCT</a:t>
                      </a:r>
                      <a:endParaRPr sz="800">
                        <a:solidFill>
                          <a:srgbClr val="008E79"/>
                        </a:solidFill>
                        <a:latin typeface="Quicksand Medium"/>
                        <a:ea typeface="Quicksand Medium"/>
                        <a:cs typeface="Quicksand Medium"/>
                        <a:sym typeface="Quicksand Medium"/>
                      </a:endParaRPr>
                    </a:p>
                  </a:txBody>
                  <a:tcPr marT="63500" marB="63500" marR="63500" marL="63500">
                    <a:lnL cap="flat" cmpd="sng" w="12700">
                      <a:solidFill>
                        <a:srgbClr val="008E79"/>
                      </a:solidFill>
                      <a:prstDash val="solid"/>
                      <a:round/>
                      <a:headEnd len="sm" w="sm" type="none"/>
                      <a:tailEnd len="sm" w="sm" type="none"/>
                    </a:lnL>
                    <a:lnR cap="flat" cmpd="sng" w="12700">
                      <a:solidFill>
                        <a:srgbClr val="008E79"/>
                      </a:solidFill>
                      <a:prstDash val="solid"/>
                      <a:round/>
                      <a:headEnd len="sm" w="sm" type="none"/>
                      <a:tailEnd len="sm" w="sm" type="none"/>
                    </a:lnR>
                    <a:lnT cap="flat" cmpd="sng" w="12700">
                      <a:solidFill>
                        <a:srgbClr val="008E79"/>
                      </a:solidFill>
                      <a:prstDash val="solid"/>
                      <a:round/>
                      <a:headEnd len="sm" w="sm" type="none"/>
                      <a:tailEnd len="sm" w="sm" type="none"/>
                    </a:lnT>
                    <a:lnB cap="flat" cmpd="sng" w="12700">
                      <a:solidFill>
                        <a:srgbClr val="008E79"/>
                      </a:solidFill>
                      <a:prstDash val="solid"/>
                      <a:round/>
                      <a:headEnd len="sm" w="sm" type="none"/>
                      <a:tailEnd len="sm" w="sm" type="none"/>
                    </a:lnB>
                  </a:tcPr>
                </a:tc>
              </a:tr>
            </a:tbl>
          </a:graphicData>
        </a:graphic>
      </p:graphicFrame>
      <p:sp>
        <p:nvSpPr>
          <p:cNvPr id="150" name="Google Shape;150;p20"/>
          <p:cNvSpPr txBox="1"/>
          <p:nvPr/>
        </p:nvSpPr>
        <p:spPr>
          <a:xfrm>
            <a:off x="562875" y="547850"/>
            <a:ext cx="9562500" cy="877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sz="1200">
                <a:solidFill>
                  <a:srgbClr val="008E79"/>
                </a:solidFill>
                <a:latin typeface="Quicksand Medium"/>
                <a:ea typeface="Quicksand Medium"/>
                <a:cs typeface="Quicksand Medium"/>
                <a:sym typeface="Quicksand Medium"/>
              </a:rPr>
              <a:t>TRAUMA-INFORMED PRACTICE FEATURES</a:t>
            </a:r>
            <a:endParaRPr sz="1200">
              <a:solidFill>
                <a:srgbClr val="008E79"/>
              </a:solidFill>
              <a:latin typeface="Quicksand Medium"/>
              <a:ea typeface="Quicksand Medium"/>
              <a:cs typeface="Quicksand Medium"/>
              <a:sym typeface="Quicksand Medium"/>
            </a:endParaRPr>
          </a:p>
          <a:p>
            <a:pPr indent="0" lvl="0" marL="0" rtl="0" algn="l">
              <a:spcBef>
                <a:spcPts val="600"/>
              </a:spcBef>
              <a:spcAft>
                <a:spcPts val="600"/>
              </a:spcAft>
              <a:buNone/>
            </a:pPr>
            <a:r>
              <a:rPr b="1" lang="en-GB" sz="2800">
                <a:solidFill>
                  <a:srgbClr val="008E79"/>
                </a:solidFill>
                <a:latin typeface="Quicksand"/>
                <a:ea typeface="Quicksand"/>
                <a:cs typeface="Quicksand"/>
                <a:sym typeface="Quicksand"/>
              </a:rPr>
              <a:t>Safe environments</a:t>
            </a:r>
            <a:endParaRPr b="1" sz="2800">
              <a:solidFill>
                <a:srgbClr val="008E79"/>
              </a:solidFill>
              <a:latin typeface="Quicksand"/>
              <a:ea typeface="Quicksand"/>
              <a:cs typeface="Quicksand"/>
              <a:sym typeface="Quicksand"/>
            </a:endParaRPr>
          </a:p>
        </p:txBody>
      </p:sp>
      <p:graphicFrame>
        <p:nvGraphicFramePr>
          <p:cNvPr id="151" name="Google Shape;151;p20"/>
          <p:cNvGraphicFramePr/>
          <p:nvPr/>
        </p:nvGraphicFramePr>
        <p:xfrm>
          <a:off x="5360225" y="1565125"/>
          <a:ext cx="3000000" cy="3000000"/>
        </p:xfrm>
        <a:graphic>
          <a:graphicData uri="http://schemas.openxmlformats.org/drawingml/2006/table">
            <a:tbl>
              <a:tblPr>
                <a:noFill/>
                <a:tableStyleId>{4C7C10EB-985E-4135-9C93-A89B73015DB3}</a:tableStyleId>
              </a:tblPr>
              <a:tblGrid>
                <a:gridCol w="1587200"/>
                <a:gridCol w="1587200"/>
                <a:gridCol w="1587200"/>
              </a:tblGrid>
              <a:tr h="261500">
                <a:tc>
                  <a:txBody>
                    <a:bodyPr/>
                    <a:lstStyle/>
                    <a:p>
                      <a:pPr indent="0" lvl="0" marL="0" rtl="0" algn="l">
                        <a:spcBef>
                          <a:spcPts val="0"/>
                        </a:spcBef>
                        <a:spcAft>
                          <a:spcPts val="0"/>
                        </a:spcAft>
                        <a:buNone/>
                      </a:pPr>
                      <a:r>
                        <a:rPr lang="en-GB" sz="900">
                          <a:solidFill>
                            <a:srgbClr val="3C3C3B"/>
                          </a:solidFill>
                          <a:latin typeface="Quicksand Medium"/>
                          <a:ea typeface="Quicksand Medium"/>
                          <a:cs typeface="Quicksand Medium"/>
                          <a:sym typeface="Quicksand Medium"/>
                        </a:rPr>
                        <a:t>DEFINING</a:t>
                      </a:r>
                      <a:endParaRPr sz="900">
                        <a:solidFill>
                          <a:srgbClr val="3C3C3B"/>
                        </a:solidFill>
                        <a:latin typeface="Quicksand Medium"/>
                        <a:ea typeface="Quicksand Medium"/>
                        <a:cs typeface="Quicksand Medium"/>
                        <a:sym typeface="Quicksand Medium"/>
                      </a:endParaRPr>
                    </a:p>
                  </a:txBody>
                  <a:tcPr marT="63500" marB="63500" marR="63500" marL="63500">
                    <a:lnL cap="flat" cmpd="sng" w="12700">
                      <a:solidFill>
                        <a:srgbClr val="3C3C3B"/>
                      </a:solidFill>
                      <a:prstDash val="solid"/>
                      <a:round/>
                      <a:headEnd len="sm" w="sm" type="none"/>
                      <a:tailEnd len="sm" w="sm" type="none"/>
                    </a:lnL>
                    <a:lnR cap="flat" cmpd="sng" w="12700">
                      <a:solidFill>
                        <a:srgbClr val="3C3C3B"/>
                      </a:solidFill>
                      <a:prstDash val="solid"/>
                      <a:round/>
                      <a:headEnd len="sm" w="sm" type="none"/>
                      <a:tailEnd len="sm" w="sm" type="none"/>
                    </a:lnR>
                    <a:lnT cap="flat" cmpd="sng" w="12700">
                      <a:solidFill>
                        <a:srgbClr val="3C3C3B"/>
                      </a:solidFill>
                      <a:prstDash val="solid"/>
                      <a:round/>
                      <a:headEnd len="sm" w="sm" type="none"/>
                      <a:tailEnd len="sm" w="sm" type="none"/>
                    </a:lnT>
                    <a:lnB cap="flat" cmpd="sng" w="12700">
                      <a:solidFill>
                        <a:srgbClr val="3C3C3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rPr lang="en-GB" sz="900">
                          <a:solidFill>
                            <a:srgbClr val="3C3C3B"/>
                          </a:solidFill>
                          <a:latin typeface="Quicksand Medium"/>
                          <a:ea typeface="Quicksand Medium"/>
                          <a:cs typeface="Quicksand Medium"/>
                          <a:sym typeface="Quicksand Medium"/>
                        </a:rPr>
                        <a:t>EMBEDDING</a:t>
                      </a:r>
                      <a:endParaRPr sz="900">
                        <a:solidFill>
                          <a:srgbClr val="3C3C3B"/>
                        </a:solidFill>
                        <a:latin typeface="Quicksand Medium"/>
                        <a:ea typeface="Quicksand Medium"/>
                        <a:cs typeface="Quicksand Medium"/>
                        <a:sym typeface="Quicksand Medium"/>
                      </a:endParaRPr>
                    </a:p>
                  </a:txBody>
                  <a:tcPr marT="63500" marB="63500" marR="63500" marL="63500">
                    <a:lnL cap="flat" cmpd="sng" w="12700">
                      <a:solidFill>
                        <a:srgbClr val="3C3C3B"/>
                      </a:solidFill>
                      <a:prstDash val="solid"/>
                      <a:round/>
                      <a:headEnd len="sm" w="sm" type="none"/>
                      <a:tailEnd len="sm" w="sm" type="none"/>
                    </a:lnL>
                    <a:lnR cap="flat" cmpd="sng" w="12700">
                      <a:solidFill>
                        <a:srgbClr val="3C3C3B"/>
                      </a:solidFill>
                      <a:prstDash val="solid"/>
                      <a:round/>
                      <a:headEnd len="sm" w="sm" type="none"/>
                      <a:tailEnd len="sm" w="sm" type="none"/>
                    </a:lnR>
                    <a:lnT cap="flat" cmpd="sng" w="12700">
                      <a:solidFill>
                        <a:srgbClr val="3C3C3B"/>
                      </a:solidFill>
                      <a:prstDash val="solid"/>
                      <a:round/>
                      <a:headEnd len="sm" w="sm" type="none"/>
                      <a:tailEnd len="sm" w="sm" type="none"/>
                    </a:lnT>
                    <a:lnB cap="flat" cmpd="sng" w="12700">
                      <a:solidFill>
                        <a:srgbClr val="3C3C3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rPr lang="en-GB" sz="900">
                          <a:solidFill>
                            <a:srgbClr val="3C3C3B"/>
                          </a:solidFill>
                          <a:latin typeface="Quicksand Medium"/>
                          <a:ea typeface="Quicksand Medium"/>
                          <a:cs typeface="Quicksand Medium"/>
                          <a:sym typeface="Quicksand Medium"/>
                        </a:rPr>
                        <a:t>THRIVING &amp; LEADING</a:t>
                      </a:r>
                      <a:endParaRPr sz="900">
                        <a:solidFill>
                          <a:srgbClr val="3C3C3B"/>
                        </a:solidFill>
                        <a:latin typeface="Quicksand Medium"/>
                        <a:ea typeface="Quicksand Medium"/>
                        <a:cs typeface="Quicksand Medium"/>
                        <a:sym typeface="Quicksand Medium"/>
                      </a:endParaRPr>
                    </a:p>
                  </a:txBody>
                  <a:tcPr marT="63500" marB="63500" marR="63500" marL="63500">
                    <a:lnL cap="flat" cmpd="sng" w="12700">
                      <a:solidFill>
                        <a:srgbClr val="3C3C3B"/>
                      </a:solidFill>
                      <a:prstDash val="solid"/>
                      <a:round/>
                      <a:headEnd len="sm" w="sm" type="none"/>
                      <a:tailEnd len="sm" w="sm" type="none"/>
                    </a:lnL>
                    <a:lnR cap="flat" cmpd="sng" w="12700">
                      <a:solidFill>
                        <a:srgbClr val="3C3C3B"/>
                      </a:solidFill>
                      <a:prstDash val="solid"/>
                      <a:round/>
                      <a:headEnd len="sm" w="sm" type="none"/>
                      <a:tailEnd len="sm" w="sm" type="none"/>
                    </a:lnR>
                    <a:lnT cap="flat" cmpd="sng" w="12700">
                      <a:solidFill>
                        <a:srgbClr val="3C3C3B"/>
                      </a:solidFill>
                      <a:prstDash val="solid"/>
                      <a:round/>
                      <a:headEnd len="sm" w="sm" type="none"/>
                      <a:tailEnd len="sm" w="sm" type="none"/>
                    </a:lnT>
                    <a:lnB cap="flat" cmpd="sng" w="12700">
                      <a:solidFill>
                        <a:srgbClr val="3C3C3B"/>
                      </a:solidFill>
                      <a:prstDash val="solid"/>
                      <a:round/>
                      <a:headEnd len="sm" w="sm" type="none"/>
                      <a:tailEnd len="sm" w="sm" type="none"/>
                    </a:lnB>
                    <a:solidFill>
                      <a:srgbClr val="FFFFFF"/>
                    </a:solidFill>
                  </a:tcPr>
                </a:tc>
              </a:tr>
              <a:tr h="5202675">
                <a:tc>
                  <a:txBody>
                    <a:bodyPr/>
                    <a:lstStyle/>
                    <a:p>
                      <a:pPr indent="0" lvl="0" marL="0" rtl="0" algn="l">
                        <a:spcBef>
                          <a:spcPts val="0"/>
                        </a:spcBef>
                        <a:spcAft>
                          <a:spcPts val="0"/>
                        </a:spcAft>
                        <a:buNone/>
                      </a:pPr>
                      <a:r>
                        <a:rPr lang="en-GB" sz="800">
                          <a:solidFill>
                            <a:srgbClr val="3C3C3B"/>
                          </a:solidFill>
                          <a:latin typeface="Quicksand"/>
                          <a:ea typeface="Quicksand"/>
                          <a:cs typeface="Quicksand"/>
                          <a:sym typeface="Quicksand"/>
                        </a:rPr>
                        <a:t>Areas for TIP development &amp; a joint vision are being defined</a:t>
                      </a:r>
                      <a:endParaRPr sz="1000">
                        <a:solidFill>
                          <a:srgbClr val="3C3C3B"/>
                        </a:solidFill>
                        <a:latin typeface="Quicksand"/>
                        <a:ea typeface="Quicksand"/>
                        <a:cs typeface="Quicksand"/>
                        <a:sym typeface="Quicksand"/>
                      </a:endParaRPr>
                    </a:p>
                  </a:txBody>
                  <a:tcPr marT="63500" marB="63500" marR="63500" marL="63500">
                    <a:lnL cap="flat" cmpd="sng" w="12700">
                      <a:solidFill>
                        <a:srgbClr val="3C3C3B"/>
                      </a:solidFill>
                      <a:prstDash val="solid"/>
                      <a:round/>
                      <a:headEnd len="sm" w="sm" type="none"/>
                      <a:tailEnd len="sm" w="sm" type="none"/>
                    </a:lnL>
                    <a:lnR cap="flat" cmpd="sng" w="12700">
                      <a:solidFill>
                        <a:srgbClr val="3C3C3B"/>
                      </a:solidFill>
                      <a:prstDash val="solid"/>
                      <a:round/>
                      <a:headEnd len="sm" w="sm" type="none"/>
                      <a:tailEnd len="sm" w="sm" type="none"/>
                    </a:lnR>
                    <a:lnT cap="flat" cmpd="sng" w="12700">
                      <a:solidFill>
                        <a:srgbClr val="3C3C3B"/>
                      </a:solidFill>
                      <a:prstDash val="solid"/>
                      <a:round/>
                      <a:headEnd len="sm" w="sm" type="none"/>
                      <a:tailEnd len="sm" w="sm" type="none"/>
                    </a:lnT>
                    <a:lnB cap="flat" cmpd="sng" w="12700">
                      <a:solidFill>
                        <a:srgbClr val="3C3C3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rPr lang="en-GB" sz="800">
                          <a:solidFill>
                            <a:srgbClr val="3C3C3B"/>
                          </a:solidFill>
                          <a:latin typeface="Quicksand"/>
                          <a:ea typeface="Quicksand"/>
                          <a:cs typeface="Quicksand"/>
                          <a:sym typeface="Quicksand"/>
                        </a:rPr>
                        <a:t>Improved ways of working are being embedded</a:t>
                      </a:r>
                      <a:endParaRPr sz="1200">
                        <a:solidFill>
                          <a:srgbClr val="3C3C3B"/>
                        </a:solidFill>
                        <a:latin typeface="Quicksand Medium"/>
                        <a:ea typeface="Quicksand Medium"/>
                        <a:cs typeface="Quicksand Medium"/>
                        <a:sym typeface="Quicksand Medium"/>
                      </a:endParaRPr>
                    </a:p>
                    <a:p>
                      <a:pPr indent="0" lvl="0" marL="0" rtl="0" algn="l">
                        <a:spcBef>
                          <a:spcPts val="0"/>
                        </a:spcBef>
                        <a:spcAft>
                          <a:spcPts val="0"/>
                        </a:spcAft>
                        <a:buNone/>
                      </a:pPr>
                      <a:r>
                        <a:t/>
                      </a:r>
                      <a:endParaRPr sz="1000">
                        <a:solidFill>
                          <a:srgbClr val="3C3C3B"/>
                        </a:solidFill>
                        <a:latin typeface="Quicksand"/>
                        <a:ea typeface="Quicksand"/>
                        <a:cs typeface="Quicksand"/>
                        <a:sym typeface="Quicksand"/>
                      </a:endParaRPr>
                    </a:p>
                  </a:txBody>
                  <a:tcPr marT="63500" marB="63500" marR="63500" marL="63500">
                    <a:lnL cap="flat" cmpd="sng" w="12700">
                      <a:solidFill>
                        <a:srgbClr val="3C3C3B"/>
                      </a:solidFill>
                      <a:prstDash val="solid"/>
                      <a:round/>
                      <a:headEnd len="sm" w="sm" type="none"/>
                      <a:tailEnd len="sm" w="sm" type="none"/>
                    </a:lnL>
                    <a:lnR cap="flat" cmpd="sng" w="12700">
                      <a:solidFill>
                        <a:srgbClr val="3C3C3B"/>
                      </a:solidFill>
                      <a:prstDash val="solid"/>
                      <a:round/>
                      <a:headEnd len="sm" w="sm" type="none"/>
                      <a:tailEnd len="sm" w="sm" type="none"/>
                    </a:lnR>
                    <a:lnT cap="flat" cmpd="sng" w="12700">
                      <a:solidFill>
                        <a:srgbClr val="3C3C3B"/>
                      </a:solidFill>
                      <a:prstDash val="solid"/>
                      <a:round/>
                      <a:headEnd len="sm" w="sm" type="none"/>
                      <a:tailEnd len="sm" w="sm" type="none"/>
                    </a:lnT>
                    <a:lnB cap="flat" cmpd="sng" w="12700">
                      <a:solidFill>
                        <a:srgbClr val="3C3C3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rPr lang="en-GB" sz="800">
                          <a:solidFill>
                            <a:srgbClr val="3C3C3B"/>
                          </a:solidFill>
                          <a:latin typeface="Quicksand"/>
                          <a:ea typeface="Quicksand"/>
                          <a:cs typeface="Quicksand"/>
                          <a:sym typeface="Quicksand"/>
                        </a:rPr>
                        <a:t>Vision for TIP and outcomes are actively owned by all members of the team. Great practice is shared with the wider system.</a:t>
                      </a:r>
                      <a:r>
                        <a:rPr lang="en-GB" sz="800">
                          <a:solidFill>
                            <a:srgbClr val="3C3C3B"/>
                          </a:solidFill>
                          <a:latin typeface="Quicksand Medium"/>
                          <a:ea typeface="Quicksand Medium"/>
                          <a:cs typeface="Quicksand Medium"/>
                          <a:sym typeface="Quicksand Medium"/>
                        </a:rPr>
                        <a:t> </a:t>
                      </a:r>
                      <a:endParaRPr sz="800">
                        <a:solidFill>
                          <a:srgbClr val="3C3C3B"/>
                        </a:solidFill>
                        <a:latin typeface="Quicksand Medium"/>
                        <a:ea typeface="Quicksand Medium"/>
                        <a:cs typeface="Quicksand Medium"/>
                        <a:sym typeface="Quicksand Medium"/>
                      </a:endParaRPr>
                    </a:p>
                    <a:p>
                      <a:pPr indent="0" lvl="0" marL="0" rtl="0" algn="l">
                        <a:spcBef>
                          <a:spcPts val="0"/>
                        </a:spcBef>
                        <a:spcAft>
                          <a:spcPts val="0"/>
                        </a:spcAft>
                        <a:buNone/>
                      </a:pPr>
                      <a:r>
                        <a:t/>
                      </a:r>
                      <a:endParaRPr sz="1000">
                        <a:solidFill>
                          <a:srgbClr val="3C3C3B"/>
                        </a:solidFill>
                        <a:latin typeface="Quicksand"/>
                        <a:ea typeface="Quicksand"/>
                        <a:cs typeface="Quicksand"/>
                        <a:sym typeface="Quicksand"/>
                      </a:endParaRPr>
                    </a:p>
                  </a:txBody>
                  <a:tcPr marT="63500" marB="63500" marR="63500" marL="63500">
                    <a:lnL cap="flat" cmpd="sng" w="12700">
                      <a:solidFill>
                        <a:srgbClr val="3C3C3B"/>
                      </a:solidFill>
                      <a:prstDash val="solid"/>
                      <a:round/>
                      <a:headEnd len="sm" w="sm" type="none"/>
                      <a:tailEnd len="sm" w="sm" type="none"/>
                    </a:lnL>
                    <a:lnR cap="flat" cmpd="sng" w="12700">
                      <a:solidFill>
                        <a:srgbClr val="3C3C3B"/>
                      </a:solidFill>
                      <a:prstDash val="solid"/>
                      <a:round/>
                      <a:headEnd len="sm" w="sm" type="none"/>
                      <a:tailEnd len="sm" w="sm" type="none"/>
                    </a:lnR>
                    <a:lnT cap="flat" cmpd="sng" w="12700">
                      <a:solidFill>
                        <a:srgbClr val="3C3C3B"/>
                      </a:solidFill>
                      <a:prstDash val="solid"/>
                      <a:round/>
                      <a:headEnd len="sm" w="sm" type="none"/>
                      <a:tailEnd len="sm" w="sm" type="none"/>
                    </a:lnT>
                    <a:lnB cap="flat" cmpd="sng" w="12700">
                      <a:solidFill>
                        <a:srgbClr val="3C3C3B"/>
                      </a:solidFill>
                      <a:prstDash val="solid"/>
                      <a:round/>
                      <a:headEnd len="sm" w="sm" type="none"/>
                      <a:tailEnd len="sm" w="sm" type="none"/>
                    </a:lnB>
                    <a:solidFill>
                      <a:srgbClr val="FFFFFF"/>
                    </a:solidFill>
                  </a:tcPr>
                </a:tc>
              </a:tr>
            </a:tbl>
          </a:graphicData>
        </a:graphic>
      </p:graphicFrame>
      <p:grpSp>
        <p:nvGrpSpPr>
          <p:cNvPr id="152" name="Google Shape;152;p20"/>
          <p:cNvGrpSpPr/>
          <p:nvPr/>
        </p:nvGrpSpPr>
        <p:grpSpPr>
          <a:xfrm>
            <a:off x="9890317" y="1596455"/>
            <a:ext cx="198789" cy="198789"/>
            <a:chOff x="9779875" y="1425050"/>
            <a:chExt cx="345600" cy="345600"/>
          </a:xfrm>
        </p:grpSpPr>
        <p:sp>
          <p:nvSpPr>
            <p:cNvPr id="153" name="Google Shape;153;p20"/>
            <p:cNvSpPr/>
            <p:nvPr/>
          </p:nvSpPr>
          <p:spPr>
            <a:xfrm>
              <a:off x="9779875" y="1425050"/>
              <a:ext cx="345600" cy="345600"/>
            </a:xfrm>
            <a:prstGeom prst="ellipse">
              <a:avLst/>
            </a:prstGeom>
            <a:solidFill>
              <a:srgbClr val="3C3C3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54" name="Google Shape;154;p20"/>
            <p:cNvPicPr preferRelativeResize="0"/>
            <p:nvPr/>
          </p:nvPicPr>
          <p:blipFill>
            <a:blip r:embed="rId3">
              <a:alphaModFix/>
            </a:blip>
            <a:stretch>
              <a:fillRect/>
            </a:stretch>
          </p:blipFill>
          <p:spPr>
            <a:xfrm>
              <a:off x="9858650" y="1503825"/>
              <a:ext cx="188000" cy="188000"/>
            </a:xfrm>
            <a:prstGeom prst="rect">
              <a:avLst/>
            </a:prstGeom>
            <a:noFill/>
            <a:ln>
              <a:noFill/>
            </a:ln>
          </p:spPr>
        </p:pic>
      </p:grpSp>
      <p:grpSp>
        <p:nvGrpSpPr>
          <p:cNvPr id="155" name="Google Shape;155;p20"/>
          <p:cNvGrpSpPr/>
          <p:nvPr/>
        </p:nvGrpSpPr>
        <p:grpSpPr>
          <a:xfrm>
            <a:off x="8303492" y="1596455"/>
            <a:ext cx="198789" cy="198789"/>
            <a:chOff x="9779875" y="1425050"/>
            <a:chExt cx="345600" cy="345600"/>
          </a:xfrm>
        </p:grpSpPr>
        <p:sp>
          <p:nvSpPr>
            <p:cNvPr id="156" name="Google Shape;156;p20"/>
            <p:cNvSpPr/>
            <p:nvPr/>
          </p:nvSpPr>
          <p:spPr>
            <a:xfrm>
              <a:off x="9779875" y="1425050"/>
              <a:ext cx="345600" cy="345600"/>
            </a:xfrm>
            <a:prstGeom prst="ellipse">
              <a:avLst/>
            </a:prstGeom>
            <a:solidFill>
              <a:srgbClr val="3C3C3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57" name="Google Shape;157;p20"/>
            <p:cNvPicPr preferRelativeResize="0"/>
            <p:nvPr/>
          </p:nvPicPr>
          <p:blipFill>
            <a:blip r:embed="rId3">
              <a:alphaModFix/>
            </a:blip>
            <a:stretch>
              <a:fillRect/>
            </a:stretch>
          </p:blipFill>
          <p:spPr>
            <a:xfrm>
              <a:off x="9858650" y="1503825"/>
              <a:ext cx="188000" cy="188000"/>
            </a:xfrm>
            <a:prstGeom prst="rect">
              <a:avLst/>
            </a:prstGeom>
            <a:noFill/>
            <a:ln>
              <a:noFill/>
            </a:ln>
          </p:spPr>
        </p:pic>
      </p:grpSp>
      <p:grpSp>
        <p:nvGrpSpPr>
          <p:cNvPr id="158" name="Google Shape;158;p20"/>
          <p:cNvGrpSpPr/>
          <p:nvPr/>
        </p:nvGrpSpPr>
        <p:grpSpPr>
          <a:xfrm>
            <a:off x="6716667" y="1596455"/>
            <a:ext cx="198789" cy="198789"/>
            <a:chOff x="9779875" y="1425050"/>
            <a:chExt cx="345600" cy="345600"/>
          </a:xfrm>
        </p:grpSpPr>
        <p:sp>
          <p:nvSpPr>
            <p:cNvPr id="159" name="Google Shape;159;p20"/>
            <p:cNvSpPr/>
            <p:nvPr/>
          </p:nvSpPr>
          <p:spPr>
            <a:xfrm>
              <a:off x="9779875" y="1425050"/>
              <a:ext cx="345600" cy="345600"/>
            </a:xfrm>
            <a:prstGeom prst="ellipse">
              <a:avLst/>
            </a:prstGeom>
            <a:solidFill>
              <a:srgbClr val="3C3C3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60" name="Google Shape;160;p20"/>
            <p:cNvPicPr preferRelativeResize="0"/>
            <p:nvPr/>
          </p:nvPicPr>
          <p:blipFill>
            <a:blip r:embed="rId3">
              <a:alphaModFix/>
            </a:blip>
            <a:stretch>
              <a:fillRect/>
            </a:stretch>
          </p:blipFill>
          <p:spPr>
            <a:xfrm>
              <a:off x="9858650" y="1503825"/>
              <a:ext cx="188000" cy="188000"/>
            </a:xfrm>
            <a:prstGeom prst="rect">
              <a:avLst/>
            </a:prstGeom>
            <a:noFill/>
            <a:ln>
              <a:noFill/>
            </a:ln>
          </p:spPr>
        </p:pic>
      </p:grpSp>
      <p:pic>
        <p:nvPicPr>
          <p:cNvPr id="161" name="Google Shape;161;p20"/>
          <p:cNvPicPr preferRelativeResize="0"/>
          <p:nvPr/>
        </p:nvPicPr>
        <p:blipFill>
          <a:blip r:embed="rId4">
            <a:alphaModFix/>
          </a:blip>
          <a:stretch>
            <a:fillRect/>
          </a:stretch>
        </p:blipFill>
        <p:spPr>
          <a:xfrm>
            <a:off x="8506099" y="540000"/>
            <a:ext cx="1619374" cy="531350"/>
          </a:xfrm>
          <a:prstGeom prst="rect">
            <a:avLst/>
          </a:prstGeom>
          <a:noFill/>
          <a:ln>
            <a:noFill/>
          </a:ln>
        </p:spPr>
      </p:pic>
      <p:sp>
        <p:nvSpPr>
          <p:cNvPr id="162" name="Google Shape;162;p20"/>
          <p:cNvSpPr txBox="1"/>
          <p:nvPr>
            <p:ph idx="12" type="sldNum"/>
          </p:nvPr>
        </p:nvSpPr>
        <p:spPr>
          <a:xfrm>
            <a:off x="10050297" y="6981597"/>
            <a:ext cx="641700" cy="578400"/>
          </a:xfrm>
          <a:prstGeom prst="rect">
            <a:avLst/>
          </a:prstGeom>
        </p:spPr>
        <p:txBody>
          <a:bodyPr anchorCtr="0" anchor="ctr" bIns="116050" lIns="116050" spcFirstLastPara="1" rIns="116050" wrap="square" tIns="116050">
            <a:normAutofit/>
          </a:bodyPr>
          <a:lstStyle/>
          <a:p>
            <a:pPr indent="0" lvl="0" marL="0" rtl="0" algn="ctr">
              <a:spcBef>
                <a:spcPts val="0"/>
              </a:spcBef>
              <a:spcAft>
                <a:spcPts val="0"/>
              </a:spcAft>
              <a:buNone/>
            </a:pPr>
            <a:fld id="{00000000-1234-1234-1234-123412341234}" type="slidenum">
              <a:rPr lang="en-GB"/>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graphicFrame>
        <p:nvGraphicFramePr>
          <p:cNvPr id="167" name="Google Shape;167;p21"/>
          <p:cNvGraphicFramePr/>
          <p:nvPr/>
        </p:nvGraphicFramePr>
        <p:xfrm>
          <a:off x="562875" y="1565125"/>
          <a:ext cx="3000000" cy="3000000"/>
        </p:xfrm>
        <a:graphic>
          <a:graphicData uri="http://schemas.openxmlformats.org/drawingml/2006/table">
            <a:tbl>
              <a:tblPr>
                <a:noFill/>
                <a:tableStyleId>{4C7C10EB-985E-4135-9C93-A89B73015DB3}</a:tableStyleId>
              </a:tblPr>
              <a:tblGrid>
                <a:gridCol w="2493150"/>
                <a:gridCol w="2304200"/>
              </a:tblGrid>
              <a:tr h="195100">
                <a:tc>
                  <a:txBody>
                    <a:bodyPr/>
                    <a:lstStyle/>
                    <a:p>
                      <a:pPr indent="0" lvl="0" marL="0" marR="0" rtl="0" algn="l">
                        <a:lnSpc>
                          <a:spcPct val="100000"/>
                        </a:lnSpc>
                        <a:spcBef>
                          <a:spcPts val="0"/>
                        </a:spcBef>
                        <a:spcAft>
                          <a:spcPts val="0"/>
                        </a:spcAft>
                        <a:buNone/>
                      </a:pPr>
                      <a:r>
                        <a:rPr lang="en-GB" sz="900">
                          <a:solidFill>
                            <a:srgbClr val="FFFFFF"/>
                          </a:solidFill>
                          <a:latin typeface="Quicksand Medium"/>
                          <a:ea typeface="Quicksand Medium"/>
                          <a:cs typeface="Quicksand Medium"/>
                          <a:sym typeface="Quicksand Medium"/>
                        </a:rPr>
                        <a:t>INDICATORS OF </a:t>
                      </a:r>
                      <a:r>
                        <a:rPr b="1" lang="en-GB" sz="900">
                          <a:solidFill>
                            <a:srgbClr val="FFFFFF"/>
                          </a:solidFill>
                          <a:latin typeface="Quicksand"/>
                          <a:ea typeface="Quicksand"/>
                          <a:cs typeface="Quicksand"/>
                          <a:sym typeface="Quicksand"/>
                        </a:rPr>
                        <a:t>GOOD PRACTICE</a:t>
                      </a:r>
                      <a:endParaRPr b="1" sz="900">
                        <a:solidFill>
                          <a:srgbClr val="FFFFFF"/>
                        </a:solidFill>
                        <a:latin typeface="Quicksand"/>
                        <a:ea typeface="Quicksand"/>
                        <a:cs typeface="Quicksand"/>
                        <a:sym typeface="Quicksand"/>
                      </a:endParaRPr>
                    </a:p>
                  </a:txBody>
                  <a:tcPr marT="63500" marB="63500" marR="63500" marL="63500" anchor="ctr">
                    <a:lnL cap="flat" cmpd="sng" w="12700">
                      <a:solidFill>
                        <a:srgbClr val="008E79"/>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008E79"/>
                      </a:solidFill>
                      <a:prstDash val="solid"/>
                      <a:round/>
                      <a:headEnd len="sm" w="sm" type="none"/>
                      <a:tailEnd len="sm" w="sm" type="none"/>
                    </a:lnT>
                    <a:lnB cap="flat" cmpd="sng" w="12700">
                      <a:solidFill>
                        <a:srgbClr val="008E79"/>
                      </a:solidFill>
                      <a:prstDash val="solid"/>
                      <a:round/>
                      <a:headEnd len="sm" w="sm" type="none"/>
                      <a:tailEnd len="sm" w="sm" type="none"/>
                    </a:lnB>
                    <a:solidFill>
                      <a:srgbClr val="008E79"/>
                    </a:solidFill>
                  </a:tcPr>
                </a:tc>
                <a:tc>
                  <a:txBody>
                    <a:bodyPr/>
                    <a:lstStyle/>
                    <a:p>
                      <a:pPr indent="0" lvl="0" marL="0" marR="0" rtl="0" algn="l">
                        <a:lnSpc>
                          <a:spcPct val="100000"/>
                        </a:lnSpc>
                        <a:spcBef>
                          <a:spcPts val="0"/>
                        </a:spcBef>
                        <a:spcAft>
                          <a:spcPts val="0"/>
                        </a:spcAft>
                        <a:buNone/>
                      </a:pPr>
                      <a:r>
                        <a:rPr b="1" lang="en-GB" sz="900">
                          <a:solidFill>
                            <a:srgbClr val="FFFFFF"/>
                          </a:solidFill>
                          <a:latin typeface="Quicksand"/>
                          <a:ea typeface="Quicksand"/>
                          <a:cs typeface="Quicksand"/>
                          <a:sym typeface="Quicksand"/>
                        </a:rPr>
                        <a:t>WHO</a:t>
                      </a:r>
                      <a:r>
                        <a:rPr lang="en-GB" sz="900">
                          <a:solidFill>
                            <a:srgbClr val="FFFFFF"/>
                          </a:solidFill>
                          <a:latin typeface="Quicksand Medium"/>
                          <a:ea typeface="Quicksand Medium"/>
                          <a:cs typeface="Quicksand Medium"/>
                          <a:sym typeface="Quicksand Medium"/>
                        </a:rPr>
                        <a:t> CAN SUPPORT ON THE JOURNEY</a:t>
                      </a:r>
                      <a:endParaRPr sz="900">
                        <a:solidFill>
                          <a:srgbClr val="FFFFFF"/>
                        </a:solidFill>
                        <a:latin typeface="Quicksand Medium"/>
                        <a:ea typeface="Quicksand Medium"/>
                        <a:cs typeface="Quicksand Medium"/>
                        <a:sym typeface="Quicksand Medium"/>
                      </a:endParaRPr>
                    </a:p>
                  </a:txBody>
                  <a:tcPr marT="63500" marB="63500" marR="63500" marL="63500" anchor="ctr">
                    <a:lnL cap="flat" cmpd="sng" w="12700">
                      <a:solidFill>
                        <a:srgbClr val="FFFFFF"/>
                      </a:solidFill>
                      <a:prstDash val="solid"/>
                      <a:round/>
                      <a:headEnd len="sm" w="sm" type="none"/>
                      <a:tailEnd len="sm" w="sm" type="none"/>
                    </a:lnL>
                    <a:lnR cap="flat" cmpd="sng" w="12700">
                      <a:solidFill>
                        <a:srgbClr val="008E79"/>
                      </a:solidFill>
                      <a:prstDash val="solid"/>
                      <a:round/>
                      <a:headEnd len="sm" w="sm" type="none"/>
                      <a:tailEnd len="sm" w="sm" type="none"/>
                    </a:lnR>
                    <a:lnT cap="flat" cmpd="sng" w="12700">
                      <a:solidFill>
                        <a:srgbClr val="008E79"/>
                      </a:solidFill>
                      <a:prstDash val="solid"/>
                      <a:round/>
                      <a:headEnd len="sm" w="sm" type="none"/>
                      <a:tailEnd len="sm" w="sm" type="none"/>
                    </a:lnT>
                    <a:lnB cap="flat" cmpd="sng" w="12700">
                      <a:solidFill>
                        <a:srgbClr val="008E79"/>
                      </a:solidFill>
                      <a:prstDash val="solid"/>
                      <a:round/>
                      <a:headEnd len="sm" w="sm" type="none"/>
                      <a:tailEnd len="sm" w="sm" type="none"/>
                    </a:lnB>
                    <a:solidFill>
                      <a:srgbClr val="008E79"/>
                    </a:solidFill>
                  </a:tcPr>
                </a:tc>
              </a:tr>
              <a:tr h="5194525">
                <a:tc>
                  <a:txBody>
                    <a:bodyPr/>
                    <a:lstStyle/>
                    <a:p>
                      <a:pPr indent="0" lvl="0" marL="0" rtl="0" algn="l">
                        <a:spcBef>
                          <a:spcPts val="0"/>
                        </a:spcBef>
                        <a:spcAft>
                          <a:spcPts val="0"/>
                        </a:spcAft>
                        <a:buNone/>
                      </a:pPr>
                      <a:r>
                        <a:rPr lang="en-GB" sz="800">
                          <a:solidFill>
                            <a:srgbClr val="008E79"/>
                          </a:solidFill>
                          <a:latin typeface="Quicksand Medium"/>
                          <a:ea typeface="Quicksand Medium"/>
                          <a:cs typeface="Quicksand Medium"/>
                          <a:sym typeface="Quicksand Medium"/>
                        </a:rPr>
                        <a:t>Training in trauma reaches everyone in the organisation or service, from leaders to temporary staff so that everyone understands the impact of and responses to trauma. </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Children, young people and families are involved in developing and delivering training so that it includes an element of lived experience. </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Training offers opportunities to reflect and discuss the impact of trauma and how to respond to it.</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Practitioners have opportunities to reflect on their own cases and are supported to identify trauma, and missed opportunities to reduce the impact</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Practitioners have opportunities to reflect on a wider set of cases through multi-disciplinary conversations and participating in case audits.</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Training is delivered by trauma-informed champions who can offer expertise and experience in practice and is informed by research evidence</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Frontline practitioners have the confidence and skills to facilitate trauma-informed work, including group work, anti-discriminatory practice and responding to challenging behaviour</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Training sessions have embedded follow up support and opportunities for discussion or reflection.</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1000"/>
                        </a:spcAft>
                        <a:buNone/>
                      </a:pPr>
                      <a:r>
                        <a:rPr lang="en-GB" sz="800">
                          <a:solidFill>
                            <a:srgbClr val="008E79"/>
                          </a:solidFill>
                          <a:latin typeface="Quicksand Medium"/>
                          <a:ea typeface="Quicksand Medium"/>
                          <a:cs typeface="Quicksand Medium"/>
                          <a:sym typeface="Quicksand Medium"/>
                        </a:rPr>
                        <a:t>Training gives practitioners the language to talk about trauma and trauma -informed practice.</a:t>
                      </a:r>
                      <a:endParaRPr sz="800">
                        <a:solidFill>
                          <a:srgbClr val="008E79"/>
                        </a:solidFill>
                        <a:latin typeface="Quicksand Medium"/>
                        <a:ea typeface="Quicksand Medium"/>
                        <a:cs typeface="Quicksand Medium"/>
                        <a:sym typeface="Quicksand Medium"/>
                      </a:endParaRPr>
                    </a:p>
                  </a:txBody>
                  <a:tcPr marT="63500" marB="63500" marR="63500" marL="63500">
                    <a:lnL cap="flat" cmpd="sng" w="12700">
                      <a:solidFill>
                        <a:srgbClr val="008E79"/>
                      </a:solidFill>
                      <a:prstDash val="solid"/>
                      <a:round/>
                      <a:headEnd len="sm" w="sm" type="none"/>
                      <a:tailEnd len="sm" w="sm" type="none"/>
                    </a:lnL>
                    <a:lnR cap="flat" cmpd="sng" w="12700">
                      <a:solidFill>
                        <a:srgbClr val="008E79"/>
                      </a:solidFill>
                      <a:prstDash val="solid"/>
                      <a:round/>
                      <a:headEnd len="sm" w="sm" type="none"/>
                      <a:tailEnd len="sm" w="sm" type="none"/>
                    </a:lnR>
                    <a:lnT cap="flat" cmpd="sng" w="12700">
                      <a:solidFill>
                        <a:srgbClr val="008E79"/>
                      </a:solidFill>
                      <a:prstDash val="solid"/>
                      <a:round/>
                      <a:headEnd len="sm" w="sm" type="none"/>
                      <a:tailEnd len="sm" w="sm" type="none"/>
                    </a:lnT>
                    <a:lnB cap="flat" cmpd="sng" w="12700">
                      <a:solidFill>
                        <a:srgbClr val="008E79"/>
                      </a:solidFill>
                      <a:prstDash val="solid"/>
                      <a:round/>
                      <a:headEnd len="sm" w="sm" type="none"/>
                      <a:tailEnd len="sm" w="sm" type="none"/>
                    </a:lnB>
                  </a:tcPr>
                </a:tc>
                <a:tc>
                  <a:txBody>
                    <a:bodyPr/>
                    <a:lstStyle/>
                    <a:p>
                      <a:pPr indent="0" lvl="0" marL="0" rtl="0" algn="l">
                        <a:spcBef>
                          <a:spcPts val="0"/>
                        </a:spcBef>
                        <a:spcAft>
                          <a:spcPts val="0"/>
                        </a:spcAft>
                        <a:buNone/>
                      </a:pPr>
                      <a:r>
                        <a:rPr lang="en-GB" sz="800">
                          <a:solidFill>
                            <a:srgbClr val="008E79"/>
                          </a:solidFill>
                          <a:latin typeface="Quicksand Medium"/>
                          <a:ea typeface="Quicksand Medium"/>
                          <a:cs typeface="Quicksand Medium"/>
                          <a:sym typeface="Quicksand Medium"/>
                        </a:rPr>
                        <a:t>Early Help</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Complex Safeguarding</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Youth Justice</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Probation</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Educational Psychology</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Workforce Development</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Hopwood Hall</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Public Health</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GM Integrated Care System</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Specialist Nurses Safeguarding</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0"/>
                        </a:spcAft>
                        <a:buNone/>
                      </a:pPr>
                      <a:r>
                        <a:rPr lang="en-GB" sz="800">
                          <a:solidFill>
                            <a:srgbClr val="008E79"/>
                          </a:solidFill>
                          <a:latin typeface="Quicksand Medium"/>
                          <a:ea typeface="Quicksand Medium"/>
                          <a:cs typeface="Quicksand Medium"/>
                          <a:sym typeface="Quicksand Medium"/>
                        </a:rPr>
                        <a:t>RCT</a:t>
                      </a:r>
                      <a:endParaRPr sz="800">
                        <a:solidFill>
                          <a:srgbClr val="008E79"/>
                        </a:solidFill>
                        <a:latin typeface="Quicksand Medium"/>
                        <a:ea typeface="Quicksand Medium"/>
                        <a:cs typeface="Quicksand Medium"/>
                        <a:sym typeface="Quicksand Medium"/>
                      </a:endParaRPr>
                    </a:p>
                    <a:p>
                      <a:pPr indent="0" lvl="0" marL="0" rtl="0" algn="l">
                        <a:spcBef>
                          <a:spcPts val="1000"/>
                        </a:spcBef>
                        <a:spcAft>
                          <a:spcPts val="1000"/>
                        </a:spcAft>
                        <a:buNone/>
                      </a:pPr>
                      <a:r>
                        <a:rPr lang="en-GB" sz="800">
                          <a:solidFill>
                            <a:srgbClr val="008E79"/>
                          </a:solidFill>
                          <a:latin typeface="Quicksand Medium"/>
                          <a:ea typeface="Quicksand Medium"/>
                          <a:cs typeface="Quicksand Medium"/>
                          <a:sym typeface="Quicksand Medium"/>
                        </a:rPr>
                        <a:t>Adult Social Care</a:t>
                      </a:r>
                      <a:endParaRPr sz="800">
                        <a:solidFill>
                          <a:srgbClr val="008E79"/>
                        </a:solidFill>
                        <a:latin typeface="Quicksand Medium"/>
                        <a:ea typeface="Quicksand Medium"/>
                        <a:cs typeface="Quicksand Medium"/>
                        <a:sym typeface="Quicksand Medium"/>
                      </a:endParaRPr>
                    </a:p>
                  </a:txBody>
                  <a:tcPr marT="63500" marB="63500" marR="63500" marL="63500">
                    <a:lnL cap="flat" cmpd="sng" w="12700">
                      <a:solidFill>
                        <a:srgbClr val="008E79"/>
                      </a:solidFill>
                      <a:prstDash val="solid"/>
                      <a:round/>
                      <a:headEnd len="sm" w="sm" type="none"/>
                      <a:tailEnd len="sm" w="sm" type="none"/>
                    </a:lnL>
                    <a:lnR cap="flat" cmpd="sng" w="12700">
                      <a:solidFill>
                        <a:srgbClr val="008E79"/>
                      </a:solidFill>
                      <a:prstDash val="solid"/>
                      <a:round/>
                      <a:headEnd len="sm" w="sm" type="none"/>
                      <a:tailEnd len="sm" w="sm" type="none"/>
                    </a:lnR>
                    <a:lnT cap="flat" cmpd="sng" w="12700">
                      <a:solidFill>
                        <a:srgbClr val="008E79"/>
                      </a:solidFill>
                      <a:prstDash val="solid"/>
                      <a:round/>
                      <a:headEnd len="sm" w="sm" type="none"/>
                      <a:tailEnd len="sm" w="sm" type="none"/>
                    </a:lnT>
                    <a:lnB cap="flat" cmpd="sng" w="12700">
                      <a:solidFill>
                        <a:srgbClr val="008E79"/>
                      </a:solidFill>
                      <a:prstDash val="solid"/>
                      <a:round/>
                      <a:headEnd len="sm" w="sm" type="none"/>
                      <a:tailEnd len="sm" w="sm" type="none"/>
                    </a:lnB>
                  </a:tcPr>
                </a:tc>
              </a:tr>
            </a:tbl>
          </a:graphicData>
        </a:graphic>
      </p:graphicFrame>
      <p:sp>
        <p:nvSpPr>
          <p:cNvPr id="168" name="Google Shape;168;p21"/>
          <p:cNvSpPr txBox="1"/>
          <p:nvPr/>
        </p:nvSpPr>
        <p:spPr>
          <a:xfrm>
            <a:off x="562875" y="547850"/>
            <a:ext cx="9562500" cy="877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sz="1200">
                <a:solidFill>
                  <a:srgbClr val="008E79"/>
                </a:solidFill>
                <a:latin typeface="Quicksand Medium"/>
                <a:ea typeface="Quicksand Medium"/>
                <a:cs typeface="Quicksand Medium"/>
                <a:sym typeface="Quicksand Medium"/>
              </a:rPr>
              <a:t>TRAUMA-INFORMED PRACTICE FEATURES</a:t>
            </a:r>
            <a:endParaRPr sz="1200">
              <a:solidFill>
                <a:srgbClr val="008E79"/>
              </a:solidFill>
              <a:latin typeface="Quicksand Medium"/>
              <a:ea typeface="Quicksand Medium"/>
              <a:cs typeface="Quicksand Medium"/>
              <a:sym typeface="Quicksand Medium"/>
            </a:endParaRPr>
          </a:p>
          <a:p>
            <a:pPr indent="0" lvl="0" marL="0" rtl="0" algn="l">
              <a:spcBef>
                <a:spcPts val="600"/>
              </a:spcBef>
              <a:spcAft>
                <a:spcPts val="600"/>
              </a:spcAft>
              <a:buNone/>
            </a:pPr>
            <a:r>
              <a:rPr b="1" lang="en-GB" sz="2800">
                <a:solidFill>
                  <a:srgbClr val="008E79"/>
                </a:solidFill>
                <a:latin typeface="Quicksand"/>
                <a:ea typeface="Quicksand"/>
                <a:cs typeface="Quicksand"/>
                <a:sym typeface="Quicksand"/>
              </a:rPr>
              <a:t>Training</a:t>
            </a:r>
            <a:endParaRPr b="1" sz="2800">
              <a:solidFill>
                <a:srgbClr val="008E79"/>
              </a:solidFill>
              <a:latin typeface="Quicksand"/>
              <a:ea typeface="Quicksand"/>
              <a:cs typeface="Quicksand"/>
              <a:sym typeface="Quicksand"/>
            </a:endParaRPr>
          </a:p>
        </p:txBody>
      </p:sp>
      <p:graphicFrame>
        <p:nvGraphicFramePr>
          <p:cNvPr id="169" name="Google Shape;169;p21"/>
          <p:cNvGraphicFramePr/>
          <p:nvPr/>
        </p:nvGraphicFramePr>
        <p:xfrm>
          <a:off x="5360225" y="1565125"/>
          <a:ext cx="3000000" cy="3000000"/>
        </p:xfrm>
        <a:graphic>
          <a:graphicData uri="http://schemas.openxmlformats.org/drawingml/2006/table">
            <a:tbl>
              <a:tblPr>
                <a:noFill/>
                <a:tableStyleId>{4C7C10EB-985E-4135-9C93-A89B73015DB3}</a:tableStyleId>
              </a:tblPr>
              <a:tblGrid>
                <a:gridCol w="1587200"/>
                <a:gridCol w="1587200"/>
                <a:gridCol w="1587200"/>
              </a:tblGrid>
              <a:tr h="261500">
                <a:tc>
                  <a:txBody>
                    <a:bodyPr/>
                    <a:lstStyle/>
                    <a:p>
                      <a:pPr indent="0" lvl="0" marL="0" rtl="0" algn="l">
                        <a:spcBef>
                          <a:spcPts val="0"/>
                        </a:spcBef>
                        <a:spcAft>
                          <a:spcPts val="0"/>
                        </a:spcAft>
                        <a:buNone/>
                      </a:pPr>
                      <a:r>
                        <a:rPr lang="en-GB" sz="900">
                          <a:solidFill>
                            <a:srgbClr val="3C3C3B"/>
                          </a:solidFill>
                          <a:latin typeface="Quicksand Medium"/>
                          <a:ea typeface="Quicksand Medium"/>
                          <a:cs typeface="Quicksand Medium"/>
                          <a:sym typeface="Quicksand Medium"/>
                        </a:rPr>
                        <a:t>DEFINING</a:t>
                      </a:r>
                      <a:endParaRPr sz="900">
                        <a:solidFill>
                          <a:srgbClr val="3C3C3B"/>
                        </a:solidFill>
                        <a:latin typeface="Quicksand Medium"/>
                        <a:ea typeface="Quicksand Medium"/>
                        <a:cs typeface="Quicksand Medium"/>
                        <a:sym typeface="Quicksand Medium"/>
                      </a:endParaRPr>
                    </a:p>
                  </a:txBody>
                  <a:tcPr marT="63500" marB="63500" marR="63500" marL="63500">
                    <a:lnL cap="flat" cmpd="sng" w="12700">
                      <a:solidFill>
                        <a:srgbClr val="3C3C3B"/>
                      </a:solidFill>
                      <a:prstDash val="solid"/>
                      <a:round/>
                      <a:headEnd len="sm" w="sm" type="none"/>
                      <a:tailEnd len="sm" w="sm" type="none"/>
                    </a:lnL>
                    <a:lnR cap="flat" cmpd="sng" w="12700">
                      <a:solidFill>
                        <a:srgbClr val="3C3C3B"/>
                      </a:solidFill>
                      <a:prstDash val="solid"/>
                      <a:round/>
                      <a:headEnd len="sm" w="sm" type="none"/>
                      <a:tailEnd len="sm" w="sm" type="none"/>
                    </a:lnR>
                    <a:lnT cap="flat" cmpd="sng" w="12700">
                      <a:solidFill>
                        <a:srgbClr val="3C3C3B"/>
                      </a:solidFill>
                      <a:prstDash val="solid"/>
                      <a:round/>
                      <a:headEnd len="sm" w="sm" type="none"/>
                      <a:tailEnd len="sm" w="sm" type="none"/>
                    </a:lnT>
                    <a:lnB cap="flat" cmpd="sng" w="12700">
                      <a:solidFill>
                        <a:srgbClr val="3C3C3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rPr lang="en-GB" sz="900">
                          <a:solidFill>
                            <a:srgbClr val="3C3C3B"/>
                          </a:solidFill>
                          <a:latin typeface="Quicksand Medium"/>
                          <a:ea typeface="Quicksand Medium"/>
                          <a:cs typeface="Quicksand Medium"/>
                          <a:sym typeface="Quicksand Medium"/>
                        </a:rPr>
                        <a:t>EMBEDDING</a:t>
                      </a:r>
                      <a:endParaRPr sz="900">
                        <a:solidFill>
                          <a:srgbClr val="3C3C3B"/>
                        </a:solidFill>
                        <a:latin typeface="Quicksand Medium"/>
                        <a:ea typeface="Quicksand Medium"/>
                        <a:cs typeface="Quicksand Medium"/>
                        <a:sym typeface="Quicksand Medium"/>
                      </a:endParaRPr>
                    </a:p>
                  </a:txBody>
                  <a:tcPr marT="63500" marB="63500" marR="63500" marL="63500">
                    <a:lnL cap="flat" cmpd="sng" w="12700">
                      <a:solidFill>
                        <a:srgbClr val="3C3C3B"/>
                      </a:solidFill>
                      <a:prstDash val="solid"/>
                      <a:round/>
                      <a:headEnd len="sm" w="sm" type="none"/>
                      <a:tailEnd len="sm" w="sm" type="none"/>
                    </a:lnL>
                    <a:lnR cap="flat" cmpd="sng" w="12700">
                      <a:solidFill>
                        <a:srgbClr val="3C3C3B"/>
                      </a:solidFill>
                      <a:prstDash val="solid"/>
                      <a:round/>
                      <a:headEnd len="sm" w="sm" type="none"/>
                      <a:tailEnd len="sm" w="sm" type="none"/>
                    </a:lnR>
                    <a:lnT cap="flat" cmpd="sng" w="12700">
                      <a:solidFill>
                        <a:srgbClr val="3C3C3B"/>
                      </a:solidFill>
                      <a:prstDash val="solid"/>
                      <a:round/>
                      <a:headEnd len="sm" w="sm" type="none"/>
                      <a:tailEnd len="sm" w="sm" type="none"/>
                    </a:lnT>
                    <a:lnB cap="flat" cmpd="sng" w="12700">
                      <a:solidFill>
                        <a:srgbClr val="3C3C3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rPr lang="en-GB" sz="900">
                          <a:solidFill>
                            <a:srgbClr val="3C3C3B"/>
                          </a:solidFill>
                          <a:latin typeface="Quicksand Medium"/>
                          <a:ea typeface="Quicksand Medium"/>
                          <a:cs typeface="Quicksand Medium"/>
                          <a:sym typeface="Quicksand Medium"/>
                        </a:rPr>
                        <a:t>THRIVING &amp; LEADING</a:t>
                      </a:r>
                      <a:endParaRPr sz="900">
                        <a:solidFill>
                          <a:srgbClr val="3C3C3B"/>
                        </a:solidFill>
                        <a:latin typeface="Quicksand Medium"/>
                        <a:ea typeface="Quicksand Medium"/>
                        <a:cs typeface="Quicksand Medium"/>
                        <a:sym typeface="Quicksand Medium"/>
                      </a:endParaRPr>
                    </a:p>
                  </a:txBody>
                  <a:tcPr marT="63500" marB="63500" marR="63500" marL="63500">
                    <a:lnL cap="flat" cmpd="sng" w="12700">
                      <a:solidFill>
                        <a:srgbClr val="3C3C3B"/>
                      </a:solidFill>
                      <a:prstDash val="solid"/>
                      <a:round/>
                      <a:headEnd len="sm" w="sm" type="none"/>
                      <a:tailEnd len="sm" w="sm" type="none"/>
                    </a:lnL>
                    <a:lnR cap="flat" cmpd="sng" w="12700">
                      <a:solidFill>
                        <a:srgbClr val="3C3C3B"/>
                      </a:solidFill>
                      <a:prstDash val="solid"/>
                      <a:round/>
                      <a:headEnd len="sm" w="sm" type="none"/>
                      <a:tailEnd len="sm" w="sm" type="none"/>
                    </a:lnR>
                    <a:lnT cap="flat" cmpd="sng" w="12700">
                      <a:solidFill>
                        <a:srgbClr val="3C3C3B"/>
                      </a:solidFill>
                      <a:prstDash val="solid"/>
                      <a:round/>
                      <a:headEnd len="sm" w="sm" type="none"/>
                      <a:tailEnd len="sm" w="sm" type="none"/>
                    </a:lnT>
                    <a:lnB cap="flat" cmpd="sng" w="12700">
                      <a:solidFill>
                        <a:srgbClr val="3C3C3B"/>
                      </a:solidFill>
                      <a:prstDash val="solid"/>
                      <a:round/>
                      <a:headEnd len="sm" w="sm" type="none"/>
                      <a:tailEnd len="sm" w="sm" type="none"/>
                    </a:lnB>
                    <a:solidFill>
                      <a:srgbClr val="FFFFFF"/>
                    </a:solidFill>
                  </a:tcPr>
                </a:tc>
              </a:tr>
              <a:tr h="5202675">
                <a:tc>
                  <a:txBody>
                    <a:bodyPr/>
                    <a:lstStyle/>
                    <a:p>
                      <a:pPr indent="0" lvl="0" marL="0" rtl="0" algn="l">
                        <a:spcBef>
                          <a:spcPts val="0"/>
                        </a:spcBef>
                        <a:spcAft>
                          <a:spcPts val="0"/>
                        </a:spcAft>
                        <a:buNone/>
                      </a:pPr>
                      <a:r>
                        <a:rPr lang="en-GB" sz="800">
                          <a:solidFill>
                            <a:srgbClr val="3C3C3B"/>
                          </a:solidFill>
                          <a:latin typeface="Quicksand"/>
                          <a:ea typeface="Quicksand"/>
                          <a:cs typeface="Quicksand"/>
                          <a:sym typeface="Quicksand"/>
                        </a:rPr>
                        <a:t>Areas for TIP development &amp; a joint vision are being defined</a:t>
                      </a:r>
                      <a:endParaRPr sz="1000">
                        <a:solidFill>
                          <a:srgbClr val="3C3C3B"/>
                        </a:solidFill>
                        <a:latin typeface="Quicksand"/>
                        <a:ea typeface="Quicksand"/>
                        <a:cs typeface="Quicksand"/>
                        <a:sym typeface="Quicksand"/>
                      </a:endParaRPr>
                    </a:p>
                  </a:txBody>
                  <a:tcPr marT="63500" marB="63500" marR="63500" marL="63500">
                    <a:lnL cap="flat" cmpd="sng" w="12700">
                      <a:solidFill>
                        <a:srgbClr val="3C3C3B"/>
                      </a:solidFill>
                      <a:prstDash val="solid"/>
                      <a:round/>
                      <a:headEnd len="sm" w="sm" type="none"/>
                      <a:tailEnd len="sm" w="sm" type="none"/>
                    </a:lnL>
                    <a:lnR cap="flat" cmpd="sng" w="12700">
                      <a:solidFill>
                        <a:srgbClr val="3C3C3B"/>
                      </a:solidFill>
                      <a:prstDash val="solid"/>
                      <a:round/>
                      <a:headEnd len="sm" w="sm" type="none"/>
                      <a:tailEnd len="sm" w="sm" type="none"/>
                    </a:lnR>
                    <a:lnT cap="flat" cmpd="sng" w="12700">
                      <a:solidFill>
                        <a:srgbClr val="3C3C3B"/>
                      </a:solidFill>
                      <a:prstDash val="solid"/>
                      <a:round/>
                      <a:headEnd len="sm" w="sm" type="none"/>
                      <a:tailEnd len="sm" w="sm" type="none"/>
                    </a:lnT>
                    <a:lnB cap="flat" cmpd="sng" w="12700">
                      <a:solidFill>
                        <a:srgbClr val="3C3C3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rPr lang="en-GB" sz="800">
                          <a:solidFill>
                            <a:srgbClr val="3C3C3B"/>
                          </a:solidFill>
                          <a:latin typeface="Quicksand"/>
                          <a:ea typeface="Quicksand"/>
                          <a:cs typeface="Quicksand"/>
                          <a:sym typeface="Quicksand"/>
                        </a:rPr>
                        <a:t>Improved ways of working are being embedded</a:t>
                      </a:r>
                      <a:endParaRPr sz="1200">
                        <a:solidFill>
                          <a:srgbClr val="3C3C3B"/>
                        </a:solidFill>
                        <a:latin typeface="Quicksand Medium"/>
                        <a:ea typeface="Quicksand Medium"/>
                        <a:cs typeface="Quicksand Medium"/>
                        <a:sym typeface="Quicksand Medium"/>
                      </a:endParaRPr>
                    </a:p>
                    <a:p>
                      <a:pPr indent="0" lvl="0" marL="0" rtl="0" algn="l">
                        <a:spcBef>
                          <a:spcPts val="0"/>
                        </a:spcBef>
                        <a:spcAft>
                          <a:spcPts val="0"/>
                        </a:spcAft>
                        <a:buNone/>
                      </a:pPr>
                      <a:r>
                        <a:t/>
                      </a:r>
                      <a:endParaRPr sz="1000">
                        <a:solidFill>
                          <a:srgbClr val="3C3C3B"/>
                        </a:solidFill>
                        <a:latin typeface="Quicksand"/>
                        <a:ea typeface="Quicksand"/>
                        <a:cs typeface="Quicksand"/>
                        <a:sym typeface="Quicksand"/>
                      </a:endParaRPr>
                    </a:p>
                  </a:txBody>
                  <a:tcPr marT="63500" marB="63500" marR="63500" marL="63500">
                    <a:lnL cap="flat" cmpd="sng" w="12700">
                      <a:solidFill>
                        <a:srgbClr val="3C3C3B"/>
                      </a:solidFill>
                      <a:prstDash val="solid"/>
                      <a:round/>
                      <a:headEnd len="sm" w="sm" type="none"/>
                      <a:tailEnd len="sm" w="sm" type="none"/>
                    </a:lnL>
                    <a:lnR cap="flat" cmpd="sng" w="12700">
                      <a:solidFill>
                        <a:srgbClr val="3C3C3B"/>
                      </a:solidFill>
                      <a:prstDash val="solid"/>
                      <a:round/>
                      <a:headEnd len="sm" w="sm" type="none"/>
                      <a:tailEnd len="sm" w="sm" type="none"/>
                    </a:lnR>
                    <a:lnT cap="flat" cmpd="sng" w="12700">
                      <a:solidFill>
                        <a:srgbClr val="3C3C3B"/>
                      </a:solidFill>
                      <a:prstDash val="solid"/>
                      <a:round/>
                      <a:headEnd len="sm" w="sm" type="none"/>
                      <a:tailEnd len="sm" w="sm" type="none"/>
                    </a:lnT>
                    <a:lnB cap="flat" cmpd="sng" w="12700">
                      <a:solidFill>
                        <a:srgbClr val="3C3C3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rPr lang="en-GB" sz="800">
                          <a:solidFill>
                            <a:srgbClr val="3C3C3B"/>
                          </a:solidFill>
                          <a:latin typeface="Quicksand"/>
                          <a:ea typeface="Quicksand"/>
                          <a:cs typeface="Quicksand"/>
                          <a:sym typeface="Quicksand"/>
                        </a:rPr>
                        <a:t>Vision for TIP and outcomes are actively owned by all members of the team. Great practice is shared with the wider system.</a:t>
                      </a:r>
                      <a:r>
                        <a:rPr lang="en-GB" sz="800">
                          <a:solidFill>
                            <a:srgbClr val="3C3C3B"/>
                          </a:solidFill>
                          <a:latin typeface="Quicksand Medium"/>
                          <a:ea typeface="Quicksand Medium"/>
                          <a:cs typeface="Quicksand Medium"/>
                          <a:sym typeface="Quicksand Medium"/>
                        </a:rPr>
                        <a:t> </a:t>
                      </a:r>
                      <a:endParaRPr sz="800">
                        <a:solidFill>
                          <a:srgbClr val="3C3C3B"/>
                        </a:solidFill>
                        <a:latin typeface="Quicksand Medium"/>
                        <a:ea typeface="Quicksand Medium"/>
                        <a:cs typeface="Quicksand Medium"/>
                        <a:sym typeface="Quicksand Medium"/>
                      </a:endParaRPr>
                    </a:p>
                    <a:p>
                      <a:pPr indent="0" lvl="0" marL="0" rtl="0" algn="l">
                        <a:spcBef>
                          <a:spcPts val="0"/>
                        </a:spcBef>
                        <a:spcAft>
                          <a:spcPts val="0"/>
                        </a:spcAft>
                        <a:buNone/>
                      </a:pPr>
                      <a:r>
                        <a:t/>
                      </a:r>
                      <a:endParaRPr sz="1000">
                        <a:solidFill>
                          <a:srgbClr val="3C3C3B"/>
                        </a:solidFill>
                        <a:latin typeface="Quicksand"/>
                        <a:ea typeface="Quicksand"/>
                        <a:cs typeface="Quicksand"/>
                        <a:sym typeface="Quicksand"/>
                      </a:endParaRPr>
                    </a:p>
                  </a:txBody>
                  <a:tcPr marT="63500" marB="63500" marR="63500" marL="63500">
                    <a:lnL cap="flat" cmpd="sng" w="12700">
                      <a:solidFill>
                        <a:srgbClr val="3C3C3B"/>
                      </a:solidFill>
                      <a:prstDash val="solid"/>
                      <a:round/>
                      <a:headEnd len="sm" w="sm" type="none"/>
                      <a:tailEnd len="sm" w="sm" type="none"/>
                    </a:lnL>
                    <a:lnR cap="flat" cmpd="sng" w="12700">
                      <a:solidFill>
                        <a:srgbClr val="3C3C3B"/>
                      </a:solidFill>
                      <a:prstDash val="solid"/>
                      <a:round/>
                      <a:headEnd len="sm" w="sm" type="none"/>
                      <a:tailEnd len="sm" w="sm" type="none"/>
                    </a:lnR>
                    <a:lnT cap="flat" cmpd="sng" w="12700">
                      <a:solidFill>
                        <a:srgbClr val="3C3C3B"/>
                      </a:solidFill>
                      <a:prstDash val="solid"/>
                      <a:round/>
                      <a:headEnd len="sm" w="sm" type="none"/>
                      <a:tailEnd len="sm" w="sm" type="none"/>
                    </a:lnT>
                    <a:lnB cap="flat" cmpd="sng" w="12700">
                      <a:solidFill>
                        <a:srgbClr val="3C3C3B"/>
                      </a:solidFill>
                      <a:prstDash val="solid"/>
                      <a:round/>
                      <a:headEnd len="sm" w="sm" type="none"/>
                      <a:tailEnd len="sm" w="sm" type="none"/>
                    </a:lnB>
                    <a:solidFill>
                      <a:srgbClr val="FFFFFF"/>
                    </a:solidFill>
                  </a:tcPr>
                </a:tc>
              </a:tr>
            </a:tbl>
          </a:graphicData>
        </a:graphic>
      </p:graphicFrame>
      <p:grpSp>
        <p:nvGrpSpPr>
          <p:cNvPr id="170" name="Google Shape;170;p21"/>
          <p:cNvGrpSpPr/>
          <p:nvPr/>
        </p:nvGrpSpPr>
        <p:grpSpPr>
          <a:xfrm>
            <a:off x="9890317" y="1596455"/>
            <a:ext cx="198789" cy="198789"/>
            <a:chOff x="9779875" y="1425050"/>
            <a:chExt cx="345600" cy="345600"/>
          </a:xfrm>
        </p:grpSpPr>
        <p:sp>
          <p:nvSpPr>
            <p:cNvPr id="171" name="Google Shape;171;p21"/>
            <p:cNvSpPr/>
            <p:nvPr/>
          </p:nvSpPr>
          <p:spPr>
            <a:xfrm>
              <a:off x="9779875" y="1425050"/>
              <a:ext cx="345600" cy="345600"/>
            </a:xfrm>
            <a:prstGeom prst="ellipse">
              <a:avLst/>
            </a:prstGeom>
            <a:solidFill>
              <a:srgbClr val="3C3C3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72" name="Google Shape;172;p21"/>
            <p:cNvPicPr preferRelativeResize="0"/>
            <p:nvPr/>
          </p:nvPicPr>
          <p:blipFill>
            <a:blip r:embed="rId3">
              <a:alphaModFix/>
            </a:blip>
            <a:stretch>
              <a:fillRect/>
            </a:stretch>
          </p:blipFill>
          <p:spPr>
            <a:xfrm>
              <a:off x="9858650" y="1503825"/>
              <a:ext cx="188000" cy="188000"/>
            </a:xfrm>
            <a:prstGeom prst="rect">
              <a:avLst/>
            </a:prstGeom>
            <a:noFill/>
            <a:ln>
              <a:noFill/>
            </a:ln>
          </p:spPr>
        </p:pic>
      </p:grpSp>
      <p:grpSp>
        <p:nvGrpSpPr>
          <p:cNvPr id="173" name="Google Shape;173;p21"/>
          <p:cNvGrpSpPr/>
          <p:nvPr/>
        </p:nvGrpSpPr>
        <p:grpSpPr>
          <a:xfrm>
            <a:off x="8303492" y="1596455"/>
            <a:ext cx="198789" cy="198789"/>
            <a:chOff x="9779875" y="1425050"/>
            <a:chExt cx="345600" cy="345600"/>
          </a:xfrm>
        </p:grpSpPr>
        <p:sp>
          <p:nvSpPr>
            <p:cNvPr id="174" name="Google Shape;174;p21"/>
            <p:cNvSpPr/>
            <p:nvPr/>
          </p:nvSpPr>
          <p:spPr>
            <a:xfrm>
              <a:off x="9779875" y="1425050"/>
              <a:ext cx="345600" cy="345600"/>
            </a:xfrm>
            <a:prstGeom prst="ellipse">
              <a:avLst/>
            </a:prstGeom>
            <a:solidFill>
              <a:srgbClr val="3C3C3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75" name="Google Shape;175;p21"/>
            <p:cNvPicPr preferRelativeResize="0"/>
            <p:nvPr/>
          </p:nvPicPr>
          <p:blipFill>
            <a:blip r:embed="rId3">
              <a:alphaModFix/>
            </a:blip>
            <a:stretch>
              <a:fillRect/>
            </a:stretch>
          </p:blipFill>
          <p:spPr>
            <a:xfrm>
              <a:off x="9858650" y="1503825"/>
              <a:ext cx="188000" cy="188000"/>
            </a:xfrm>
            <a:prstGeom prst="rect">
              <a:avLst/>
            </a:prstGeom>
            <a:noFill/>
            <a:ln>
              <a:noFill/>
            </a:ln>
          </p:spPr>
        </p:pic>
      </p:grpSp>
      <p:grpSp>
        <p:nvGrpSpPr>
          <p:cNvPr id="176" name="Google Shape;176;p21"/>
          <p:cNvGrpSpPr/>
          <p:nvPr/>
        </p:nvGrpSpPr>
        <p:grpSpPr>
          <a:xfrm>
            <a:off x="6716667" y="1596455"/>
            <a:ext cx="198789" cy="198789"/>
            <a:chOff x="9779875" y="1425050"/>
            <a:chExt cx="345600" cy="345600"/>
          </a:xfrm>
        </p:grpSpPr>
        <p:sp>
          <p:nvSpPr>
            <p:cNvPr id="177" name="Google Shape;177;p21"/>
            <p:cNvSpPr/>
            <p:nvPr/>
          </p:nvSpPr>
          <p:spPr>
            <a:xfrm>
              <a:off x="9779875" y="1425050"/>
              <a:ext cx="345600" cy="345600"/>
            </a:xfrm>
            <a:prstGeom prst="ellipse">
              <a:avLst/>
            </a:prstGeom>
            <a:solidFill>
              <a:srgbClr val="3C3C3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78" name="Google Shape;178;p21"/>
            <p:cNvPicPr preferRelativeResize="0"/>
            <p:nvPr/>
          </p:nvPicPr>
          <p:blipFill>
            <a:blip r:embed="rId3">
              <a:alphaModFix/>
            </a:blip>
            <a:stretch>
              <a:fillRect/>
            </a:stretch>
          </p:blipFill>
          <p:spPr>
            <a:xfrm>
              <a:off x="9858650" y="1503825"/>
              <a:ext cx="188000" cy="188000"/>
            </a:xfrm>
            <a:prstGeom prst="rect">
              <a:avLst/>
            </a:prstGeom>
            <a:noFill/>
            <a:ln>
              <a:noFill/>
            </a:ln>
          </p:spPr>
        </p:pic>
      </p:grpSp>
      <p:pic>
        <p:nvPicPr>
          <p:cNvPr id="179" name="Google Shape;179;p21"/>
          <p:cNvPicPr preferRelativeResize="0"/>
          <p:nvPr/>
        </p:nvPicPr>
        <p:blipFill>
          <a:blip r:embed="rId4">
            <a:alphaModFix/>
          </a:blip>
          <a:stretch>
            <a:fillRect/>
          </a:stretch>
        </p:blipFill>
        <p:spPr>
          <a:xfrm>
            <a:off x="8506099" y="540000"/>
            <a:ext cx="1619374" cy="531350"/>
          </a:xfrm>
          <a:prstGeom prst="rect">
            <a:avLst/>
          </a:prstGeom>
          <a:noFill/>
          <a:ln>
            <a:noFill/>
          </a:ln>
        </p:spPr>
      </p:pic>
      <p:sp>
        <p:nvSpPr>
          <p:cNvPr id="180" name="Google Shape;180;p21"/>
          <p:cNvSpPr txBox="1"/>
          <p:nvPr>
            <p:ph idx="12" type="sldNum"/>
          </p:nvPr>
        </p:nvSpPr>
        <p:spPr>
          <a:xfrm>
            <a:off x="10050297" y="6981597"/>
            <a:ext cx="641700" cy="578400"/>
          </a:xfrm>
          <a:prstGeom prst="rect">
            <a:avLst/>
          </a:prstGeom>
        </p:spPr>
        <p:txBody>
          <a:bodyPr anchorCtr="0" anchor="ctr" bIns="116050" lIns="116050" spcFirstLastPara="1" rIns="116050" wrap="square" tIns="116050">
            <a:normAutofit/>
          </a:bodyPr>
          <a:lstStyle/>
          <a:p>
            <a:pPr indent="0" lvl="0" marL="0" rtl="0" algn="ctr">
              <a:spcBef>
                <a:spcPts val="0"/>
              </a:spcBef>
              <a:spcAft>
                <a:spcPts val="0"/>
              </a:spcAft>
              <a:buNone/>
            </a:pPr>
            <a:fld id="{00000000-1234-1234-1234-123412341234}" type="slidenum">
              <a:rPr lang="en-GB"/>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