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11" r:id="rId5"/>
    <p:sldMasterId id="2147483729" r:id="rId6"/>
    <p:sldMasterId id="2147483751" r:id="rId7"/>
    <p:sldMasterId id="2147483766" r:id="rId8"/>
    <p:sldMasterId id="2147483778" r:id="rId9"/>
    <p:sldMasterId id="2147483791" r:id="rId10"/>
    <p:sldMasterId id="2147483827" r:id="rId11"/>
  </p:sldMasterIdLst>
  <p:notesMasterIdLst>
    <p:notesMasterId r:id="rId45"/>
  </p:notesMasterIdLst>
  <p:sldIdLst>
    <p:sldId id="737" r:id="rId12"/>
    <p:sldId id="628" r:id="rId13"/>
    <p:sldId id="703" r:id="rId14"/>
    <p:sldId id="747" r:id="rId15"/>
    <p:sldId id="261" r:id="rId16"/>
    <p:sldId id="744" r:id="rId17"/>
    <p:sldId id="262" r:id="rId18"/>
    <p:sldId id="743" r:id="rId19"/>
    <p:sldId id="738" r:id="rId20"/>
    <p:sldId id="597" r:id="rId21"/>
    <p:sldId id="730" r:id="rId22"/>
    <p:sldId id="582" r:id="rId23"/>
    <p:sldId id="486" r:id="rId24"/>
    <p:sldId id="723" r:id="rId25"/>
    <p:sldId id="634" r:id="rId26"/>
    <p:sldId id="728" r:id="rId27"/>
    <p:sldId id="663" r:id="rId28"/>
    <p:sldId id="694" r:id="rId29"/>
    <p:sldId id="678" r:id="rId30"/>
    <p:sldId id="695" r:id="rId31"/>
    <p:sldId id="463" r:id="rId32"/>
    <p:sldId id="495" r:id="rId33"/>
    <p:sldId id="611" r:id="rId34"/>
    <p:sldId id="497" r:id="rId35"/>
    <p:sldId id="498" r:id="rId36"/>
    <p:sldId id="610" r:id="rId37"/>
    <p:sldId id="547" r:id="rId38"/>
    <p:sldId id="724" r:id="rId39"/>
    <p:sldId id="686" r:id="rId40"/>
    <p:sldId id="405" r:id="rId41"/>
    <p:sldId id="676" r:id="rId42"/>
    <p:sldId id="406" r:id="rId43"/>
    <p:sldId id="745" r:id="rId44"/>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lla Parkin" initials="SP [2]" lastIdx="54" clrIdx="6"/>
  <p:cmAuthor id="1" name="Sarah Wilson" initials="SW" lastIdx="11" clrIdx="0"/>
  <p:cmAuthor id="8" name="Gillian Ryder" initials="GR [2]" lastIdx="4" clrIdx="7"/>
  <p:cmAuthor id="2" name="Sarah Wilson" initials="SW [2]" lastIdx="2" clrIdx="1"/>
  <p:cmAuthor id="9" name="Karen Molloy" initials="KM" lastIdx="25" clrIdx="8"/>
  <p:cmAuthor id="3" name="Cheryl Pearce" initials="CP" lastIdx="55" clrIdx="2"/>
  <p:cmAuthor id="4" name="Cheryl Pearce" initials="CP [2]" lastIdx="35" clrIdx="3"/>
  <p:cmAuthor id="5" name="Gillian Ryder" initials="GR" lastIdx="36" clrIdx="4"/>
  <p:cmAuthor id="6" name="Stella Parkin" initials="SP"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5B9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9" autoAdjust="0"/>
  </p:normalViewPr>
  <p:slideViewPr>
    <p:cSldViewPr snapToGrid="0">
      <p:cViewPr varScale="1">
        <p:scale>
          <a:sx n="68" d="100"/>
          <a:sy n="68" d="100"/>
        </p:scale>
        <p:origin x="1446" y="54"/>
      </p:cViewPr>
      <p:guideLst>
        <p:guide orient="horz" pos="2160"/>
        <p:guide pos="2880"/>
      </p:guideLst>
    </p:cSldViewPr>
  </p:slideViewPr>
  <p:notesTextViewPr>
    <p:cViewPr>
      <p:scale>
        <a:sx n="1" d="1"/>
        <a:sy n="1" d="1"/>
      </p:scale>
      <p:origin x="0" y="-138"/>
    </p:cViewPr>
  </p:notesTextViewPr>
  <p:sorterViewPr>
    <p:cViewPr varScale="1">
      <p:scale>
        <a:sx n="100" d="100"/>
        <a:sy n="100" d="100"/>
      </p:scale>
      <p:origin x="0" y="-740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a:ln>
              <a:noFill/>
            </a:ln>
            <a:effectLst/>
          </c:spPr>
          <c:cat>
            <c:numRef>
              <c:f>Sheet1!$H$2:$H$31</c:f>
              <c:numCache>
                <c:formatCode>General</c:formatCode>
                <c:ptCount val="30"/>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2019</c:v>
                </c:pt>
              </c:numCache>
            </c:numRef>
          </c:cat>
          <c:val>
            <c:numRef>
              <c:f>Sheet1!$I$2:$I$31</c:f>
              <c:numCache>
                <c:formatCode>General</c:formatCode>
                <c:ptCount val="30"/>
                <c:pt idx="0">
                  <c:v>1.9</c:v>
                </c:pt>
                <c:pt idx="1">
                  <c:v>1.7</c:v>
                </c:pt>
                <c:pt idx="2">
                  <c:v>1.4</c:v>
                </c:pt>
                <c:pt idx="3">
                  <c:v>0.8</c:v>
                </c:pt>
                <c:pt idx="4">
                  <c:v>0.7</c:v>
                </c:pt>
                <c:pt idx="5">
                  <c:v>0.7</c:v>
                </c:pt>
                <c:pt idx="6">
                  <c:v>0.6</c:v>
                </c:pt>
                <c:pt idx="7">
                  <c:v>0.7</c:v>
                </c:pt>
                <c:pt idx="8">
                  <c:v>0.7</c:v>
                </c:pt>
                <c:pt idx="9">
                  <c:v>0.6</c:v>
                </c:pt>
                <c:pt idx="10">
                  <c:v>0.6</c:v>
                </c:pt>
                <c:pt idx="11">
                  <c:v>0.6</c:v>
                </c:pt>
                <c:pt idx="12">
                  <c:v>0.6</c:v>
                </c:pt>
                <c:pt idx="13">
                  <c:v>0.5</c:v>
                </c:pt>
                <c:pt idx="14">
                  <c:v>0.5</c:v>
                </c:pt>
                <c:pt idx="15">
                  <c:v>0.5</c:v>
                </c:pt>
                <c:pt idx="16">
                  <c:v>0.5</c:v>
                </c:pt>
                <c:pt idx="17">
                  <c:v>0.4</c:v>
                </c:pt>
                <c:pt idx="18">
                  <c:v>0.4</c:v>
                </c:pt>
                <c:pt idx="19">
                  <c:v>0.4</c:v>
                </c:pt>
                <c:pt idx="20">
                  <c:v>0.4</c:v>
                </c:pt>
                <c:pt idx="21">
                  <c:v>0.4</c:v>
                </c:pt>
                <c:pt idx="22">
                  <c:v>0.3</c:v>
                </c:pt>
                <c:pt idx="23">
                  <c:v>0.3</c:v>
                </c:pt>
                <c:pt idx="24">
                  <c:v>0.4</c:v>
                </c:pt>
                <c:pt idx="25">
                  <c:v>0.3</c:v>
                </c:pt>
                <c:pt idx="26">
                  <c:v>0.3</c:v>
                </c:pt>
                <c:pt idx="27">
                  <c:v>0.3</c:v>
                </c:pt>
                <c:pt idx="28">
                  <c:v>0.3</c:v>
                </c:pt>
                <c:pt idx="29">
                  <c:v>0.27</c:v>
                </c:pt>
              </c:numCache>
            </c:numRef>
          </c:val>
          <c:extLst>
            <c:ext xmlns:c16="http://schemas.microsoft.com/office/drawing/2014/chart" uri="{C3380CC4-5D6E-409C-BE32-E72D297353CC}">
              <c16:uniqueId val="{00000000-E86B-4B29-8563-9B84F6EC8EAD}"/>
            </c:ext>
          </c:extLst>
        </c:ser>
        <c:dLbls>
          <c:showLegendKey val="0"/>
          <c:showVal val="0"/>
          <c:showCatName val="0"/>
          <c:showSerName val="0"/>
          <c:showPercent val="0"/>
          <c:showBubbleSize val="0"/>
        </c:dLbls>
        <c:axId val="122122240"/>
        <c:axId val="185627392"/>
      </c:areaChart>
      <c:catAx>
        <c:axId val="122122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5627392"/>
        <c:crosses val="autoZero"/>
        <c:auto val="1"/>
        <c:lblAlgn val="ctr"/>
        <c:lblOffset val="100"/>
        <c:noMultiLvlLbl val="0"/>
      </c:catAx>
      <c:valAx>
        <c:axId val="185627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latin typeface="Arial" panose="020B0604020202020204" pitchFamily="34" charset="0"/>
                    <a:cs typeface="Arial" panose="020B0604020202020204" pitchFamily="34" charset="0"/>
                  </a:rPr>
                  <a:t>Rate</a:t>
                </a:r>
                <a:r>
                  <a:rPr lang="en-GB" baseline="0" dirty="0">
                    <a:latin typeface="Arial" panose="020B0604020202020204" pitchFamily="34" charset="0"/>
                    <a:cs typeface="Arial" panose="020B0604020202020204" pitchFamily="34" charset="0"/>
                  </a:rPr>
                  <a:t> per 1,000 livebirths </a:t>
                </a:r>
                <a:endParaRPr lang="en-GB" dirty="0">
                  <a:latin typeface="Arial" panose="020B0604020202020204" pitchFamily="34" charset="0"/>
                  <a:cs typeface="Arial" panose="020B0604020202020204" pitchFamily="34" charset="0"/>
                </a:endParaRPr>
              </a:p>
            </c:rich>
          </c:tx>
          <c:layout>
            <c:manualLayout>
              <c:xMode val="edge"/>
              <c:yMode val="edge"/>
              <c:x val="1.1881188118811881E-2"/>
              <c:y val="0.286072596439823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1222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0-06-15T15:10:26.135" idx="55">
    <p:pos x="10" y="10"/>
    <p:text>image of clock</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1417410"/>
          </a:xfrm>
          <a:prstGeom prst="rect">
            <a:avLst/>
          </a:prstGeom>
        </p:spPr>
        <p:txBody>
          <a:bodyPr vert="horz" lIns="168826" tIns="84413" rIns="168826" bIns="84413" rtlCol="0"/>
          <a:lstStyle>
            <a:lvl1pPr algn="l">
              <a:defRPr sz="2200"/>
            </a:lvl1pPr>
          </a:lstStyle>
          <a:p>
            <a:endParaRPr lang="en-GB" dirty="0"/>
          </a:p>
        </p:txBody>
      </p:sp>
      <p:sp>
        <p:nvSpPr>
          <p:cNvPr id="3" name="Date Placeholder 2"/>
          <p:cNvSpPr>
            <a:spLocks noGrp="1"/>
          </p:cNvSpPr>
          <p:nvPr>
            <p:ph type="dt" idx="1"/>
          </p:nvPr>
        </p:nvSpPr>
        <p:spPr>
          <a:xfrm>
            <a:off x="5622798" y="0"/>
            <a:ext cx="4301543" cy="1417410"/>
          </a:xfrm>
          <a:prstGeom prst="rect">
            <a:avLst/>
          </a:prstGeom>
        </p:spPr>
        <p:txBody>
          <a:bodyPr vert="horz" lIns="168826" tIns="84413" rIns="168826" bIns="84413" rtlCol="0"/>
          <a:lstStyle>
            <a:lvl1pPr algn="r">
              <a:defRPr sz="2200"/>
            </a:lvl1pPr>
          </a:lstStyle>
          <a:p>
            <a:fld id="{F9749F60-19DD-4CB6-AB9D-4D3524B703CD}" type="datetimeFigureOut">
              <a:rPr lang="en-GB" smtClean="0"/>
              <a:t>07/06/2022</a:t>
            </a:fld>
            <a:endParaRPr lang="en-GB" dirty="0"/>
          </a:p>
        </p:txBody>
      </p:sp>
      <p:sp>
        <p:nvSpPr>
          <p:cNvPr id="4" name="Slide Image Placeholder 3"/>
          <p:cNvSpPr>
            <a:spLocks noGrp="1" noRot="1" noChangeAspect="1"/>
          </p:cNvSpPr>
          <p:nvPr>
            <p:ph type="sldImg" idx="2"/>
          </p:nvPr>
        </p:nvSpPr>
        <p:spPr>
          <a:xfrm>
            <a:off x="-1392238" y="3530600"/>
            <a:ext cx="12711113" cy="9534525"/>
          </a:xfrm>
          <a:prstGeom prst="rect">
            <a:avLst/>
          </a:prstGeom>
          <a:noFill/>
          <a:ln w="12700">
            <a:solidFill>
              <a:prstClr val="black"/>
            </a:solidFill>
          </a:ln>
        </p:spPr>
        <p:txBody>
          <a:bodyPr vert="horz" lIns="168826" tIns="84413" rIns="168826" bIns="84413" rtlCol="0" anchor="ctr"/>
          <a:lstStyle/>
          <a:p>
            <a:endParaRPr lang="en-GB" dirty="0"/>
          </a:p>
        </p:txBody>
      </p:sp>
      <p:sp>
        <p:nvSpPr>
          <p:cNvPr id="5" name="Notes Placeholder 4"/>
          <p:cNvSpPr>
            <a:spLocks noGrp="1"/>
          </p:cNvSpPr>
          <p:nvPr>
            <p:ph type="body" sz="quarter" idx="3"/>
          </p:nvPr>
        </p:nvSpPr>
        <p:spPr>
          <a:xfrm>
            <a:off x="992664" y="13595350"/>
            <a:ext cx="7941310" cy="11123468"/>
          </a:xfrm>
          <a:prstGeom prst="rect">
            <a:avLst/>
          </a:prstGeom>
        </p:spPr>
        <p:txBody>
          <a:bodyPr vert="horz" lIns="168826" tIns="84413" rIns="168826" bIns="844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26832673"/>
            <a:ext cx="4301543" cy="1417407"/>
          </a:xfrm>
          <a:prstGeom prst="rect">
            <a:avLst/>
          </a:prstGeom>
        </p:spPr>
        <p:txBody>
          <a:bodyPr vert="horz" lIns="168826" tIns="84413" rIns="168826" bIns="84413" rtlCol="0" anchor="b"/>
          <a:lstStyle>
            <a:lvl1pPr algn="l">
              <a:defRPr sz="2200"/>
            </a:lvl1pPr>
          </a:lstStyle>
          <a:p>
            <a:endParaRPr lang="en-GB" dirty="0"/>
          </a:p>
        </p:txBody>
      </p:sp>
      <p:sp>
        <p:nvSpPr>
          <p:cNvPr id="7" name="Slide Number Placeholder 6"/>
          <p:cNvSpPr>
            <a:spLocks noGrp="1"/>
          </p:cNvSpPr>
          <p:nvPr>
            <p:ph type="sldNum" sz="quarter" idx="5"/>
          </p:nvPr>
        </p:nvSpPr>
        <p:spPr>
          <a:xfrm>
            <a:off x="5622798" y="26832673"/>
            <a:ext cx="4301543" cy="1417407"/>
          </a:xfrm>
          <a:prstGeom prst="rect">
            <a:avLst/>
          </a:prstGeom>
        </p:spPr>
        <p:txBody>
          <a:bodyPr vert="horz" lIns="168826" tIns="84413" rIns="168826" bIns="84413" rtlCol="0" anchor="b"/>
          <a:lstStyle>
            <a:lvl1pPr algn="r">
              <a:defRPr sz="2200"/>
            </a:lvl1pPr>
          </a:lstStyle>
          <a:p>
            <a:fld id="{F35FDAEC-5ED5-4D98-8C8E-B318566F0268}" type="slidenum">
              <a:rPr lang="en-GB" smtClean="0"/>
              <a:t>‹#›</a:t>
            </a:fld>
            <a:endParaRPr lang="en-GB" dirty="0"/>
          </a:p>
        </p:txBody>
      </p:sp>
    </p:spTree>
    <p:extLst>
      <p:ext uri="{BB962C8B-B14F-4D97-AF65-F5344CB8AC3E}">
        <p14:creationId xmlns:p14="http://schemas.microsoft.com/office/powerpoint/2010/main" val="420500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docx"/></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bulletins/unexplaineddeathsininfancyenglandandwales/201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1688257">
              <a:defRPr/>
            </a:pPr>
            <a:fld id="{92D5D7C9-4B83-4712-9DEA-20A325789F3B}" type="slidenum">
              <a:rPr lang="en-GB">
                <a:solidFill>
                  <a:prstClr val="black"/>
                </a:solidFill>
                <a:latin typeface="Calibri"/>
              </a:rPr>
              <a:pPr defTabSz="1688257">
                <a:defRPr/>
              </a:pPr>
              <a:t>1</a:t>
            </a:fld>
            <a:endParaRPr lang="en-GB" dirty="0">
              <a:solidFill>
                <a:prstClr val="black"/>
              </a:solidFill>
              <a:latin typeface="Calibri"/>
            </a:endParaRPr>
          </a:p>
        </p:txBody>
      </p:sp>
    </p:spTree>
    <p:extLst>
      <p:ext uri="{BB962C8B-B14F-4D97-AF65-F5344CB8AC3E}">
        <p14:creationId xmlns:p14="http://schemas.microsoft.com/office/powerpoint/2010/main" val="92001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1976438"/>
            <a:ext cx="13157201" cy="9867900"/>
          </a:xfrm>
        </p:spPr>
      </p:sp>
      <p:sp>
        <p:nvSpPr>
          <p:cNvPr id="3" name="Notes Placeholder 2"/>
          <p:cNvSpPr>
            <a:spLocks noGrp="1"/>
          </p:cNvSpPr>
          <p:nvPr>
            <p:ph type="body" idx="1"/>
          </p:nvPr>
        </p:nvSpPr>
        <p:spPr/>
        <p:txBody>
          <a:bodyPr/>
          <a:lstStyle/>
          <a:p>
            <a:r>
              <a:rPr lang="en-US" dirty="0"/>
              <a:t>The Lullaby Trust decided to focus on working with young parents because babies born to young parents are five times more likely to die as a result of SIDS. </a:t>
            </a:r>
          </a:p>
          <a:p>
            <a:endParaRPr lang="en-US" i="1" dirty="0">
              <a:cs typeface="Calibri"/>
            </a:endParaRPr>
          </a:p>
          <a:p>
            <a:pPr marL="316548" indent="-316548">
              <a:buFont typeface="Arial"/>
              <a:buChar char="•"/>
            </a:pPr>
            <a:r>
              <a:rPr lang="en-US" dirty="0"/>
              <a:t>The SIDS rate for babies born to mothers under 20 has declined by 11.3% since  2004. The rate SIDS decreased for mothers of all age groups since 2004 but the smallest decline was for mothers aged under 20 years</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C7ED5DC-4DF6-4CD4-83A5-F264DEF3F256}"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9145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A29015ED-0513-4D9C-9BA3-81DBA5908B28}" type="slidenum">
              <a:rPr lang="en-US" smtClean="0">
                <a:ea typeface="ＭＳ Ｐゴシック" pitchFamily="34" charset="-128"/>
              </a:rPr>
              <a:pPr/>
              <a:t>13</a:t>
            </a:fld>
            <a:endParaRPr lang="en-US" dirty="0">
              <a:ea typeface="ＭＳ Ｐゴシック" pitchFamily="34" charset="-128"/>
            </a:endParaRPr>
          </a:p>
        </p:txBody>
      </p:sp>
      <p:sp>
        <p:nvSpPr>
          <p:cNvPr id="60419" name="Rectangle 2"/>
          <p:cNvSpPr>
            <a:spLocks noGrp="1" noRot="1" noChangeAspect="1" noChangeArrowheads="1" noTextEdit="1"/>
          </p:cNvSpPr>
          <p:nvPr>
            <p:ph type="sldImg"/>
          </p:nvPr>
        </p:nvSpPr>
        <p:spPr>
          <a:xfrm>
            <a:off x="606425" y="1624013"/>
            <a:ext cx="8596313" cy="6448425"/>
          </a:xfrm>
          <a:ln/>
        </p:spPr>
      </p:sp>
      <p:sp>
        <p:nvSpPr>
          <p:cNvPr id="60420" name="Rectangle 3"/>
          <p:cNvSpPr>
            <a:spLocks noGrp="1" noChangeArrowheads="1"/>
          </p:cNvSpPr>
          <p:nvPr>
            <p:ph type="body" idx="1"/>
          </p:nvPr>
        </p:nvSpPr>
        <p:spPr>
          <a:noFill/>
        </p:spPr>
        <p:txBody>
          <a:bodyPr/>
          <a:lstStyle/>
          <a:p>
            <a:pPr>
              <a:spcAft>
                <a:spcPts val="3323"/>
              </a:spcAft>
            </a:pPr>
            <a:r>
              <a:rPr lang="en-US" sz="2200" dirty="0"/>
              <a:t>We still do not know what causes SIDS – remember these are risks and not the causes. Many parents don’t follow all the advice and their babies don’t die – why?</a:t>
            </a:r>
          </a:p>
          <a:p>
            <a:pPr>
              <a:spcAft>
                <a:spcPts val="3323"/>
              </a:spcAft>
            </a:pPr>
            <a:r>
              <a:rPr lang="en-US" sz="2200" dirty="0"/>
              <a:t>For many babies it is likely that a combination of factors affect them at a vulnerable stage of their development</a:t>
            </a:r>
          </a:p>
          <a:p>
            <a:pPr>
              <a:spcAft>
                <a:spcPts val="3323"/>
              </a:spcAft>
            </a:pPr>
            <a:r>
              <a:rPr lang="en-US" sz="2200" dirty="0"/>
              <a:t>Triple Risk Model helps to explain how these modifiable and non-modifiable risk factors may act together</a:t>
            </a:r>
          </a:p>
          <a:p>
            <a:pPr>
              <a:spcAft>
                <a:spcPts val="3323"/>
              </a:spcAft>
            </a:pPr>
            <a:r>
              <a:rPr lang="en-US" sz="2200" dirty="0"/>
              <a:t>SIDS is comparatively rare but it can still happen</a:t>
            </a:r>
          </a:p>
          <a:p>
            <a:pPr>
              <a:spcAft>
                <a:spcPts val="3323"/>
              </a:spcAft>
            </a:pPr>
            <a:r>
              <a:rPr lang="en-GB" sz="2200" dirty="0">
                <a:solidFill>
                  <a:srgbClr val="000000"/>
                </a:solidFill>
              </a:rPr>
              <a:t>By following the evidence based safer sleep advice for the first 12 months it is possible to lower the chance of  SIDS occurring</a:t>
            </a:r>
          </a:p>
          <a:p>
            <a:pPr>
              <a:spcAft>
                <a:spcPts val="3323"/>
              </a:spcAft>
            </a:pPr>
            <a:r>
              <a:rPr lang="en-GB" sz="2200" dirty="0">
                <a:solidFill>
                  <a:srgbClr val="000000"/>
                </a:solidFill>
              </a:rPr>
              <a:t>Advice should be followed </a:t>
            </a:r>
            <a:r>
              <a:rPr lang="en-GB" sz="2200" b="1" dirty="0">
                <a:solidFill>
                  <a:srgbClr val="000000"/>
                </a:solidFill>
              </a:rPr>
              <a:t>consistently </a:t>
            </a:r>
            <a:r>
              <a:rPr lang="en-GB" sz="2200" dirty="0">
                <a:solidFill>
                  <a:srgbClr val="000000"/>
                </a:solidFill>
              </a:rPr>
              <a:t>and for all </a:t>
            </a:r>
            <a:r>
              <a:rPr lang="en-GB" sz="2200" b="1" dirty="0">
                <a:solidFill>
                  <a:srgbClr val="000000"/>
                </a:solidFill>
              </a:rPr>
              <a:t>sleep periods</a:t>
            </a:r>
          </a:p>
          <a:p>
            <a:pPr>
              <a:spcAft>
                <a:spcPts val="3323"/>
              </a:spcAft>
            </a:pPr>
            <a:r>
              <a:rPr lang="en-GB" sz="2200" dirty="0">
                <a:solidFill>
                  <a:srgbClr val="000000"/>
                </a:solidFill>
              </a:rPr>
              <a:t>There is no advice that guarantees the prevention of SIDS </a:t>
            </a:r>
          </a:p>
          <a:p>
            <a:endParaRPr lang="en-GB" dirty="0"/>
          </a:p>
          <a:p>
            <a:r>
              <a:rPr lang="en-GB" b="1" dirty="0"/>
              <a:t>The triple risk hypothesis </a:t>
            </a:r>
            <a:endParaRPr lang="en-GB" dirty="0"/>
          </a:p>
          <a:p>
            <a:r>
              <a:rPr lang="en-US" dirty="0"/>
              <a:t>Data from population (epidemiological) studies indicate that there are numerous risk factors for SIDS that act together to increase or decrease the chance of death. SIDS is therefore thought to be due to multiple factors acting in a given situation. The ‘triple risk hypothesis’ has been suggested as a model of how risk factors might act to cause SIDS. This model suggests that SIDS occurs due to a combination of factors including: </a:t>
            </a:r>
          </a:p>
          <a:p>
            <a:r>
              <a:rPr lang="en-US" dirty="0"/>
              <a:t>1. The infant is vulnerable (e.g. they may have a physiological impairment of some kind) </a:t>
            </a:r>
          </a:p>
          <a:p>
            <a:r>
              <a:rPr lang="en-US" dirty="0"/>
              <a:t>2. The infant is at a critical period of development </a:t>
            </a:r>
          </a:p>
          <a:p>
            <a:r>
              <a:rPr lang="en-US" dirty="0"/>
              <a:t>3. There is an external factor in action (e.g. the infant is placed prone to sleep) </a:t>
            </a:r>
          </a:p>
          <a:p>
            <a:endParaRPr lang="en-GB" dirty="0"/>
          </a:p>
          <a:p>
            <a:r>
              <a:rPr lang="en-US" dirty="0"/>
              <a:t>While this model may help to explain how risk factors might act together when SIDS occurs, we still need to know exactly what is happening in the body to cause SIDS even if these factors are present – i.e. the potential ‘mechanisms’ underlying the syndrome. </a:t>
            </a:r>
          </a:p>
          <a:p>
            <a:endParaRPr lang="en-US" dirty="0"/>
          </a:p>
          <a:p>
            <a:pPr marL="633096" indent="-633096" defTabSz="1688257" eaLnBrk="0" fontAlgn="base" hangingPunct="0">
              <a:spcAft>
                <a:spcPts val="3323"/>
              </a:spcAft>
              <a:buFontTx/>
              <a:buChar char="•"/>
              <a:defRPr/>
            </a:pPr>
            <a:r>
              <a:rPr lang="en-US" sz="4200" kern="0" dirty="0">
                <a:solidFill>
                  <a:srgbClr val="000000"/>
                </a:solidFill>
                <a:latin typeface="Calibri" pitchFamily="34" charset="0"/>
                <a:ea typeface="ＭＳ Ｐゴシック"/>
              </a:rPr>
              <a:t>We still do not know what causes SIDS</a:t>
            </a:r>
          </a:p>
          <a:p>
            <a:pPr marL="633096" indent="-633096" defTabSz="1688257" eaLnBrk="0" fontAlgn="base" hangingPunct="0">
              <a:spcAft>
                <a:spcPts val="3323"/>
              </a:spcAft>
              <a:buFontTx/>
              <a:buChar char="•"/>
              <a:defRPr/>
            </a:pPr>
            <a:r>
              <a:rPr lang="en-US" sz="4200" kern="0" dirty="0">
                <a:solidFill>
                  <a:srgbClr val="000000"/>
                </a:solidFill>
                <a:latin typeface="Calibri" pitchFamily="34" charset="0"/>
                <a:ea typeface="ＭＳ Ｐゴシック"/>
              </a:rPr>
              <a:t>For many babies it is likely that a combination of factors affect them at a vulnerable stage of their development</a:t>
            </a:r>
          </a:p>
          <a:p>
            <a:pPr marL="633096" indent="-633096" defTabSz="1688257" eaLnBrk="0" fontAlgn="base" hangingPunct="0">
              <a:spcAft>
                <a:spcPts val="3323"/>
              </a:spcAft>
              <a:buFontTx/>
              <a:buChar char="•"/>
              <a:defRPr/>
            </a:pPr>
            <a:r>
              <a:rPr lang="en-US" sz="4200" kern="0" dirty="0">
                <a:solidFill>
                  <a:srgbClr val="000000"/>
                </a:solidFill>
                <a:latin typeface="Calibri" pitchFamily="34" charset="0"/>
                <a:ea typeface="ＭＳ Ｐゴシック"/>
              </a:rPr>
              <a:t>Triple Risk Model helps to explain how these modifiable and non-modifiable risk factors may act together</a:t>
            </a:r>
          </a:p>
          <a:p>
            <a:pPr marL="633096" indent="-633096" defTabSz="1688257" eaLnBrk="0" fontAlgn="base" hangingPunct="0">
              <a:spcAft>
                <a:spcPts val="3323"/>
              </a:spcAft>
              <a:buFontTx/>
              <a:buChar char="•"/>
              <a:defRPr/>
            </a:pPr>
            <a:r>
              <a:rPr lang="en-US" sz="4200" kern="0" dirty="0">
                <a:solidFill>
                  <a:srgbClr val="000000"/>
                </a:solidFill>
                <a:latin typeface="Calibri" pitchFamily="34" charset="0"/>
                <a:ea typeface="ＭＳ Ｐゴシック"/>
              </a:rPr>
              <a:t>SIDS is comparatively rare but it can still happen</a:t>
            </a:r>
          </a:p>
          <a:p>
            <a:pPr marL="633096" indent="-633096" defTabSz="1688257" eaLnBrk="0" fontAlgn="base" hangingPunct="0">
              <a:spcAft>
                <a:spcPts val="3323"/>
              </a:spcAft>
              <a:buFontTx/>
              <a:buChar char="•"/>
              <a:defRPr/>
            </a:pPr>
            <a:r>
              <a:rPr lang="en-GB" sz="4200" kern="0" dirty="0">
                <a:solidFill>
                  <a:srgbClr val="000000"/>
                </a:solidFill>
                <a:latin typeface="Calibri" pitchFamily="34" charset="0"/>
                <a:ea typeface="ＭＳ Ｐゴシック"/>
              </a:rPr>
              <a:t>By following the evidence based safer sleep advice for the first 12 months it is possible to lower the chance of  SIDS occurring</a:t>
            </a:r>
          </a:p>
          <a:p>
            <a:pPr marL="633096" indent="-633096" defTabSz="1688257" eaLnBrk="0" fontAlgn="base" hangingPunct="0">
              <a:spcAft>
                <a:spcPts val="3323"/>
              </a:spcAft>
              <a:buFontTx/>
              <a:buChar char="•"/>
              <a:defRPr/>
            </a:pPr>
            <a:r>
              <a:rPr lang="en-GB" sz="4200" kern="0" dirty="0">
                <a:solidFill>
                  <a:srgbClr val="000000"/>
                </a:solidFill>
                <a:latin typeface="Calibri" pitchFamily="34" charset="0"/>
                <a:ea typeface="ＭＳ Ｐゴシック"/>
              </a:rPr>
              <a:t>Advice should be followed </a:t>
            </a:r>
            <a:r>
              <a:rPr lang="en-GB" sz="4200" b="1" kern="0" dirty="0">
                <a:solidFill>
                  <a:srgbClr val="000000"/>
                </a:solidFill>
                <a:latin typeface="Calibri" pitchFamily="34" charset="0"/>
                <a:ea typeface="ＭＳ Ｐゴシック"/>
              </a:rPr>
              <a:t>consistently </a:t>
            </a:r>
            <a:r>
              <a:rPr lang="en-GB" sz="4200" kern="0" dirty="0">
                <a:solidFill>
                  <a:srgbClr val="000000"/>
                </a:solidFill>
                <a:latin typeface="Calibri" pitchFamily="34" charset="0"/>
                <a:ea typeface="ＭＳ Ｐゴシック"/>
              </a:rPr>
              <a:t>and for all </a:t>
            </a:r>
            <a:r>
              <a:rPr lang="en-GB" sz="4200" b="1" kern="0" dirty="0">
                <a:solidFill>
                  <a:srgbClr val="000000"/>
                </a:solidFill>
                <a:latin typeface="Calibri" pitchFamily="34" charset="0"/>
                <a:ea typeface="ＭＳ Ｐゴシック"/>
              </a:rPr>
              <a:t>sleep periods</a:t>
            </a:r>
          </a:p>
          <a:p>
            <a:pPr marL="633096" indent="-633096" defTabSz="1688257" eaLnBrk="0" fontAlgn="base" hangingPunct="0">
              <a:spcAft>
                <a:spcPts val="3323"/>
              </a:spcAft>
              <a:buFontTx/>
              <a:buChar char="•"/>
              <a:defRPr/>
            </a:pPr>
            <a:r>
              <a:rPr lang="en-GB" sz="4200" kern="0" dirty="0">
                <a:solidFill>
                  <a:srgbClr val="000000"/>
                </a:solidFill>
                <a:latin typeface="Calibri" pitchFamily="34" charset="0"/>
                <a:ea typeface="ＭＳ Ｐゴシック"/>
              </a:rPr>
              <a:t>There is no advice that guarantees the prevention of SIDS </a:t>
            </a:r>
          </a:p>
          <a:p>
            <a:endParaRPr lang="en-US" dirty="0"/>
          </a:p>
          <a:p>
            <a:r>
              <a:rPr lang="en-US" b="1" dirty="0"/>
              <a:t>L</a:t>
            </a:r>
            <a:r>
              <a:rPr lang="en-GB" b="1" dirty="0"/>
              <a:t>aunch test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88257">
              <a:defRPr/>
            </a:pPr>
            <a:r>
              <a:rPr lang="en-US" sz="2200" dirty="0">
                <a:solidFill>
                  <a:prstClr val="black"/>
                </a:solidFill>
              </a:rPr>
              <a:t>Before going through the advice it is useful to consider how in your professional role / agency you will deliver the safer sleep advice to families </a:t>
            </a:r>
          </a:p>
          <a:p>
            <a:pPr defTabSz="1688257">
              <a:defRPr/>
            </a:pPr>
            <a:endParaRPr lang="en-US" sz="2200" dirty="0">
              <a:solidFill>
                <a:prstClr val="black"/>
              </a:solidFill>
            </a:endParaRPr>
          </a:p>
          <a:p>
            <a:pPr marL="316548" indent="-316548" defTabSz="1688257">
              <a:buFont typeface="Arial" panose="020B0604020202020204" pitchFamily="34" charset="0"/>
              <a:buChar char="•"/>
              <a:defRPr/>
            </a:pPr>
            <a:r>
              <a:rPr lang="en-US" sz="2200" dirty="0">
                <a:solidFill>
                  <a:prstClr val="black"/>
                </a:solidFill>
              </a:rPr>
              <a:t>Discussions about safer sleep should happen antenatally and postnatally, and can be challenging – acknowledge that young babies wake and feed frequently and this is normal and self limiting, there is no need to find a solution</a:t>
            </a:r>
          </a:p>
          <a:p>
            <a:pPr marL="316548" indent="-316548" defTabSz="1688257">
              <a:buFont typeface="Arial" panose="020B0604020202020204" pitchFamily="34" charset="0"/>
              <a:buChar char="•"/>
              <a:defRPr/>
            </a:pPr>
            <a:r>
              <a:rPr lang="en-US" sz="2200" dirty="0">
                <a:solidFill>
                  <a:prstClr val="black"/>
                </a:solidFill>
              </a:rPr>
              <a:t>Key role of midwives and health visitors but anyone working with families with young babies </a:t>
            </a:r>
          </a:p>
          <a:p>
            <a:pPr marL="316548" indent="-316548" defTabSz="1688257">
              <a:buFont typeface="Arial" panose="020B0604020202020204" pitchFamily="34" charset="0"/>
              <a:buChar char="•"/>
              <a:defRPr/>
            </a:pPr>
            <a:r>
              <a:rPr lang="en-US" sz="2200" dirty="0">
                <a:solidFill>
                  <a:prstClr val="black"/>
                </a:solidFill>
              </a:rPr>
              <a:t>Advice needs to be discussed with all families</a:t>
            </a:r>
          </a:p>
          <a:p>
            <a:pPr marL="316548" indent="-316548" defTabSz="1688257">
              <a:buFont typeface="Arial" panose="020B0604020202020204" pitchFamily="34" charset="0"/>
              <a:buChar char="•"/>
              <a:defRPr/>
            </a:pPr>
            <a:r>
              <a:rPr lang="en-US" sz="2200" dirty="0">
                <a:solidFill>
                  <a:prstClr val="black"/>
                </a:solidFill>
              </a:rPr>
              <a:t>It isn’t just mums who look after babies, dads need the advice too.  Is the baby being looked after by grandparents?  Do they have up to date information</a:t>
            </a:r>
          </a:p>
          <a:p>
            <a:pPr marL="316548" indent="-316548" defTabSz="1688257">
              <a:buFont typeface="Arial" panose="020B0604020202020204" pitchFamily="34" charset="0"/>
              <a:buChar char="•"/>
              <a:defRPr/>
            </a:pPr>
            <a:r>
              <a:rPr lang="en-US" sz="2200" dirty="0">
                <a:solidFill>
                  <a:prstClr val="black"/>
                </a:solidFill>
              </a:rPr>
              <a:t>Does the baby have somewhere safe to sleep when not at home? Holidays? </a:t>
            </a:r>
          </a:p>
          <a:p>
            <a:pPr marL="316548" indent="-316548" defTabSz="1688257">
              <a:buFont typeface="Arial" panose="020B0604020202020204" pitchFamily="34" charset="0"/>
              <a:buChar char="•"/>
              <a:defRPr/>
            </a:pPr>
            <a:r>
              <a:rPr lang="en-US" sz="2200" dirty="0">
                <a:solidFill>
                  <a:prstClr val="black"/>
                </a:solidFill>
              </a:rPr>
              <a:t>Does the baby always sleep at home? Who else looks after the baby? How can I include all carers?</a:t>
            </a:r>
          </a:p>
          <a:p>
            <a:pPr marL="316548" indent="-316548" defTabSz="1688257">
              <a:buFont typeface="Arial" panose="020B0604020202020204" pitchFamily="34" charset="0"/>
              <a:buChar char="•"/>
              <a:defRPr/>
            </a:pPr>
            <a:r>
              <a:rPr lang="en-US" sz="2200" dirty="0">
                <a:solidFill>
                  <a:prstClr val="black"/>
                </a:solidFill>
              </a:rPr>
              <a:t>Professional leaflet gives tips about having conversations about safer sleep</a:t>
            </a:r>
          </a:p>
          <a:p>
            <a:pPr marL="316548" indent="-316548" defTabSz="1688257">
              <a:buFont typeface="Arial" panose="020B0604020202020204" pitchFamily="34" charset="0"/>
              <a:buChar char="•"/>
              <a:defRPr/>
            </a:pPr>
            <a:endParaRPr lang="en-US" sz="2200" dirty="0">
              <a:solidFill>
                <a:prstClr val="black"/>
              </a:solidFill>
            </a:endParaRPr>
          </a:p>
          <a:p>
            <a:pPr marL="633096" indent="-633096" defTabSz="1688257" fontAlgn="base">
              <a:spcAft>
                <a:spcPts val="2493"/>
              </a:spcAft>
              <a:buFontTx/>
              <a:buChar char="•"/>
              <a:defRPr/>
            </a:pPr>
            <a:r>
              <a:rPr lang="en-GB" altLang="en-US" sz="4400" kern="0" dirty="0">
                <a:solidFill>
                  <a:srgbClr val="000000"/>
                </a:solidFill>
                <a:ea typeface="ＭＳ Ｐゴシック"/>
                <a:cs typeface="Calibri"/>
              </a:rPr>
              <a:t>When do you give the advice?</a:t>
            </a:r>
          </a:p>
          <a:p>
            <a:pPr marL="633096" indent="-633096" defTabSz="1688257" fontAlgn="base">
              <a:spcAft>
                <a:spcPts val="2493"/>
              </a:spcAft>
              <a:buFontTx/>
              <a:buChar char="•"/>
              <a:defRPr/>
            </a:pPr>
            <a:r>
              <a:rPr lang="en-GB" altLang="en-US" sz="4400" kern="0" dirty="0">
                <a:solidFill>
                  <a:srgbClr val="000000"/>
                </a:solidFill>
                <a:ea typeface="ＭＳ Ｐゴシック"/>
                <a:cs typeface="Calibri"/>
              </a:rPr>
              <a:t>Who gives the advice?</a:t>
            </a:r>
          </a:p>
          <a:p>
            <a:pPr marL="633096" indent="-633096" defTabSz="1688257" fontAlgn="base">
              <a:spcAft>
                <a:spcPts val="2493"/>
              </a:spcAft>
              <a:buFontTx/>
              <a:buChar char="•"/>
              <a:defRPr/>
            </a:pPr>
            <a:r>
              <a:rPr lang="en-US" altLang="en-US" sz="4400" kern="0" dirty="0">
                <a:solidFill>
                  <a:srgbClr val="000000"/>
                </a:solidFill>
                <a:ea typeface="ＭＳ Ｐゴシック"/>
                <a:cs typeface="Calibri"/>
              </a:rPr>
              <a:t>U</a:t>
            </a:r>
            <a:r>
              <a:rPr lang="en-GB" altLang="en-US" sz="4400" kern="0" dirty="0">
                <a:solidFill>
                  <a:srgbClr val="000000"/>
                </a:solidFill>
                <a:ea typeface="ＭＳ Ｐゴシック"/>
                <a:cs typeface="Calibri"/>
              </a:rPr>
              <a:t>niversal advice – all families need the information to make an informed choice</a:t>
            </a:r>
          </a:p>
          <a:p>
            <a:pPr marL="633096" indent="-633096" defTabSz="1688257" fontAlgn="base">
              <a:spcAft>
                <a:spcPts val="2493"/>
              </a:spcAft>
              <a:buFontTx/>
              <a:buChar char="•"/>
              <a:defRPr/>
            </a:pPr>
            <a:r>
              <a:rPr lang="en-US" altLang="en-US" sz="4400" kern="0" dirty="0">
                <a:solidFill>
                  <a:srgbClr val="000000"/>
                </a:solidFill>
                <a:ea typeface="ＭＳ Ｐゴシック"/>
                <a:cs typeface="Calibri"/>
              </a:rPr>
              <a:t>Safer sleep advice may be challenging and there are no magic answers</a:t>
            </a:r>
          </a:p>
          <a:p>
            <a:pPr marL="633096" indent="-633096" defTabSz="1688257" fontAlgn="base">
              <a:spcAft>
                <a:spcPts val="2493"/>
              </a:spcAft>
              <a:buFontTx/>
              <a:buChar char="•"/>
              <a:defRPr/>
            </a:pPr>
            <a:r>
              <a:rPr lang="en-US" altLang="en-US" sz="4400" kern="0" dirty="0">
                <a:solidFill>
                  <a:srgbClr val="000000"/>
                </a:solidFill>
                <a:ea typeface="ＭＳ Ｐゴシック"/>
                <a:cs typeface="Calibri"/>
              </a:rPr>
              <a:t>Babies wake and feed frequently  - no need to find a solution </a:t>
            </a:r>
            <a:endParaRPr lang="en-GB" altLang="en-US" sz="4400" kern="0" dirty="0">
              <a:solidFill>
                <a:srgbClr val="000000"/>
              </a:solidFill>
              <a:latin typeface="Calibri" pitchFamily="34" charset="0"/>
              <a:ea typeface="ＭＳ Ｐゴシック"/>
            </a:endParaRPr>
          </a:p>
          <a:p>
            <a:pPr marL="316548" indent="-316548" defTabSz="1688257">
              <a:buFont typeface="Arial" panose="020B0604020202020204" pitchFamily="34" charset="0"/>
              <a:buChar char="•"/>
              <a:defRPr/>
            </a:pPr>
            <a:endParaRPr lang="en-US" sz="2200" dirty="0">
              <a:solidFill>
                <a:prstClr val="black"/>
              </a:solidFill>
            </a:endParaRPr>
          </a:p>
          <a:p>
            <a:pPr marL="527580" indent="-527580">
              <a:spcBef>
                <a:spcPct val="20000"/>
              </a:spcBef>
              <a:spcAft>
                <a:spcPct val="0"/>
              </a:spcAft>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defTabSz="1688257">
              <a:defRPr/>
            </a:pPr>
            <a:fld id="{F35FDAEC-5ED5-4D98-8C8E-B318566F0268}" type="slidenum">
              <a:rPr lang="en-GB">
                <a:solidFill>
                  <a:prstClr val="black"/>
                </a:solidFill>
                <a:latin typeface="Calibri" panose="020F0502020204030204"/>
              </a:rPr>
              <a:pPr defTabSz="1688257">
                <a:defRPr/>
              </a:pPr>
              <a:t>14</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66392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Safer sleep information has saved many babies’ lives, however over 196 babies still die every year.  We have accurate information about how and where babies die and research that tells us how to prevent them dying.  Your role is crucial by talking to families and supporting them with understanding how to avoid the specific risks for their baby, we can help reduce the number of babies dying</a:t>
            </a:r>
          </a:p>
          <a:p>
            <a:r>
              <a:rPr lang="en-US" dirty="0"/>
              <a:t>Key messages The number of babies who die of SIDS could be reduced dramatically if families follow 3 key pieces of advice.</a:t>
            </a:r>
            <a:endParaRPr lang="en-GB" dirty="0"/>
          </a:p>
        </p:txBody>
      </p:sp>
      <p:sp>
        <p:nvSpPr>
          <p:cNvPr id="4" name="Slide Number Placeholder 3"/>
          <p:cNvSpPr>
            <a:spLocks noGrp="1"/>
          </p:cNvSpPr>
          <p:nvPr>
            <p:ph type="sldNum" sz="quarter" idx="5"/>
          </p:nvPr>
        </p:nvSpPr>
        <p:spPr/>
        <p:txBody>
          <a:bodyPr/>
          <a:lstStyle/>
          <a:p>
            <a:fld id="{CF261BAA-35A9-4EDD-933A-222F9A9435EC}" type="slidenum">
              <a:rPr lang="en-GB" smtClean="0"/>
              <a:t>15</a:t>
            </a:fld>
            <a:endParaRPr lang="en-GB" dirty="0"/>
          </a:p>
        </p:txBody>
      </p:sp>
    </p:spTree>
    <p:extLst>
      <p:ext uri="{BB962C8B-B14F-4D97-AF65-F5344CB8AC3E}">
        <p14:creationId xmlns:p14="http://schemas.microsoft.com/office/powerpoint/2010/main" val="381632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1619250"/>
            <a:ext cx="8602662" cy="6453188"/>
          </a:xfrm>
        </p:spPr>
      </p:sp>
      <p:sp>
        <p:nvSpPr>
          <p:cNvPr id="3" name="Notes Placeholder 2"/>
          <p:cNvSpPr>
            <a:spLocks noGrp="1"/>
          </p:cNvSpPr>
          <p:nvPr>
            <p:ph type="body" idx="1"/>
          </p:nvPr>
        </p:nvSpPr>
        <p:spPr/>
        <p:txBody>
          <a:bodyPr/>
          <a:lstStyle/>
          <a:p>
            <a:r>
              <a:rPr lang="en-GB" sz="2000" dirty="0"/>
              <a:t>“The risk of SIDS is over 6 times higher in babies who are routinely placed on their front to sleep compared to babies who are placed on their backs” – this figure refers to the usual sleeping pattern, day and night.</a:t>
            </a:r>
          </a:p>
          <a:p>
            <a:r>
              <a:rPr lang="en-GB" sz="2000" dirty="0"/>
              <a:t> </a:t>
            </a:r>
          </a:p>
          <a:p>
            <a:r>
              <a:rPr lang="en-US" sz="2000" b="1" dirty="0"/>
              <a:t>Talk through slide and then l</a:t>
            </a:r>
            <a:r>
              <a:rPr lang="en-GB" sz="2000" b="1" dirty="0"/>
              <a:t>aunch test why do parents still sleep babies on their tummies?</a:t>
            </a:r>
          </a:p>
          <a:p>
            <a:endParaRPr lang="en-GB" sz="2000" b="1" dirty="0"/>
          </a:p>
          <a:p>
            <a:endParaRPr lang="en-US" sz="2000" b="1" dirty="0"/>
          </a:p>
          <a:p>
            <a:pPr marL="633096" indent="-633096" defTabSz="1688257" eaLnBrk="0" fontAlgn="base" hangingPunct="0">
              <a:spcBef>
                <a:spcPct val="20000"/>
              </a:spcBef>
              <a:spcAft>
                <a:spcPct val="0"/>
              </a:spcAft>
              <a:buFontTx/>
              <a:buChar char="•"/>
              <a:defRPr/>
            </a:pPr>
            <a:r>
              <a:rPr lang="en-US" sz="4800" kern="0" dirty="0">
                <a:solidFill>
                  <a:srgbClr val="000000"/>
                </a:solidFill>
                <a:ea typeface="ＭＳ Ｐゴシック"/>
                <a:cs typeface="Calibri"/>
              </a:rPr>
              <a:t>Neonatal ward practice </a:t>
            </a:r>
          </a:p>
          <a:p>
            <a:pPr marL="633096" indent="-633096" defTabSz="1688257" eaLnBrk="0" fontAlgn="base" hangingPunct="0">
              <a:spcBef>
                <a:spcPct val="20000"/>
              </a:spcBef>
              <a:spcAft>
                <a:spcPct val="0"/>
              </a:spcAft>
              <a:buFontTx/>
              <a:buChar char="•"/>
              <a:defRPr/>
            </a:pPr>
            <a:r>
              <a:rPr lang="en-US" sz="4800" kern="0" dirty="0">
                <a:solidFill>
                  <a:srgbClr val="000000"/>
                </a:solidFill>
                <a:ea typeface="ＭＳ Ｐゴシック"/>
                <a:cs typeface="Calibri"/>
              </a:rPr>
              <a:t>Reflux/vomiting choking concerns</a:t>
            </a:r>
            <a:endParaRPr lang="en-US" sz="4800" kern="0" dirty="0">
              <a:solidFill>
                <a:srgbClr val="000000"/>
              </a:solidFill>
              <a:latin typeface="Calibri" pitchFamily="34" charset="0"/>
              <a:ea typeface="ＭＳ Ｐゴシック"/>
              <a:cs typeface="Calibri"/>
            </a:endParaRPr>
          </a:p>
          <a:p>
            <a:pPr marL="633096" indent="-633096" defTabSz="1688257" eaLnBrk="0" fontAlgn="base" hangingPunct="0">
              <a:spcBef>
                <a:spcPct val="20000"/>
              </a:spcBef>
              <a:spcAft>
                <a:spcPct val="0"/>
              </a:spcAft>
              <a:buFontTx/>
              <a:buChar char="•"/>
              <a:defRPr/>
            </a:pPr>
            <a:r>
              <a:rPr lang="en-US" sz="4800" kern="0" dirty="0">
                <a:solidFill>
                  <a:srgbClr val="000000"/>
                </a:solidFill>
                <a:ea typeface="ＭＳ Ｐゴシック"/>
                <a:cs typeface="Calibri"/>
              </a:rPr>
              <a:t>Flat head (plagiocephaly)</a:t>
            </a:r>
            <a:endParaRPr lang="en-US" sz="4800" kern="0" dirty="0">
              <a:solidFill>
                <a:srgbClr val="000000"/>
              </a:solidFill>
              <a:latin typeface="Calibri" pitchFamily="34" charset="0"/>
              <a:ea typeface="ＭＳ Ｐゴシック"/>
              <a:cs typeface="Calibri"/>
            </a:endParaRPr>
          </a:p>
          <a:p>
            <a:pPr marL="633096" indent="-633096" defTabSz="1688257" eaLnBrk="0" fontAlgn="base" hangingPunct="0">
              <a:spcBef>
                <a:spcPct val="20000"/>
              </a:spcBef>
              <a:spcAft>
                <a:spcPct val="0"/>
              </a:spcAft>
              <a:buFontTx/>
              <a:buChar char="•"/>
              <a:defRPr/>
            </a:pPr>
            <a:r>
              <a:rPr lang="en-US" sz="4800" kern="0" dirty="0">
                <a:solidFill>
                  <a:srgbClr val="000000"/>
                </a:solidFill>
                <a:ea typeface="ＭＳ Ｐゴシック"/>
                <a:cs typeface="Calibri"/>
              </a:rPr>
              <a:t>‘My mum slept me on my tummy’</a:t>
            </a:r>
            <a:endParaRPr lang="en-US" sz="4800" kern="0" dirty="0">
              <a:solidFill>
                <a:srgbClr val="000000"/>
              </a:solidFill>
              <a:latin typeface="Calibri" pitchFamily="34" charset="0"/>
              <a:ea typeface="ＭＳ Ｐゴシック"/>
              <a:cs typeface="Calibri"/>
            </a:endParaRPr>
          </a:p>
          <a:p>
            <a:pPr marL="633096" indent="-633096" defTabSz="1688257" eaLnBrk="0" fontAlgn="base" hangingPunct="0">
              <a:spcBef>
                <a:spcPct val="20000"/>
              </a:spcBef>
              <a:spcAft>
                <a:spcPct val="0"/>
              </a:spcAft>
              <a:buFontTx/>
              <a:buChar char="•"/>
              <a:defRPr/>
            </a:pPr>
            <a:r>
              <a:rPr lang="en-US" sz="4800" kern="0" dirty="0">
                <a:solidFill>
                  <a:srgbClr val="000000"/>
                </a:solidFill>
                <a:ea typeface="ＭＳ Ｐゴシック"/>
                <a:cs typeface="Calibri"/>
              </a:rPr>
              <a:t>Parental tiredness</a:t>
            </a:r>
          </a:p>
          <a:p>
            <a:pPr marL="633096" indent="-633096" defTabSz="1688257" eaLnBrk="0" fontAlgn="base" hangingPunct="0">
              <a:spcBef>
                <a:spcPct val="20000"/>
              </a:spcBef>
              <a:spcAft>
                <a:spcPct val="0"/>
              </a:spcAft>
              <a:buFontTx/>
              <a:buChar char="•"/>
              <a:defRPr/>
            </a:pPr>
            <a:endParaRPr lang="en-US" sz="4800" kern="0" dirty="0">
              <a:solidFill>
                <a:srgbClr val="000000"/>
              </a:solidFill>
              <a:latin typeface="Calibri" pitchFamily="34" charset="0"/>
              <a:ea typeface="ＭＳ Ｐゴシック"/>
              <a:cs typeface="Calibri"/>
            </a:endParaRPr>
          </a:p>
          <a:p>
            <a:pPr defTabSz="1688257">
              <a:defRPr/>
            </a:pPr>
            <a:r>
              <a:rPr lang="en-US" sz="2200" dirty="0">
                <a:solidFill>
                  <a:prstClr val="black"/>
                </a:solidFill>
              </a:rPr>
              <a:t>Neonatal tummy sleeping - importance of safer sleep discussion at hospital discharge</a:t>
            </a:r>
          </a:p>
          <a:p>
            <a:pPr defTabSz="1688257">
              <a:defRPr/>
            </a:pPr>
            <a:endParaRPr lang="en-US" sz="2200" dirty="0">
              <a:solidFill>
                <a:prstClr val="black"/>
              </a:solidFill>
            </a:endParaRPr>
          </a:p>
          <a:p>
            <a:pPr defTabSz="1688257">
              <a:defRPr/>
            </a:pPr>
            <a:r>
              <a:rPr lang="en-US" sz="2200" dirty="0">
                <a:solidFill>
                  <a:prstClr val="black"/>
                </a:solidFill>
              </a:rPr>
              <a:t>Reflux/vomiting - </a:t>
            </a:r>
            <a:r>
              <a:rPr lang="en-US" sz="2200" b="1" dirty="0">
                <a:solidFill>
                  <a:prstClr val="black"/>
                </a:solidFill>
              </a:rPr>
              <a:t>The Evidence Base</a:t>
            </a:r>
            <a:r>
              <a:rPr lang="en-US" sz="2200" dirty="0">
                <a:solidFill>
                  <a:prstClr val="black"/>
                </a:solidFill>
              </a:rPr>
              <a:t> says: ‘It is often thought that sleeping healthy babies on the back puts an infant at greater risk of death through aspiration of vomit and choking but there is no evidence to substantiate this. The widespread adoption of the supine position in the UK has been accompanied by a fall in post perinatal mortality rates and no increase in aspiration death rates.’</a:t>
            </a:r>
          </a:p>
          <a:p>
            <a:pPr defTabSz="1688257" fontAlgn="base">
              <a:defRPr/>
            </a:pPr>
            <a:r>
              <a:rPr lang="en-US" sz="2200" dirty="0">
                <a:solidFill>
                  <a:prstClr val="black"/>
                </a:solidFill>
              </a:rPr>
              <a:t>Babies with reflux should still sleep flat on their backs. </a:t>
            </a:r>
            <a:r>
              <a:rPr lang="en-US" sz="1800" dirty="0">
                <a:solidFill>
                  <a:prstClr val="black"/>
                </a:solidFill>
              </a:rPr>
              <a:t>(LT Safer Sleep Advice for Premature Babies Leaflet 2018)</a:t>
            </a:r>
          </a:p>
          <a:p>
            <a:pPr defTabSz="1688257" fontAlgn="base">
              <a:defRPr/>
            </a:pPr>
            <a:endParaRPr lang="en-US" sz="1800" dirty="0">
              <a:solidFill>
                <a:prstClr val="black"/>
              </a:solidFill>
            </a:endParaRPr>
          </a:p>
          <a:p>
            <a:pPr defTabSz="1688257" fontAlgn="base">
              <a:defRPr/>
            </a:pPr>
            <a:r>
              <a:rPr lang="en-US" sz="2200" dirty="0">
                <a:solidFill>
                  <a:prstClr val="black"/>
                </a:solidFill>
              </a:rPr>
              <a:t>If a baby has reflux, or any other on-going health condition, then a doctor should be consulted about the best care for them.</a:t>
            </a:r>
            <a:endParaRPr lang="en-US" sz="2200" dirty="0">
              <a:solidFill>
                <a:prstClr val="black"/>
              </a:solidFill>
              <a:cs typeface="Calibri"/>
            </a:endParaRPr>
          </a:p>
          <a:p>
            <a:pPr defTabSz="1688257">
              <a:defRPr/>
            </a:pPr>
            <a:endParaRPr lang="en-US" sz="2200" dirty="0">
              <a:solidFill>
                <a:prstClr val="black"/>
              </a:solidFill>
              <a:cs typeface="Calibri"/>
            </a:endParaRPr>
          </a:p>
          <a:p>
            <a:pPr defTabSz="1688257">
              <a:defRPr/>
            </a:pPr>
            <a:r>
              <a:rPr lang="en-US" sz="2200" b="1" dirty="0">
                <a:solidFill>
                  <a:prstClr val="black"/>
                </a:solidFill>
              </a:rPr>
              <a:t>The Evidence Base</a:t>
            </a:r>
            <a:r>
              <a:rPr lang="en-US" sz="2200" dirty="0">
                <a:solidFill>
                  <a:prstClr val="black"/>
                </a:solidFill>
              </a:rPr>
              <a:t> says: ‘It is often thought that sleeping healthy babies on the back puts an infant at greater risk of death through aspiration of vomit and choking but there is no evidence to substantiate this.51 The widespread adoption of the supine position in the UK has been accompanied by a fall in post perinatal mortality rates and no increase in aspiration death rates.52’</a:t>
            </a:r>
            <a:endParaRPr lang="en-US" sz="2200" dirty="0">
              <a:solidFill>
                <a:prstClr val="black"/>
              </a:solidFill>
              <a:cs typeface="Calibri"/>
            </a:endParaRPr>
          </a:p>
          <a:p>
            <a:pPr defTabSz="1688257">
              <a:defRPr/>
            </a:pPr>
            <a:r>
              <a:rPr lang="en-US" sz="2200" dirty="0">
                <a:solidFill>
                  <a:prstClr val="black"/>
                </a:solidFill>
              </a:rPr>
              <a:t> </a:t>
            </a:r>
            <a:endParaRPr lang="en-US" sz="2200" dirty="0">
              <a:solidFill>
                <a:prstClr val="black"/>
              </a:solidFill>
              <a:cs typeface="Calibri"/>
            </a:endParaRPr>
          </a:p>
          <a:p>
            <a:pPr defTabSz="1688257">
              <a:defRPr/>
            </a:pPr>
            <a:r>
              <a:rPr lang="en-US" sz="2200" b="1" dirty="0">
                <a:solidFill>
                  <a:prstClr val="black"/>
                </a:solidFill>
              </a:rPr>
              <a:t>Definition of supine: </a:t>
            </a:r>
            <a:endParaRPr lang="en-US" sz="2200" b="1" dirty="0">
              <a:solidFill>
                <a:prstClr val="black"/>
              </a:solidFill>
              <a:cs typeface="Calibri"/>
            </a:endParaRPr>
          </a:p>
          <a:p>
            <a:pPr defTabSz="1688257">
              <a:defRPr/>
            </a:pPr>
            <a:r>
              <a:rPr lang="en-US" sz="2200" dirty="0">
                <a:solidFill>
                  <a:prstClr val="black"/>
                </a:solidFill>
              </a:rPr>
              <a:t>Pertaining to a posture in which the anterior portion of the body faces upward, the torso is aligned parallel to the reference surface, and hips and knees extended Medtalk Lying on the back. </a:t>
            </a:r>
            <a:endParaRPr lang="en-US" sz="2200" dirty="0">
              <a:solidFill>
                <a:prstClr val="black"/>
              </a:solidFill>
              <a:cs typeface="Calibri"/>
            </a:endParaRPr>
          </a:p>
          <a:p>
            <a:pPr defTabSz="1688257">
              <a:defRPr/>
            </a:pPr>
            <a:r>
              <a:rPr lang="en-US" sz="2200" dirty="0">
                <a:solidFill>
                  <a:prstClr val="black"/>
                </a:solidFill>
              </a:rPr>
              <a:t>McGraw-Hill Concise Dictionary of Modern Medicine. © 2002 by The McGraw-Hill Companies, Inc.</a:t>
            </a:r>
            <a:endParaRPr lang="en-US" sz="2200" dirty="0">
              <a:solidFill>
                <a:prstClr val="black"/>
              </a:solidFill>
              <a:cs typeface="Calibri"/>
            </a:endParaRPr>
          </a:p>
          <a:p>
            <a:pPr defTabSz="1688257">
              <a:defRPr/>
            </a:pPr>
            <a:endParaRPr lang="en-US" sz="2200" dirty="0">
              <a:solidFill>
                <a:prstClr val="black"/>
              </a:solidFill>
              <a:cs typeface="Calibri"/>
            </a:endParaRPr>
          </a:p>
          <a:p>
            <a:pPr defTabSz="1688257">
              <a:defRPr/>
            </a:pPr>
            <a:r>
              <a:rPr lang="en-GB" sz="2200" b="1" dirty="0">
                <a:solidFill>
                  <a:prstClr val="black"/>
                </a:solidFill>
                <a:cs typeface="Calibri"/>
              </a:rPr>
              <a:t>From Kate Holmes: September 2019</a:t>
            </a:r>
            <a:endParaRPr lang="en-GB" sz="2200" b="1" dirty="0">
              <a:solidFill>
                <a:prstClr val="black"/>
              </a:solidFill>
            </a:endParaRPr>
          </a:p>
          <a:p>
            <a:pPr defTabSz="1688257">
              <a:defRPr/>
            </a:pPr>
            <a:r>
              <a:rPr lang="en-GB" sz="2200" dirty="0">
                <a:solidFill>
                  <a:prstClr val="black"/>
                </a:solidFill>
              </a:rPr>
              <a:t>'The advice we give on the helpline is we don’t recommend tilting a cot, this has to be the parent's own choice as the ideal position is flat. </a:t>
            </a:r>
            <a:endParaRPr lang="en-GB" sz="2200" dirty="0">
              <a:solidFill>
                <a:prstClr val="black"/>
              </a:solidFill>
              <a:cs typeface="Calibri"/>
            </a:endParaRPr>
          </a:p>
          <a:p>
            <a:pPr defTabSz="1688257">
              <a:defRPr/>
            </a:pPr>
            <a:r>
              <a:rPr lang="en-GB" sz="2200" dirty="0">
                <a:solidFill>
                  <a:prstClr val="black"/>
                </a:solidFill>
              </a:rPr>
              <a:t> </a:t>
            </a:r>
            <a:endParaRPr lang="en-GB" sz="2200" dirty="0">
              <a:solidFill>
                <a:prstClr val="black"/>
              </a:solidFill>
              <a:cs typeface="Calibri"/>
            </a:endParaRPr>
          </a:p>
          <a:p>
            <a:pPr defTabSz="1688257">
              <a:defRPr/>
            </a:pPr>
            <a:r>
              <a:rPr lang="en-GB" sz="2200" dirty="0">
                <a:solidFill>
                  <a:prstClr val="black"/>
                </a:solidFill>
              </a:rPr>
              <a:t>However, if parents do decide to tilt the cot we would add to make this a small tilt to see if this helps at all. And whatever is used must make sure the cot remains stable. If the manufacturer's instructions say not to do this then we wouldn't recommend it either.</a:t>
            </a:r>
            <a:endParaRPr lang="en-GB" sz="2200" dirty="0">
              <a:solidFill>
                <a:prstClr val="black"/>
              </a:solidFill>
              <a:cs typeface="Calibri"/>
            </a:endParaRPr>
          </a:p>
          <a:p>
            <a:pPr defTabSz="1688257">
              <a:defRPr/>
            </a:pPr>
            <a:r>
              <a:rPr lang="en-GB" sz="2200" dirty="0">
                <a:solidFill>
                  <a:prstClr val="black"/>
                </a:solidFill>
              </a:rPr>
              <a:t> </a:t>
            </a:r>
            <a:endParaRPr lang="en-GB" sz="2200" dirty="0">
              <a:solidFill>
                <a:prstClr val="black"/>
              </a:solidFill>
              <a:cs typeface="Calibri"/>
            </a:endParaRPr>
          </a:p>
          <a:p>
            <a:pPr defTabSz="1688257">
              <a:defRPr/>
            </a:pPr>
            <a:r>
              <a:rPr lang="en-GB" sz="2200" dirty="0">
                <a:solidFill>
                  <a:prstClr val="black"/>
                </a:solidFill>
              </a:rPr>
              <a:t>We would always advise that from the point of view of SIDS prevention a baby should be slept on their back on a firm, flat, waterproof mattress, so we would not advise putting anything under the mattress that could cause it to bend.</a:t>
            </a:r>
            <a:endParaRPr lang="en-GB" sz="2200" dirty="0">
              <a:solidFill>
                <a:prstClr val="black"/>
              </a:solidFill>
              <a:cs typeface="Calibri"/>
            </a:endParaRPr>
          </a:p>
          <a:p>
            <a:pPr defTabSz="1688257">
              <a:defRPr/>
            </a:pPr>
            <a:r>
              <a:rPr lang="en-GB" sz="2200" dirty="0">
                <a:solidFill>
                  <a:prstClr val="black"/>
                </a:solidFill>
              </a:rPr>
              <a:t> </a:t>
            </a:r>
            <a:endParaRPr lang="en-GB" sz="2200" dirty="0">
              <a:solidFill>
                <a:prstClr val="black"/>
              </a:solidFill>
              <a:cs typeface="Calibri"/>
            </a:endParaRPr>
          </a:p>
          <a:p>
            <a:pPr defTabSz="1688257">
              <a:defRPr/>
            </a:pPr>
            <a:r>
              <a:rPr lang="en-GB" sz="2200" dirty="0">
                <a:solidFill>
                  <a:prstClr val="black"/>
                </a:solidFill>
              </a:rPr>
              <a:t>We also add….</a:t>
            </a:r>
            <a:endParaRPr lang="en-GB" sz="2200" dirty="0">
              <a:solidFill>
                <a:prstClr val="black"/>
              </a:solidFill>
              <a:cs typeface="Calibri"/>
            </a:endParaRPr>
          </a:p>
          <a:p>
            <a:pPr defTabSz="1688257">
              <a:defRPr/>
            </a:pPr>
            <a:r>
              <a:rPr lang="en-GB" sz="2200" dirty="0">
                <a:solidFill>
                  <a:prstClr val="black"/>
                </a:solidFill>
              </a:rPr>
              <a:t>Our safer sleep advice is for all babies, we don’t look at the individual needs of a baby hence we refer families back to their GP for more advice and medical support, as we are not medically trained. If a GP recommends something we wouldn’t over rule it.'</a:t>
            </a:r>
            <a:endParaRPr lang="en-GB" sz="2200" dirty="0">
              <a:solidFill>
                <a:prstClr val="black"/>
              </a:solidFill>
              <a:cs typeface="Calibri"/>
            </a:endParaRPr>
          </a:p>
          <a:p>
            <a:pPr defTabSz="1688257">
              <a:defRPr/>
            </a:pPr>
            <a:endParaRPr lang="en-US" sz="2200" dirty="0">
              <a:solidFill>
                <a:prstClr val="black"/>
              </a:solidFill>
              <a:cs typeface="Calibri"/>
            </a:endParaRPr>
          </a:p>
          <a:p>
            <a:pPr defTabSz="1688257">
              <a:defRPr/>
            </a:pPr>
            <a:endParaRPr lang="en-US" sz="2200" dirty="0">
              <a:solidFill>
                <a:prstClr val="black"/>
              </a:solidFill>
            </a:endParaRPr>
          </a:p>
          <a:p>
            <a:pPr defTabSz="1688257" eaLnBrk="0" fontAlgn="base" hangingPunct="0">
              <a:spcBef>
                <a:spcPct val="20000"/>
              </a:spcBef>
              <a:spcAft>
                <a:spcPct val="0"/>
              </a:spcAft>
              <a:defRPr/>
            </a:pPr>
            <a:endParaRPr lang="en-US" sz="4800" kern="0" dirty="0">
              <a:solidFill>
                <a:srgbClr val="000000"/>
              </a:solidFill>
              <a:latin typeface="Calibri" pitchFamily="34" charset="0"/>
              <a:ea typeface="ＭＳ Ｐゴシック"/>
              <a:cs typeface="Calibri"/>
            </a:endParaRPr>
          </a:p>
          <a:p>
            <a:endParaRPr lang="en-GB" sz="2000" b="1" dirty="0"/>
          </a:p>
        </p:txBody>
      </p:sp>
      <p:sp>
        <p:nvSpPr>
          <p:cNvPr id="4" name="Slide Number Placeholder 3"/>
          <p:cNvSpPr>
            <a:spLocks noGrp="1"/>
          </p:cNvSpPr>
          <p:nvPr>
            <p:ph type="sldNum" sz="quarter" idx="10"/>
          </p:nvPr>
        </p:nvSpPr>
        <p:spPr/>
        <p:txBody>
          <a:bodyPr/>
          <a:lstStyle/>
          <a:p>
            <a:fld id="{5D748C0F-C97B-4860-91B9-2E655D137DDD}" type="slidenum">
              <a:rPr lang="en-GB" smtClean="0"/>
              <a:t>16</a:t>
            </a:fld>
            <a:endParaRPr lang="en-GB" dirty="0"/>
          </a:p>
        </p:txBody>
      </p:sp>
    </p:spTree>
    <p:extLst>
      <p:ext uri="{BB962C8B-B14F-4D97-AF65-F5344CB8AC3E}">
        <p14:creationId xmlns:p14="http://schemas.microsoft.com/office/powerpoint/2010/main" val="1477912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063" y="1166813"/>
            <a:ext cx="11115676" cy="8337550"/>
          </a:xfrm>
        </p:spPr>
      </p:sp>
      <p:sp>
        <p:nvSpPr>
          <p:cNvPr id="3" name="Notes Placeholder 2"/>
          <p:cNvSpPr>
            <a:spLocks noGrp="1"/>
          </p:cNvSpPr>
          <p:nvPr>
            <p:ph type="body" idx="1"/>
          </p:nvPr>
        </p:nvSpPr>
        <p:spPr/>
        <p:txBody>
          <a:bodyPr/>
          <a:lstStyle/>
          <a:p>
            <a:r>
              <a:rPr lang="en-GB" dirty="0"/>
              <a:t>This standard advice</a:t>
            </a:r>
            <a:r>
              <a:rPr lang="en-GB" baseline="0" dirty="0"/>
              <a:t> we would give and there has been lots and lots of research as to why.</a:t>
            </a:r>
          </a:p>
          <a:p>
            <a:r>
              <a:rPr lang="en-GB" sz="2200" dirty="0">
                <a:cs typeface="Calibri"/>
              </a:rPr>
              <a:t>A large study across Europe showed that the chance of SIDS was halved when a baby shared a room with their parent or carer, compared to sleeping in a nursery alone</a:t>
            </a:r>
          </a:p>
          <a:p>
            <a:r>
              <a:rPr lang="en-GB" sz="2200" dirty="0">
                <a:cs typeface="Calibri"/>
              </a:rPr>
              <a:t>Parents should be advised that the safest place for a baby to sleep for the first six months is in a separate cot or crib in the same room as them for all sleeps</a:t>
            </a:r>
          </a:p>
          <a:p>
            <a:r>
              <a:rPr lang="en-GB" sz="2200" dirty="0">
                <a:cs typeface="Calibri"/>
              </a:rPr>
              <a:t>This can include a Moses basket, travel cot or carrycot for day time sleeps</a:t>
            </a:r>
          </a:p>
          <a:p>
            <a:r>
              <a:rPr lang="en-GB" sz="2200" dirty="0">
                <a:cs typeface="Calibri"/>
              </a:rPr>
              <a:t>No study has found bed sharing to be associated with a reduced risk of SIDs</a:t>
            </a:r>
          </a:p>
          <a:p>
            <a:endParaRPr lang="en-GB" baseline="0" dirty="0"/>
          </a:p>
          <a:p>
            <a:r>
              <a:rPr lang="en-GB" baseline="0" dirty="0"/>
              <a:t>Advice for families with little or no room for a cot </a:t>
            </a:r>
          </a:p>
          <a:p>
            <a:r>
              <a:rPr lang="en-GB" sz="2000" dirty="0"/>
              <a:t>I appreciate that it isn’t always possible and know that following the advice may become more difficult for families where there is no room or money for  cot or where they are in temporary accommodation.</a:t>
            </a:r>
          </a:p>
          <a:p>
            <a:r>
              <a:rPr lang="en-GB" sz="2000" dirty="0"/>
              <a:t> </a:t>
            </a:r>
          </a:p>
          <a:p>
            <a:r>
              <a:rPr lang="en-GB" sz="2000" dirty="0"/>
              <a:t>The factsheets on bed sharing and mattresses, bedding and cots may also help </a:t>
            </a:r>
          </a:p>
          <a:p>
            <a:r>
              <a:rPr lang="en-GB" sz="2000" dirty="0"/>
              <a:t>factsheet 3 states – </a:t>
            </a:r>
            <a:r>
              <a:rPr lang="en-GB" sz="2000" b="1" dirty="0"/>
              <a:t>remember – sleeping in the same room as your baby has also been known to lower the change of SIDS. The chance of SIDS is lower when babies sleep in the same room as  their parents, but do not share the bed.</a:t>
            </a:r>
            <a:endParaRPr lang="en-GB" sz="2000" dirty="0"/>
          </a:p>
          <a:p>
            <a:r>
              <a:rPr lang="en-GB" sz="2000" b="1" dirty="0"/>
              <a:t>Our advice – As research is still emerging, our core safety message is always: Place your baby to sleep in a separate cot or moses basket in the same room as you for the first six months. Babies rely on the comfort of being close to their parents or carers, and need this during the night as well as during the day. Sharing a room with your baby enables you to respond early to cues such as murmuring or restlessness in your baby, without them starting to cry or becoming distressed.</a:t>
            </a:r>
            <a:endParaRPr lang="en-GB" sz="2000" dirty="0"/>
          </a:p>
          <a:p>
            <a:r>
              <a:rPr lang="en-GB" sz="2000" dirty="0"/>
              <a:t> </a:t>
            </a:r>
          </a:p>
          <a:p>
            <a:r>
              <a:rPr lang="en-GB" sz="2000" dirty="0"/>
              <a:t>Some other options they could consider, </a:t>
            </a:r>
          </a:p>
          <a:p>
            <a:pPr lvl="0"/>
            <a:r>
              <a:rPr lang="en-GB" sz="2000" dirty="0"/>
              <a:t>Travel cot - is there space for this in the room?  It would need to have a firm, flat mattress.</a:t>
            </a:r>
          </a:p>
          <a:p>
            <a:pPr lvl="0"/>
            <a:r>
              <a:rPr lang="en-GB" sz="2000" dirty="0"/>
              <a:t>A draw (pulled out of a chest of drawers) will need a fitted firm mattress inside it and to make sure baby is not too big for the draw (in Finland, all families when they have their first baby are given a cardboard box with a mattress for the baby to sleep in this was done to help reduced infant mortality, I appreciate that this may not be something that this family will consider)</a:t>
            </a:r>
          </a:p>
          <a:p>
            <a:pPr lvl="0"/>
            <a:r>
              <a:rPr lang="en-GB" sz="2000" dirty="0"/>
              <a:t>If the babies room is close by can the baby safely sleep in there in a cot/moses basket and the foster carers make sure doors to both bedrooms are open and with NO layered bedding</a:t>
            </a:r>
          </a:p>
          <a:p>
            <a:pPr lvl="0"/>
            <a:r>
              <a:rPr lang="en-GB" sz="2000" dirty="0"/>
              <a:t>A cot that pulls up close to the bed this is an example </a:t>
            </a:r>
            <a:r>
              <a:rPr lang="en-GB" sz="2000" b="1" i="1" dirty="0"/>
              <a:t>only</a:t>
            </a:r>
            <a:r>
              <a:rPr lang="en-GB" sz="2000" dirty="0"/>
              <a:t> (we cannot comment or endorse on individual products), I appreciate the cost is an implication. You would also need to consider the safety aspects of any gaps between the cot and adult bed etc </a:t>
            </a:r>
          </a:p>
          <a:p>
            <a:pPr lvl="0"/>
            <a:r>
              <a:rPr lang="en-GB" sz="2000" dirty="0"/>
              <a:t>Re-arranging furniture in the room to fit a cot.</a:t>
            </a:r>
          </a:p>
          <a:p>
            <a:endParaRPr lang="en-GB" dirty="0"/>
          </a:p>
        </p:txBody>
      </p:sp>
      <p:sp>
        <p:nvSpPr>
          <p:cNvPr id="4" name="Slide Number Placeholder 3"/>
          <p:cNvSpPr>
            <a:spLocks noGrp="1"/>
          </p:cNvSpPr>
          <p:nvPr>
            <p:ph type="sldNum" sz="quarter" idx="10"/>
          </p:nvPr>
        </p:nvSpPr>
        <p:spPr/>
        <p:txBody>
          <a:bodyPr/>
          <a:lstStyle/>
          <a:p>
            <a:fld id="{ACC6C4AF-8FAD-4DE0-AE88-01E69B3CD086}" type="slidenum">
              <a:rPr lang="en-GB" smtClean="0"/>
              <a:t>17</a:t>
            </a:fld>
            <a:endParaRPr lang="en-GB" dirty="0"/>
          </a:p>
        </p:txBody>
      </p:sp>
    </p:spTree>
    <p:extLst>
      <p:ext uri="{BB962C8B-B14F-4D97-AF65-F5344CB8AC3E}">
        <p14:creationId xmlns:p14="http://schemas.microsoft.com/office/powerpoint/2010/main" val="3470754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Lucida Grande" pitchFamily="8" charset="0"/>
                <a:ea typeface="ＭＳ Ｐゴシック" pitchFamily="34" charset="-128"/>
              </a:defRPr>
            </a:lvl1pPr>
            <a:lvl2pPr marL="1360612" indent="-523313">
              <a:defRPr sz="4400">
                <a:solidFill>
                  <a:schemeClr val="tx1"/>
                </a:solidFill>
                <a:latin typeface="Lucida Grande" pitchFamily="8" charset="0"/>
                <a:ea typeface="ＭＳ Ｐゴシック" pitchFamily="34" charset="-128"/>
              </a:defRPr>
            </a:lvl2pPr>
            <a:lvl3pPr marL="2093248" indent="-418649">
              <a:defRPr sz="4400">
                <a:solidFill>
                  <a:schemeClr val="tx1"/>
                </a:solidFill>
                <a:latin typeface="Lucida Grande" pitchFamily="8" charset="0"/>
                <a:ea typeface="ＭＳ Ｐゴシック" pitchFamily="34" charset="-128"/>
              </a:defRPr>
            </a:lvl3pPr>
            <a:lvl4pPr marL="2930549" indent="-418649">
              <a:defRPr sz="4400">
                <a:solidFill>
                  <a:schemeClr val="tx1"/>
                </a:solidFill>
                <a:latin typeface="Lucida Grande" pitchFamily="8" charset="0"/>
                <a:ea typeface="ＭＳ Ｐゴシック" pitchFamily="34" charset="-128"/>
              </a:defRPr>
            </a:lvl4pPr>
            <a:lvl5pPr marL="3767848" indent="-418649">
              <a:defRPr sz="4400">
                <a:solidFill>
                  <a:schemeClr val="tx1"/>
                </a:solidFill>
                <a:latin typeface="Lucida Grande" pitchFamily="8" charset="0"/>
                <a:ea typeface="ＭＳ Ｐゴシック" pitchFamily="34" charset="-128"/>
              </a:defRPr>
            </a:lvl5pPr>
            <a:lvl6pPr marL="4605149" indent="-418649" eaLnBrk="0" fontAlgn="base" hangingPunct="0">
              <a:spcBef>
                <a:spcPct val="0"/>
              </a:spcBef>
              <a:spcAft>
                <a:spcPct val="0"/>
              </a:spcAft>
              <a:defRPr sz="4400">
                <a:solidFill>
                  <a:schemeClr val="tx1"/>
                </a:solidFill>
                <a:latin typeface="Lucida Grande" pitchFamily="8" charset="0"/>
                <a:ea typeface="ＭＳ Ｐゴシック" pitchFamily="34" charset="-128"/>
              </a:defRPr>
            </a:lvl6pPr>
            <a:lvl7pPr marL="5442447" indent="-418649" eaLnBrk="0" fontAlgn="base" hangingPunct="0">
              <a:spcBef>
                <a:spcPct val="0"/>
              </a:spcBef>
              <a:spcAft>
                <a:spcPct val="0"/>
              </a:spcAft>
              <a:defRPr sz="4400">
                <a:solidFill>
                  <a:schemeClr val="tx1"/>
                </a:solidFill>
                <a:latin typeface="Lucida Grande" pitchFamily="8" charset="0"/>
                <a:ea typeface="ＭＳ Ｐゴシック" pitchFamily="34" charset="-128"/>
              </a:defRPr>
            </a:lvl7pPr>
            <a:lvl8pPr marL="6279748" indent="-418649" eaLnBrk="0" fontAlgn="base" hangingPunct="0">
              <a:spcBef>
                <a:spcPct val="0"/>
              </a:spcBef>
              <a:spcAft>
                <a:spcPct val="0"/>
              </a:spcAft>
              <a:defRPr sz="4400">
                <a:solidFill>
                  <a:schemeClr val="tx1"/>
                </a:solidFill>
                <a:latin typeface="Lucida Grande" pitchFamily="8" charset="0"/>
                <a:ea typeface="ＭＳ Ｐゴシック" pitchFamily="34" charset="-128"/>
              </a:defRPr>
            </a:lvl8pPr>
            <a:lvl9pPr marL="7117047" indent="-418649" eaLnBrk="0" fontAlgn="base" hangingPunct="0">
              <a:spcBef>
                <a:spcPct val="0"/>
              </a:spcBef>
              <a:spcAft>
                <a:spcPct val="0"/>
              </a:spcAft>
              <a:defRPr sz="4400">
                <a:solidFill>
                  <a:schemeClr val="tx1"/>
                </a:solidFill>
                <a:latin typeface="Lucida Grande" pitchFamily="8" charset="0"/>
                <a:ea typeface="ＭＳ Ｐゴシック" pitchFamily="34" charset="-128"/>
              </a:defRPr>
            </a:lvl9pPr>
          </a:lstStyle>
          <a:p>
            <a:fld id="{30FDDBC5-BF1F-4996-9A0E-9E65B6DE653E}" type="slidenum">
              <a:rPr lang="en-US" altLang="en-US" sz="2200">
                <a:solidFill>
                  <a:prstClr val="black"/>
                </a:solidFill>
              </a:rPr>
              <a:pPr/>
              <a:t>18</a:t>
            </a:fld>
            <a:endParaRPr lang="en-US" altLang="en-US" sz="2200" dirty="0">
              <a:solidFill>
                <a:prstClr val="black"/>
              </a:solidFill>
            </a:endParaRPr>
          </a:p>
        </p:txBody>
      </p:sp>
      <p:sp>
        <p:nvSpPr>
          <p:cNvPr id="64515" name="Rectangle 2"/>
          <p:cNvSpPr>
            <a:spLocks noGrp="1" noRot="1" noChangeAspect="1" noChangeArrowheads="1" noTextEdit="1"/>
          </p:cNvSpPr>
          <p:nvPr>
            <p:ph type="sldImg"/>
          </p:nvPr>
        </p:nvSpPr>
        <p:spPr>
          <a:xfrm>
            <a:off x="584200" y="1603375"/>
            <a:ext cx="8547100" cy="6410325"/>
          </a:xfrm>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Slide is animated before bringing in rest of slide – ask the question, what is the most dangerous risk to take?  Ask participants to ‘chat’ their answers</a:t>
            </a:r>
          </a:p>
          <a:p>
            <a:pPr eaLnBrk="1" hangingPunct="1"/>
            <a:r>
              <a:rPr lang="en-US" b="1" i="0" dirty="0"/>
              <a:t>This is also a poll if preferred</a:t>
            </a:r>
          </a:p>
          <a:p>
            <a:pPr eaLnBrk="1" hangingPunct="1"/>
            <a:endParaRPr lang="en-US" b="0" i="1" dirty="0"/>
          </a:p>
          <a:p>
            <a:pPr eaLnBrk="1" hangingPunct="1"/>
            <a:r>
              <a:rPr lang="en-US" dirty="0"/>
              <a:t>Sofa sharing infants are also more likely to be placed in a non-supine position, to have been exposed to tobacco smoke prenatally, and for the sofa to be an unusual sleep location (e.g. parents falling asleep on the sofa accidentally), 112 although the sofa is still an extremely risky environment even if it is the customary place for the infant to sleep. Mothers and fathers are just as likely to sofa share. </a:t>
            </a:r>
            <a:endParaRPr lang="en-GB" altLang="en-US" dirty="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i="1" dirty="0"/>
              <a:t>Our guidance is for all families, however they feed their babies and does not include specific recommendations for formula or breastfed babies. We would like to ensure that all families know all the information around bedsharing. The highest risk situations highlighted in the information we have produced are not linked to one method of feeding only. We want parents to be aware of these, no matter how they choose to feed their baby as most parents will co-sleep at some point.  </a:t>
            </a:r>
            <a:endParaRPr lang="en-GB" sz="2200" dirty="0"/>
          </a:p>
          <a:p>
            <a:pPr marL="527580" indent="-527580">
              <a:spcBef>
                <a:spcPct val="20000"/>
              </a:spcBef>
              <a:spcAft>
                <a:spcPct val="0"/>
              </a:spcAft>
              <a:buFont typeface="Arial"/>
              <a:buChar char="•"/>
            </a:pPr>
            <a:endParaRPr lang="en-US" dirty="0"/>
          </a:p>
          <a:p>
            <a:pPr marL="527580" indent="-527580">
              <a:spcBef>
                <a:spcPct val="20000"/>
              </a:spcBef>
              <a:spcAft>
                <a:spcPct val="0"/>
              </a:spcAft>
              <a:buFont typeface="Arial"/>
              <a:buChar char="•"/>
            </a:pPr>
            <a:r>
              <a:rPr lang="en-US" dirty="0"/>
              <a:t>According to a recent Bounty study over a third of parents (36%) regularly share a bed with their baby * *Safer Sleep Week 2019</a:t>
            </a:r>
          </a:p>
          <a:p>
            <a:pPr marL="527580" indent="-527580">
              <a:spcBef>
                <a:spcPct val="20000"/>
              </a:spcBef>
              <a:spcAft>
                <a:spcPct val="0"/>
              </a:spcAft>
              <a:buFont typeface="Arial"/>
              <a:buChar char="•"/>
            </a:pPr>
            <a:r>
              <a:rPr lang="en-US" dirty="0"/>
              <a:t>25% of parents sometimes share the bed</a:t>
            </a:r>
          </a:p>
          <a:p>
            <a:pPr marL="527580" indent="-527580">
              <a:spcBef>
                <a:spcPct val="20000"/>
              </a:spcBef>
              <a:spcAft>
                <a:spcPct val="0"/>
              </a:spcAft>
              <a:buFont typeface="Arial"/>
              <a:buChar char="•"/>
            </a:pPr>
            <a:endParaRPr lang="en-US" dirty="0">
              <a:cs typeface="Calibri"/>
            </a:endParaRPr>
          </a:p>
          <a:p>
            <a:pPr marL="316548" indent="-316548">
              <a:spcBef>
                <a:spcPct val="20000"/>
              </a:spcBef>
              <a:spcAft>
                <a:spcPct val="0"/>
              </a:spcAft>
              <a:buFont typeface="Arial"/>
              <a:buChar char="•"/>
            </a:pPr>
            <a:r>
              <a:rPr lang="en-US" b="1" dirty="0"/>
              <a:t>Why Bedshare?</a:t>
            </a:r>
            <a:endParaRPr lang="en-US" dirty="0"/>
          </a:p>
          <a:p>
            <a:pPr marL="316548" indent="-316548">
              <a:spcBef>
                <a:spcPct val="20000"/>
              </a:spcBef>
              <a:spcAft>
                <a:spcPct val="0"/>
              </a:spcAft>
              <a:buFont typeface="Arial"/>
              <a:buChar char="•"/>
            </a:pPr>
            <a:endParaRPr lang="en-US" dirty="0"/>
          </a:p>
          <a:p>
            <a:pPr marL="316548" indent="-316548">
              <a:spcBef>
                <a:spcPct val="20000"/>
              </a:spcBef>
              <a:spcAft>
                <a:spcPct val="0"/>
              </a:spcAft>
              <a:buFont typeface="Arial"/>
              <a:buChar char="•"/>
            </a:pPr>
            <a:r>
              <a:rPr lang="en-US" dirty="0"/>
              <a:t>historical / cultural</a:t>
            </a:r>
          </a:p>
          <a:p>
            <a:pPr marL="316548" indent="-316548">
              <a:spcBef>
                <a:spcPct val="20000"/>
              </a:spcBef>
              <a:spcAft>
                <a:spcPct val="0"/>
              </a:spcAft>
              <a:buFont typeface="Arial"/>
              <a:buChar char="•"/>
            </a:pPr>
            <a:r>
              <a:rPr lang="en-US" dirty="0"/>
              <a:t>peer pressure</a:t>
            </a:r>
          </a:p>
          <a:p>
            <a:pPr marL="316548" indent="-316548">
              <a:spcBef>
                <a:spcPct val="20000"/>
              </a:spcBef>
              <a:spcAft>
                <a:spcPct val="0"/>
              </a:spcAft>
              <a:buFont typeface="Arial"/>
              <a:buChar char="•"/>
            </a:pPr>
            <a:r>
              <a:rPr lang="en-US" dirty="0"/>
              <a:t>feeding</a:t>
            </a:r>
          </a:p>
          <a:p>
            <a:pPr marL="316548" indent="-316548">
              <a:spcBef>
                <a:spcPct val="20000"/>
              </a:spcBef>
              <a:spcAft>
                <a:spcPct val="0"/>
              </a:spcAft>
              <a:buFont typeface="Arial"/>
              <a:buChar char="•"/>
            </a:pPr>
            <a:r>
              <a:rPr lang="en-US" dirty="0"/>
              <a:t>space / housing</a:t>
            </a:r>
          </a:p>
          <a:p>
            <a:pPr marL="316548" indent="-316548">
              <a:spcBef>
                <a:spcPct val="20000"/>
              </a:spcBef>
              <a:spcAft>
                <a:spcPct val="0"/>
              </a:spcAft>
              <a:buFont typeface="Arial"/>
              <a:buChar char="•"/>
            </a:pPr>
            <a:r>
              <a:rPr lang="en-US" dirty="0"/>
              <a:t>Conflicting advice </a:t>
            </a:r>
          </a:p>
          <a:p>
            <a:pPr marL="316548" indent="-316548">
              <a:spcBef>
                <a:spcPct val="20000"/>
              </a:spcBef>
              <a:spcAft>
                <a:spcPct val="0"/>
              </a:spcAft>
              <a:buFont typeface="Arial"/>
              <a:buChar char="•"/>
            </a:pPr>
            <a:endParaRPr lang="en-US" dirty="0"/>
          </a:p>
          <a:p>
            <a:pPr>
              <a:spcBef>
                <a:spcPct val="20000"/>
              </a:spcBef>
              <a:spcAft>
                <a:spcPct val="0"/>
              </a:spcAft>
            </a:pPr>
            <a:r>
              <a:rPr lang="en-US" b="1" dirty="0"/>
              <a:t>After last bullet point launch test high risk bedsharing?</a:t>
            </a:r>
          </a:p>
          <a:p>
            <a:pPr marL="527580" indent="-527580">
              <a:spcBef>
                <a:spcPct val="20000"/>
              </a:spcBef>
              <a:spcAft>
                <a:spcPct val="0"/>
              </a:spcAft>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F35FDAEC-5ED5-4D98-8C8E-B318566F0268}" type="slidenum">
              <a:rPr lang="en-GB" smtClean="0"/>
              <a:t>19</a:t>
            </a:fld>
            <a:endParaRPr lang="en-GB" dirty="0"/>
          </a:p>
        </p:txBody>
      </p:sp>
    </p:spTree>
    <p:extLst>
      <p:ext uri="{BB962C8B-B14F-4D97-AF65-F5344CB8AC3E}">
        <p14:creationId xmlns:p14="http://schemas.microsoft.com/office/powerpoint/2010/main" val="167369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Lucida Grande" pitchFamily="8" charset="0"/>
                <a:ea typeface="ＭＳ Ｐゴシック" pitchFamily="34" charset="-128"/>
              </a:defRPr>
            </a:lvl1pPr>
            <a:lvl2pPr marL="1362774" indent="-524146">
              <a:defRPr sz="4400">
                <a:solidFill>
                  <a:schemeClr val="tx1"/>
                </a:solidFill>
                <a:latin typeface="Lucida Grande" pitchFamily="8" charset="0"/>
                <a:ea typeface="ＭＳ Ｐゴシック" pitchFamily="34" charset="-128"/>
              </a:defRPr>
            </a:lvl2pPr>
            <a:lvl3pPr marL="2096579" indent="-419315">
              <a:defRPr sz="4400">
                <a:solidFill>
                  <a:schemeClr val="tx1"/>
                </a:solidFill>
                <a:latin typeface="Lucida Grande" pitchFamily="8" charset="0"/>
                <a:ea typeface="ＭＳ Ｐゴシック" pitchFamily="34" charset="-128"/>
              </a:defRPr>
            </a:lvl3pPr>
            <a:lvl4pPr marL="2935209" indent="-419315">
              <a:defRPr sz="4400">
                <a:solidFill>
                  <a:schemeClr val="tx1"/>
                </a:solidFill>
                <a:latin typeface="Lucida Grande" pitchFamily="8" charset="0"/>
                <a:ea typeface="ＭＳ Ｐゴシック" pitchFamily="34" charset="-128"/>
              </a:defRPr>
            </a:lvl4pPr>
            <a:lvl5pPr marL="3773841" indent="-419315">
              <a:defRPr sz="4400">
                <a:solidFill>
                  <a:schemeClr val="tx1"/>
                </a:solidFill>
                <a:latin typeface="Lucida Grande" pitchFamily="8" charset="0"/>
                <a:ea typeface="ＭＳ Ｐゴシック" pitchFamily="34" charset="-128"/>
              </a:defRPr>
            </a:lvl5pPr>
            <a:lvl6pPr marL="4612473" indent="-419315" eaLnBrk="0" fontAlgn="base" hangingPunct="0">
              <a:spcBef>
                <a:spcPct val="0"/>
              </a:spcBef>
              <a:spcAft>
                <a:spcPct val="0"/>
              </a:spcAft>
              <a:defRPr sz="4400">
                <a:solidFill>
                  <a:schemeClr val="tx1"/>
                </a:solidFill>
                <a:latin typeface="Lucida Grande" pitchFamily="8" charset="0"/>
                <a:ea typeface="ＭＳ Ｐゴシック" pitchFamily="34" charset="-128"/>
              </a:defRPr>
            </a:lvl6pPr>
            <a:lvl7pPr marL="5451105" indent="-419315" eaLnBrk="0" fontAlgn="base" hangingPunct="0">
              <a:spcBef>
                <a:spcPct val="0"/>
              </a:spcBef>
              <a:spcAft>
                <a:spcPct val="0"/>
              </a:spcAft>
              <a:defRPr sz="4400">
                <a:solidFill>
                  <a:schemeClr val="tx1"/>
                </a:solidFill>
                <a:latin typeface="Lucida Grande" pitchFamily="8" charset="0"/>
                <a:ea typeface="ＭＳ Ｐゴシック" pitchFamily="34" charset="-128"/>
              </a:defRPr>
            </a:lvl7pPr>
            <a:lvl8pPr marL="6289737" indent="-419315" eaLnBrk="0" fontAlgn="base" hangingPunct="0">
              <a:spcBef>
                <a:spcPct val="0"/>
              </a:spcBef>
              <a:spcAft>
                <a:spcPct val="0"/>
              </a:spcAft>
              <a:defRPr sz="4400">
                <a:solidFill>
                  <a:schemeClr val="tx1"/>
                </a:solidFill>
                <a:latin typeface="Lucida Grande" pitchFamily="8" charset="0"/>
                <a:ea typeface="ＭＳ Ｐゴシック" pitchFamily="34" charset="-128"/>
              </a:defRPr>
            </a:lvl8pPr>
            <a:lvl9pPr marL="7128367" indent="-419315" eaLnBrk="0" fontAlgn="base" hangingPunct="0">
              <a:spcBef>
                <a:spcPct val="0"/>
              </a:spcBef>
              <a:spcAft>
                <a:spcPct val="0"/>
              </a:spcAft>
              <a:defRPr sz="4400">
                <a:solidFill>
                  <a:schemeClr val="tx1"/>
                </a:solidFill>
                <a:latin typeface="Lucida Grande" pitchFamily="8" charset="0"/>
                <a:ea typeface="ＭＳ Ｐゴシック" pitchFamily="34" charset="-128"/>
              </a:defRPr>
            </a:lvl9pPr>
          </a:lstStyle>
          <a:p>
            <a:fld id="{C2C3181F-6449-4D61-AC1E-22DF63228B59}" type="slidenum">
              <a:rPr lang="en-US" altLang="en-US" sz="2200">
                <a:solidFill>
                  <a:prstClr val="black"/>
                </a:solidFill>
              </a:rPr>
              <a:pPr/>
              <a:t>20</a:t>
            </a:fld>
            <a:endParaRPr lang="en-US" altLang="en-US" sz="2200" dirty="0">
              <a:solidFill>
                <a:prstClr val="black"/>
              </a:solidFill>
            </a:endParaRPr>
          </a:p>
        </p:txBody>
      </p:sp>
      <p:sp>
        <p:nvSpPr>
          <p:cNvPr id="74755" name="Rectangle 2"/>
          <p:cNvSpPr>
            <a:spLocks noGrp="1" noRot="1" noChangeAspect="1" noChangeArrowheads="1" noTextEdit="1"/>
          </p:cNvSpPr>
          <p:nvPr>
            <p:ph type="sldImg"/>
          </p:nvPr>
        </p:nvSpPr>
        <p:spPr>
          <a:xfrm>
            <a:off x="992188" y="1495425"/>
            <a:ext cx="7899400" cy="5924550"/>
          </a:xfrm>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Use this slide to recap answers from the test</a:t>
            </a:r>
          </a:p>
          <a:p>
            <a:pPr eaLnBrk="1" hangingPunct="1"/>
            <a:endParaRPr lang="en-US" b="1" dirty="0"/>
          </a:p>
          <a:p>
            <a:pPr eaLnBrk="1" hangingPunct="1"/>
            <a:r>
              <a:rPr lang="en-US" dirty="0"/>
              <a:t>In these scenarios, it is always best to put baby in their own safe sleep space such as a cot or a Moses basket. Keeping the cot or Moses basket next to the bed or sofa might make it easier to do this. Anytime parents are under the influence of drugs or alcohol a sober adult should be in charge of the baby</a:t>
            </a:r>
            <a:endParaRPr lang="en-US" altLang="en-US" dirty="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3096" indent="-633096" defTabSz="1688257">
              <a:spcAft>
                <a:spcPts val="3323"/>
              </a:spcAft>
              <a:buFont typeface="Arial" panose="020B0604020202020204" pitchFamily="34" charset="0"/>
              <a:buChar char="•"/>
              <a:defRPr/>
            </a:pPr>
            <a:r>
              <a:rPr lang="en-GB" sz="2200" dirty="0">
                <a:solidFill>
                  <a:prstClr val="black"/>
                </a:solidFill>
                <a:ea typeface="ＭＳ Ｐゴシック"/>
                <a:cs typeface="Calibri"/>
              </a:rPr>
              <a:t>Historically research has identified a link between breastfeeding and reduced SIDS risk.</a:t>
            </a:r>
            <a:endParaRPr lang="en-GB" sz="2200" dirty="0">
              <a:solidFill>
                <a:prstClr val="black"/>
              </a:solidFill>
              <a:cs typeface="Calibri"/>
            </a:endParaRPr>
          </a:p>
          <a:p>
            <a:pPr marL="633096" indent="-633096" defTabSz="1688257">
              <a:spcAft>
                <a:spcPts val="3323"/>
              </a:spcAft>
              <a:buFont typeface="Arial" panose="020B0604020202020204" pitchFamily="34" charset="0"/>
              <a:buChar char="•"/>
              <a:defRPr/>
            </a:pPr>
            <a:r>
              <a:rPr lang="en-GB" sz="2200" dirty="0">
                <a:solidFill>
                  <a:prstClr val="black"/>
                </a:solidFill>
                <a:ea typeface="ＭＳ Ｐゴシック"/>
                <a:cs typeface="Calibri"/>
              </a:rPr>
              <a:t>Breastfeeding, either exclusively or in combination with formula milk, is associated with a reduced rate of SIDS in women where there are no contraindications that advise not to breastfeed. </a:t>
            </a:r>
            <a:endParaRPr lang="en-GB" sz="2200" dirty="0">
              <a:solidFill>
                <a:prstClr val="black"/>
              </a:solidFill>
              <a:latin typeface="Lucida Grande"/>
              <a:ea typeface="ＭＳ Ｐゴシック"/>
              <a:cs typeface="Calibri"/>
            </a:endParaRPr>
          </a:p>
          <a:p>
            <a:pPr marL="633096" indent="-633096" defTabSz="1688257">
              <a:spcAft>
                <a:spcPts val="3323"/>
              </a:spcAft>
              <a:buFont typeface="Arial" panose="020B0604020202020204" pitchFamily="34" charset="0"/>
              <a:buChar char="•"/>
              <a:defRPr/>
            </a:pPr>
            <a:r>
              <a:rPr lang="en-GB" sz="2200" dirty="0">
                <a:solidFill>
                  <a:prstClr val="black"/>
                </a:solidFill>
                <a:ea typeface="ＭＳ Ｐゴシック"/>
                <a:cs typeface="Calibri"/>
              </a:rPr>
              <a:t>The minimum duration of breastfeeding needed to confer protection against SIDS is at least two months, with greater protection seen for longer durations of breastfeeding.</a:t>
            </a:r>
            <a:endParaRPr lang="en-GB" sz="2200" dirty="0">
              <a:solidFill>
                <a:prstClr val="black"/>
              </a:solidFill>
            </a:endParaRPr>
          </a:p>
          <a:p>
            <a:pPr marL="524063" indent="-524063" defTabSz="1688257">
              <a:buFont typeface="Arial" panose="020B0604020202020204" pitchFamily="34" charset="0"/>
              <a:buChar char="•"/>
              <a:defRPr/>
            </a:pPr>
            <a:endParaRPr lang="en-GB" sz="2200" dirty="0">
              <a:solidFill>
                <a:prstClr val="black"/>
              </a:solidFill>
            </a:endParaRPr>
          </a:p>
          <a:p>
            <a:pPr marL="524063" indent="-524063" defTabSz="1688257">
              <a:buFont typeface="Arial" panose="020B0604020202020204" pitchFamily="34" charset="0"/>
              <a:buChar char="•"/>
              <a:defRPr/>
            </a:pPr>
            <a:r>
              <a:rPr lang="en-GB" sz="2200" dirty="0">
                <a:solidFill>
                  <a:prstClr val="black"/>
                </a:solidFill>
              </a:rPr>
              <a:t>Any breastfeeding, even a few days, is better than none, but most authorities including the Department of Health now recommend that babies are fed only breast milk (exclusively breastfed) for at least six months</a:t>
            </a:r>
            <a:r>
              <a:rPr lang="en-GB" sz="2200" dirty="0">
                <a:solidFill>
                  <a:prstClr val="black"/>
                </a:solidFill>
                <a:cs typeface="Calibri" panose="020F0502020204030204"/>
              </a:rPr>
              <a:t/>
            </a:r>
            <a:br>
              <a:rPr lang="en-GB" sz="2200" dirty="0">
                <a:solidFill>
                  <a:prstClr val="black"/>
                </a:solidFill>
                <a:cs typeface="Calibri" panose="020F0502020204030204"/>
              </a:rPr>
            </a:br>
            <a:endParaRPr lang="en-GB" altLang="en-US" sz="2200" dirty="0">
              <a:solidFill>
                <a:srgbClr val="000000"/>
              </a:solidFill>
              <a:cs typeface="Calibri" panose="020F0502020204030204"/>
            </a:endParaRPr>
          </a:p>
          <a:p>
            <a:pPr marL="524063" indent="-524063" defTabSz="1688257">
              <a:buFont typeface="Arial" panose="020B0604020202020204" pitchFamily="34" charset="0"/>
              <a:buChar char="•"/>
              <a:defRPr/>
            </a:pPr>
            <a:r>
              <a:rPr lang="en-GB" sz="2200" dirty="0">
                <a:solidFill>
                  <a:prstClr val="black"/>
                </a:solidFill>
              </a:rPr>
              <a:t>As long ago as 1965 it was shown that babies under 3 months who died of SIDS were less likely to be breastfed than infants who did not die. Since then, numerous studies have linked breastfeeding with a lower risk of SIDS.</a:t>
            </a:r>
            <a:endParaRPr lang="en-GB" sz="2200" dirty="0">
              <a:solidFill>
                <a:prstClr val="black"/>
              </a:solidFill>
              <a:cs typeface="Calibri"/>
            </a:endParaRPr>
          </a:p>
          <a:p>
            <a:pPr marL="524152" indent="-524152" defTabSz="1688257">
              <a:buFont typeface="Arial" panose="020B0604020202020204" pitchFamily="34" charset="0"/>
              <a:buChar char="•"/>
              <a:defRPr/>
            </a:pPr>
            <a:endParaRPr lang="en-GB" altLang="en-US" sz="2200" dirty="0">
              <a:solidFill>
                <a:srgbClr val="000000"/>
              </a:solidFill>
            </a:endParaRPr>
          </a:p>
          <a:p>
            <a:pPr marL="524063" indent="-524063" defTabSz="1688257" eaLnBrk="0" fontAlgn="base" hangingPunct="0">
              <a:spcBef>
                <a:spcPct val="50000"/>
              </a:spcBef>
              <a:spcAft>
                <a:spcPct val="0"/>
              </a:spcAft>
              <a:buFont typeface="Arial" panose="020B0604020202020204" pitchFamily="34" charset="0"/>
              <a:buChar char="•"/>
              <a:defRPr/>
            </a:pPr>
            <a:r>
              <a:rPr lang="en-GB" altLang="en-US" sz="2200" dirty="0">
                <a:solidFill>
                  <a:srgbClr val="000000"/>
                </a:solidFill>
              </a:rPr>
              <a:t>A Recent study has shown that babies who were at least partly breastfed were one-third less likely to die as a cot death than babies who were never breastfed*</a:t>
            </a:r>
            <a:endParaRPr lang="en-GB" altLang="en-US" sz="2200" dirty="0">
              <a:solidFill>
                <a:srgbClr val="000000"/>
              </a:solidFill>
              <a:cs typeface="Calibri"/>
            </a:endParaRPr>
          </a:p>
          <a:p>
            <a:pPr marL="524152" indent="-524152" defTabSz="1688257" eaLnBrk="0" fontAlgn="base" hangingPunct="0">
              <a:spcBef>
                <a:spcPct val="50000"/>
              </a:spcBef>
              <a:spcAft>
                <a:spcPct val="0"/>
              </a:spcAft>
              <a:buFont typeface="Arial" panose="020B0604020202020204" pitchFamily="34" charset="0"/>
              <a:buChar char="•"/>
              <a:defRPr/>
            </a:pPr>
            <a:endParaRPr lang="en-GB" altLang="en-US" sz="2200" dirty="0">
              <a:solidFill>
                <a:srgbClr val="000000"/>
              </a:solidFill>
            </a:endParaRPr>
          </a:p>
          <a:p>
            <a:pPr marL="524063" indent="-524063" defTabSz="1688257" eaLnBrk="0" fontAlgn="base" hangingPunct="0">
              <a:spcBef>
                <a:spcPct val="50000"/>
              </a:spcBef>
              <a:spcAft>
                <a:spcPct val="0"/>
              </a:spcAft>
              <a:buFont typeface="Arial" panose="020B0604020202020204" pitchFamily="34" charset="0"/>
              <a:buChar char="•"/>
              <a:defRPr/>
            </a:pPr>
            <a:r>
              <a:rPr lang="en-GB" altLang="en-US" sz="2200" dirty="0">
                <a:solidFill>
                  <a:srgbClr val="000000"/>
                </a:solidFill>
              </a:rPr>
              <a:t>Formula feeding does not increase the chance of SIDS – breastfeeding lowers the chance</a:t>
            </a:r>
            <a:endParaRPr lang="en-GB" altLang="en-US" sz="2200" dirty="0">
              <a:solidFill>
                <a:srgbClr val="000000"/>
              </a:solidFill>
              <a:cs typeface="Calibri"/>
            </a:endParaRPr>
          </a:p>
          <a:p>
            <a:pPr marL="524063" indent="-524063" defTabSz="1688257">
              <a:spcBef>
                <a:spcPct val="50000"/>
              </a:spcBef>
              <a:spcAft>
                <a:spcPct val="0"/>
              </a:spcAft>
              <a:buFont typeface="Arial" panose="020B0604020202020204" pitchFamily="34" charset="0"/>
              <a:buChar char="•"/>
              <a:defRPr/>
            </a:pPr>
            <a:endParaRPr lang="en-GB" altLang="en-US" sz="2200" dirty="0">
              <a:solidFill>
                <a:prstClr val="black"/>
              </a:solidFill>
              <a:cs typeface="Calibri"/>
            </a:endParaRPr>
          </a:p>
          <a:p>
            <a:pPr marL="524063" indent="-524063" defTabSz="1688257">
              <a:spcBef>
                <a:spcPct val="50000"/>
              </a:spcBef>
              <a:spcAft>
                <a:spcPct val="0"/>
              </a:spcAft>
              <a:buFont typeface="Arial" panose="020B0604020202020204" pitchFamily="34" charset="0"/>
              <a:buChar char="•"/>
              <a:defRPr/>
            </a:pPr>
            <a:r>
              <a:rPr lang="en-GB" sz="2200" dirty="0">
                <a:solidFill>
                  <a:prstClr val="black"/>
                </a:solidFill>
              </a:rPr>
              <a:t>The most recent meta-analysis, published in 2017, examined the relationship between duration of breastfeeding and decreased SIDS risk. The analysis did not find evidence of a greater protective effect from exclusive breastfeeding compared to any breastfeeding. 6 </a:t>
            </a:r>
            <a:r>
              <a:rPr lang="en-GB" sz="2200" i="1" dirty="0">
                <a:solidFill>
                  <a:prstClr val="black"/>
                </a:solidFill>
              </a:rPr>
              <a:t>Thompson JMD, Tanabe K, Moon RY, Mitchell EA, McGarvey C, Tappin D. Duration of breastfeeding and risk of SIDS: an individual participant data metaanalysis. Pediatrics. 2017;140(5):e20171324.</a:t>
            </a:r>
            <a:endParaRPr lang="en-GB" altLang="en-US" sz="2200" i="1" dirty="0">
              <a:solidFill>
                <a:prstClr val="black"/>
              </a:solidFill>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F35FDAEC-5ED5-4D98-8C8E-B318566F0268}" type="slidenum">
              <a:rPr lang="en-GB" smtClean="0"/>
              <a:t>21</a:t>
            </a:fld>
            <a:endParaRPr lang="en-GB" dirty="0"/>
          </a:p>
        </p:txBody>
      </p:sp>
    </p:spTree>
    <p:extLst>
      <p:ext uri="{BB962C8B-B14F-4D97-AF65-F5344CB8AC3E}">
        <p14:creationId xmlns:p14="http://schemas.microsoft.com/office/powerpoint/2010/main" val="103919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F261BAA-35A9-4EDD-933A-222F9A9435EC}" type="slidenum">
              <a:rPr lang="en-GB" smtClean="0"/>
              <a:t>2</a:t>
            </a:fld>
            <a:endParaRPr lang="en-GB" dirty="0"/>
          </a:p>
        </p:txBody>
      </p:sp>
    </p:spTree>
    <p:extLst>
      <p:ext uri="{BB962C8B-B14F-4D97-AF65-F5344CB8AC3E}">
        <p14:creationId xmlns:p14="http://schemas.microsoft.com/office/powerpoint/2010/main" val="3523521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1392238"/>
            <a:ext cx="7361238" cy="5522912"/>
          </a:xfrm>
        </p:spPr>
      </p:sp>
      <p:sp>
        <p:nvSpPr>
          <p:cNvPr id="3" name="Notes Placeholder 2"/>
          <p:cNvSpPr>
            <a:spLocks noGrp="1"/>
          </p:cNvSpPr>
          <p:nvPr>
            <p:ph type="body" idx="1"/>
          </p:nvPr>
        </p:nvSpPr>
        <p:spPr/>
        <p:txBody>
          <a:bodyPr/>
          <a:lstStyle/>
          <a:p>
            <a:r>
              <a:rPr lang="en-US" sz="2200" dirty="0"/>
              <a:t>The head is an important source of  heat loss for a normal baby</a:t>
            </a:r>
          </a:p>
          <a:p>
            <a:endParaRPr lang="en-US" sz="2200" dirty="0"/>
          </a:p>
          <a:p>
            <a:r>
              <a:rPr lang="en-US" sz="2200" dirty="0"/>
              <a:t>A high proportion of infants who die as a result of SIDS are found with their head covered with bedding</a:t>
            </a:r>
          </a:p>
          <a:p>
            <a:endParaRPr lang="en-US" sz="2200" dirty="0"/>
          </a:p>
          <a:p>
            <a:r>
              <a:rPr lang="en-US" sz="2200" dirty="0"/>
              <a:t>The use of bedding, which covers the head is an independent risk factor</a:t>
            </a:r>
          </a:p>
          <a:p>
            <a:endParaRPr lang="en-US" sz="2200" dirty="0"/>
          </a:p>
          <a:p>
            <a:endParaRPr lang="en-US" baseline="0" dirty="0"/>
          </a:p>
        </p:txBody>
      </p:sp>
      <p:sp>
        <p:nvSpPr>
          <p:cNvPr id="4" name="Slide Number Placeholder 3"/>
          <p:cNvSpPr>
            <a:spLocks noGrp="1"/>
          </p:cNvSpPr>
          <p:nvPr>
            <p:ph type="sldNum" sz="quarter" idx="10"/>
          </p:nvPr>
        </p:nvSpPr>
        <p:spPr/>
        <p:txBody>
          <a:bodyPr/>
          <a:lstStyle/>
          <a:p>
            <a:fld id="{ACC6C4AF-8FAD-4DE0-AE88-01E69B3CD086}"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1802099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product guide;</a:t>
            </a:r>
          </a:p>
          <a:p>
            <a:pPr>
              <a:spcAft>
                <a:spcPts val="3323"/>
              </a:spcAft>
            </a:pPr>
            <a:r>
              <a:rPr lang="en-GB" sz="2200" dirty="0"/>
              <a:t>No pillows, quilts or duvets, bumpers</a:t>
            </a:r>
          </a:p>
          <a:p>
            <a:pPr>
              <a:spcAft>
                <a:spcPts val="3323"/>
              </a:spcAft>
            </a:pPr>
            <a:r>
              <a:rPr lang="en-US" sz="2200" dirty="0">
                <a:cs typeface="Calibri"/>
              </a:rPr>
              <a:t>Pillow use alone has been shown to increase the risk of SIDS by 2.5 times compared with non-pillow use</a:t>
            </a:r>
            <a:endParaRPr lang="en-GB" sz="2200" dirty="0">
              <a:cs typeface="Calibri"/>
            </a:endParaRPr>
          </a:p>
          <a:p>
            <a:pPr>
              <a:spcAft>
                <a:spcPts val="3323"/>
              </a:spcAft>
            </a:pPr>
            <a:r>
              <a:rPr lang="en-GB" sz="2200" dirty="0"/>
              <a:t>No pods, nests or sleep positioners</a:t>
            </a:r>
          </a:p>
          <a:p>
            <a:pPr>
              <a:spcAft>
                <a:spcPts val="3323"/>
              </a:spcAft>
            </a:pPr>
            <a:r>
              <a:rPr lang="en-GB" sz="2200" dirty="0"/>
              <a:t>No soft toys</a:t>
            </a:r>
          </a:p>
          <a:p>
            <a:pPr>
              <a:spcAft>
                <a:spcPts val="3323"/>
              </a:spcAft>
            </a:pPr>
            <a:r>
              <a:rPr lang="en-GB" sz="2200" dirty="0"/>
              <a:t>No loose bedding</a:t>
            </a:r>
          </a:p>
          <a:p>
            <a:pPr>
              <a:spcAft>
                <a:spcPts val="3323"/>
              </a:spcAft>
            </a:pPr>
            <a:r>
              <a:rPr lang="en-GB" sz="2200" dirty="0"/>
              <a:t>No products to keep a baby in one sleeping position such as wedges or straps</a:t>
            </a:r>
          </a:p>
          <a:p>
            <a:pPr>
              <a:spcAft>
                <a:spcPts val="3323"/>
              </a:spcAft>
            </a:pPr>
            <a:r>
              <a:rPr lang="en-US" sz="2200" dirty="0"/>
              <a:t>R</a:t>
            </a:r>
            <a:r>
              <a:rPr lang="en-GB" sz="2200" dirty="0"/>
              <a:t>eason: soft or raised surfaces,pillows or quilts can increase the chances of SIDS by making it difficult for babies to breathe or cool down.</a:t>
            </a:r>
          </a:p>
          <a:p>
            <a:pPr>
              <a:spcAft>
                <a:spcPts val="3323"/>
              </a:spcAft>
            </a:pPr>
            <a:endParaRPr lang="en-GB" sz="2200" dirty="0"/>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7B2FD32-079C-4FA9-B311-7D4B5C285F4A}" type="slidenum">
              <a:rPr lang="en-GB" smtClean="0"/>
              <a:t>23</a:t>
            </a:fld>
            <a:endParaRPr lang="en-GB" dirty="0"/>
          </a:p>
        </p:txBody>
      </p:sp>
    </p:spTree>
    <p:extLst>
      <p:ext uri="{BB962C8B-B14F-4D97-AF65-F5344CB8AC3E}">
        <p14:creationId xmlns:p14="http://schemas.microsoft.com/office/powerpoint/2010/main" val="1781786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Lucida Grande" pitchFamily="8" charset="0"/>
                <a:ea typeface="ＭＳ Ｐゴシック" pitchFamily="34" charset="-128"/>
              </a:defRPr>
            </a:lvl1pPr>
            <a:lvl2pPr marL="1364837" indent="-524938">
              <a:defRPr sz="4400">
                <a:solidFill>
                  <a:schemeClr val="tx1"/>
                </a:solidFill>
                <a:latin typeface="Lucida Grande" pitchFamily="8" charset="0"/>
                <a:ea typeface="ＭＳ Ｐゴシック" pitchFamily="34" charset="-128"/>
              </a:defRPr>
            </a:lvl2pPr>
            <a:lvl3pPr marL="2099749" indent="-419950">
              <a:defRPr sz="4400">
                <a:solidFill>
                  <a:schemeClr val="tx1"/>
                </a:solidFill>
                <a:latin typeface="Lucida Grande" pitchFamily="8" charset="0"/>
                <a:ea typeface="ＭＳ Ｐゴシック" pitchFamily="34" charset="-128"/>
              </a:defRPr>
            </a:lvl3pPr>
            <a:lvl4pPr marL="2939649" indent="-419950">
              <a:defRPr sz="4400">
                <a:solidFill>
                  <a:schemeClr val="tx1"/>
                </a:solidFill>
                <a:latin typeface="Lucida Grande" pitchFamily="8" charset="0"/>
                <a:ea typeface="ＭＳ Ｐゴシック" pitchFamily="34" charset="-128"/>
              </a:defRPr>
            </a:lvl4pPr>
            <a:lvl5pPr marL="3779548" indent="-419950">
              <a:defRPr sz="4400">
                <a:solidFill>
                  <a:schemeClr val="tx1"/>
                </a:solidFill>
                <a:latin typeface="Lucida Grande" pitchFamily="8" charset="0"/>
                <a:ea typeface="ＭＳ Ｐゴシック" pitchFamily="34" charset="-128"/>
              </a:defRPr>
            </a:lvl5pPr>
            <a:lvl6pPr marL="4619446" indent="-419950" eaLnBrk="0" fontAlgn="base" hangingPunct="0">
              <a:spcBef>
                <a:spcPct val="0"/>
              </a:spcBef>
              <a:spcAft>
                <a:spcPct val="0"/>
              </a:spcAft>
              <a:defRPr sz="4400">
                <a:solidFill>
                  <a:schemeClr val="tx1"/>
                </a:solidFill>
                <a:latin typeface="Lucida Grande" pitchFamily="8" charset="0"/>
                <a:ea typeface="ＭＳ Ｐゴシック" pitchFamily="34" charset="-128"/>
              </a:defRPr>
            </a:lvl6pPr>
            <a:lvl7pPr marL="5459347" indent="-419950" eaLnBrk="0" fontAlgn="base" hangingPunct="0">
              <a:spcBef>
                <a:spcPct val="0"/>
              </a:spcBef>
              <a:spcAft>
                <a:spcPct val="0"/>
              </a:spcAft>
              <a:defRPr sz="4400">
                <a:solidFill>
                  <a:schemeClr val="tx1"/>
                </a:solidFill>
                <a:latin typeface="Lucida Grande" pitchFamily="8" charset="0"/>
                <a:ea typeface="ＭＳ Ｐゴシック" pitchFamily="34" charset="-128"/>
              </a:defRPr>
            </a:lvl7pPr>
            <a:lvl8pPr marL="6299247" indent="-419950" eaLnBrk="0" fontAlgn="base" hangingPunct="0">
              <a:spcBef>
                <a:spcPct val="0"/>
              </a:spcBef>
              <a:spcAft>
                <a:spcPct val="0"/>
              </a:spcAft>
              <a:defRPr sz="4400">
                <a:solidFill>
                  <a:schemeClr val="tx1"/>
                </a:solidFill>
                <a:latin typeface="Lucida Grande" pitchFamily="8" charset="0"/>
                <a:ea typeface="ＭＳ Ｐゴシック" pitchFamily="34" charset="-128"/>
              </a:defRPr>
            </a:lvl8pPr>
            <a:lvl9pPr marL="7139145" indent="-419950" eaLnBrk="0" fontAlgn="base" hangingPunct="0">
              <a:spcBef>
                <a:spcPct val="0"/>
              </a:spcBef>
              <a:spcAft>
                <a:spcPct val="0"/>
              </a:spcAft>
              <a:defRPr sz="4400">
                <a:solidFill>
                  <a:schemeClr val="tx1"/>
                </a:solidFill>
                <a:latin typeface="Lucida Grande" pitchFamily="8" charset="0"/>
                <a:ea typeface="ＭＳ Ｐゴシック" pitchFamily="34" charset="-128"/>
              </a:defRPr>
            </a:lvl9pPr>
          </a:lstStyle>
          <a:p>
            <a:fld id="{4FC24AA4-1CED-4E58-BC28-63CA57E8B427}" type="slidenum">
              <a:rPr lang="en-US" altLang="en-US" sz="2200">
                <a:solidFill>
                  <a:prstClr val="black"/>
                </a:solidFill>
              </a:rPr>
              <a:pPr/>
              <a:t>24</a:t>
            </a:fld>
            <a:endParaRPr lang="en-US" altLang="en-US" sz="2200" dirty="0">
              <a:solidFill>
                <a:prstClr val="black"/>
              </a:solidFill>
            </a:endParaRPr>
          </a:p>
        </p:txBody>
      </p:sp>
      <p:sp>
        <p:nvSpPr>
          <p:cNvPr id="82947" name="Rectangle 2"/>
          <p:cNvSpPr>
            <a:spLocks noGrp="1" noRot="1" noChangeAspect="1" noChangeArrowheads="1" noTextEdit="1"/>
          </p:cNvSpPr>
          <p:nvPr>
            <p:ph type="sldImg"/>
          </p:nvPr>
        </p:nvSpPr>
        <p:spPr>
          <a:xfrm>
            <a:off x="1419225" y="1392238"/>
            <a:ext cx="7361238" cy="5522912"/>
          </a:xfrm>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Mattresses should be:</a:t>
            </a:r>
          </a:p>
          <a:p>
            <a:pPr eaLnBrk="1" hangingPunct="1"/>
            <a:r>
              <a:rPr lang="en-GB" altLang="en-US" dirty="0"/>
              <a:t>Flat – entirely flat with no raised or cushioned areas</a:t>
            </a:r>
            <a:endParaRPr lang="en-GB" altLang="en-US" dirty="0">
              <a:cs typeface="Calibri"/>
            </a:endParaRPr>
          </a:p>
          <a:p>
            <a:pPr eaLnBrk="1" hangingPunct="1"/>
            <a:r>
              <a:rPr lang="en-GB" altLang="en-US" dirty="0"/>
              <a:t>Firm – baby’s head should not sink in by more than a few millimetres</a:t>
            </a:r>
            <a:endParaRPr lang="en-GB" altLang="en-US" dirty="0">
              <a:cs typeface="Calibri"/>
            </a:endParaRPr>
          </a:p>
          <a:p>
            <a:pPr eaLnBrk="1" hangingPunct="1"/>
            <a:r>
              <a:rPr lang="en-GB" altLang="en-US" dirty="0"/>
              <a:t>Fit the cot well –well fitted with no gaps between cot and mattress</a:t>
            </a:r>
            <a:endParaRPr lang="en-GB" altLang="en-US" dirty="0">
              <a:cs typeface="Calibri"/>
            </a:endParaRPr>
          </a:p>
          <a:p>
            <a:pPr eaLnBrk="1" hangingPunct="1"/>
            <a:r>
              <a:rPr lang="en-US" altLang="en-US" dirty="0"/>
              <a:t>W</a:t>
            </a:r>
            <a:r>
              <a:rPr lang="en-GB" altLang="en-US" dirty="0"/>
              <a:t>aterproof – a waterproof cover helps to stop bacteria building up inside the mattress so there is less risk of infection, which may increase the risk of SIDS, rather than being breathable, it is more important that a mattress is waterproof or has a waterproof cover</a:t>
            </a:r>
            <a:endParaRPr lang="en-GB" altLang="en-US" dirty="0">
              <a:cs typeface="Calibri"/>
            </a:endParaRPr>
          </a:p>
          <a:p>
            <a:r>
              <a:rPr lang="en-US" altLang="en-US" dirty="0"/>
              <a:t>Second hand mattress from another home might increase the risk slightly – </a:t>
            </a:r>
            <a:r>
              <a:rPr lang="en-US" i="1" dirty="0"/>
              <a:t>There is a slight increased risk of SIDS when using a second-hand mattress when the mattress has come from outside the home (and not when the mattress has been used by your own child previously). The difference being, you don’t know the history of the mattress from outside the home. </a:t>
            </a:r>
          </a:p>
          <a:p>
            <a:r>
              <a:rPr lang="en-US" i="1" dirty="0"/>
              <a:t>If parents reuse a mattress we do advise they check the mattress is still firm, flat, and in good condition (there are no rips, tears or sagging and the waterproof cover has provided full protection; no fluid has leaked into the mattress). A waterproof cover for a mattress is important for keeping it clean and dry and prevents the harbouring of any bacteria in the mattress.</a:t>
            </a:r>
            <a:r>
              <a:rPr lang="en-US" dirty="0"/>
              <a:t> </a:t>
            </a:r>
            <a:endParaRPr lang="en-US" dirty="0">
              <a:cs typeface="Calibri"/>
            </a:endParaRPr>
          </a:p>
          <a:p>
            <a:pPr eaLnBrk="1" hangingPunct="1"/>
            <a:endParaRPr lang="en-GB" altLang="en-US" dirty="0"/>
          </a:p>
          <a:p>
            <a:pPr eaLnBrk="1" hangingPunct="1"/>
            <a:r>
              <a:rPr lang="en-GB" altLang="en-US" dirty="0"/>
              <a:t>Soft bedding and mattresses have been shown to be important risk factors for SIDS, they make it harder for babies to loose body heat, which can cause them to become too hot * NB: implications for bedsharing</a:t>
            </a:r>
            <a:endParaRPr lang="en-GB" altLang="en-US" dirty="0">
              <a:cs typeface="Calibri"/>
            </a:endParaRPr>
          </a:p>
          <a:p>
            <a:pPr eaLnBrk="1" hangingPunct="1"/>
            <a:endParaRPr lang="en-GB" altLang="en-US" dirty="0"/>
          </a:p>
          <a:p>
            <a:pPr eaLnBrk="1" hangingPunct="1"/>
            <a:r>
              <a:rPr lang="en-GB" altLang="en-US" dirty="0"/>
              <a:t>A soft mattress is especially dangerous for a baby slept on their front</a:t>
            </a:r>
            <a:endParaRPr lang="en-GB" altLang="en-US" dirty="0">
              <a:cs typeface="Calibri"/>
            </a:endParaRPr>
          </a:p>
          <a:p>
            <a:pPr eaLnBrk="1" hangingPunct="1"/>
            <a:endParaRPr lang="en-GB" altLang="en-US" dirty="0"/>
          </a:p>
          <a:p>
            <a:pPr eaLnBrk="1" hangingPunct="1"/>
            <a:r>
              <a:rPr lang="en-GB" altLang="en-US" dirty="0"/>
              <a:t>If you choose a second mattress make sure it has been storied somewhere clean, dry and smoke-free. There is some evidence to suggest that bringing in a mattress from another home might increase the risk of sudden infant death very slightly</a:t>
            </a:r>
            <a:endParaRPr lang="en-GB" altLang="en-US" dirty="0">
              <a:cs typeface="Calibri"/>
            </a:endParaRPr>
          </a:p>
          <a:p>
            <a:pPr eaLnBrk="1" hangingPunct="1"/>
            <a:endParaRPr lang="en-GB" altLang="en-US" dirty="0"/>
          </a:p>
          <a:p>
            <a:r>
              <a:rPr lang="en-US" b="1" dirty="0"/>
              <a:t>From product guide: </a:t>
            </a:r>
            <a:r>
              <a:rPr lang="en-US" dirty="0"/>
              <a:t>It is important that the mattress is firm, entirely flat, and waterproof, with no soft or cushioned areas, particularly around baby’s head. Soft mattresses are known to increase the risk of SIDS. They make it harder for babies to lose body heat, which can cause them to become too hot. </a:t>
            </a:r>
            <a:endParaRPr lang="en-GB"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1392238"/>
            <a:ext cx="7361238" cy="5522912"/>
          </a:xfrm>
        </p:spPr>
      </p:sp>
      <p:sp>
        <p:nvSpPr>
          <p:cNvPr id="3" name="Notes Placeholder 2"/>
          <p:cNvSpPr>
            <a:spLocks noGrp="1"/>
          </p:cNvSpPr>
          <p:nvPr>
            <p:ph type="body" idx="1"/>
          </p:nvPr>
        </p:nvSpPr>
        <p:spPr/>
        <p:txBody>
          <a:bodyPr/>
          <a:lstStyle/>
          <a:p>
            <a:r>
              <a:rPr lang="en-US" baseline="0" dirty="0"/>
              <a:t>There are no standards that look specifically at whether a product decreases or increases the risk of SIDS; most cover other issues such as the construction of the item, chemicals or fire safety</a:t>
            </a:r>
          </a:p>
          <a:p>
            <a:r>
              <a:rPr lang="en-US" baseline="0" dirty="0"/>
              <a:t>To reduce the risk of SIDS parents should be advised to pick products that allow them to follow safer sleep advice such as sleeping bags, which stop babies from wriggling under covers</a:t>
            </a:r>
            <a:endParaRPr lang="en-GB" baseline="0" dirty="0"/>
          </a:p>
        </p:txBody>
      </p:sp>
      <p:sp>
        <p:nvSpPr>
          <p:cNvPr id="4" name="Slide Number Placeholder 3"/>
          <p:cNvSpPr>
            <a:spLocks noGrp="1"/>
          </p:cNvSpPr>
          <p:nvPr>
            <p:ph type="sldNum" sz="quarter" idx="10"/>
          </p:nvPr>
        </p:nvSpPr>
        <p:spPr/>
        <p:txBody>
          <a:bodyPr/>
          <a:lstStyle/>
          <a:p>
            <a:fld id="{5D748C0F-C97B-4860-91B9-2E655D137DDD}" type="slidenum">
              <a:rPr lang="en-GB" smtClean="0"/>
              <a:t>25</a:t>
            </a:fld>
            <a:endParaRPr lang="en-GB" dirty="0"/>
          </a:p>
        </p:txBody>
      </p:sp>
    </p:spTree>
    <p:extLst>
      <p:ext uri="{BB962C8B-B14F-4D97-AF65-F5344CB8AC3E}">
        <p14:creationId xmlns:p14="http://schemas.microsoft.com/office/powerpoint/2010/main" val="1748985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88257">
              <a:defRPr/>
            </a:pPr>
            <a:r>
              <a:rPr lang="en-US" sz="2000" b="1" dirty="0"/>
              <a:t>From evidence base: </a:t>
            </a:r>
            <a:r>
              <a:rPr lang="en-US" sz="2000" dirty="0"/>
              <a:t>While it is important to ensure that a baby does not get too cold, it is also important to avoid care practices that may result in the baby getting too hot. As such, babies should be checked to ensure that they are a suitable temperature and clothes and bedding are appropriate for the room temperature. Babies should not wear hats indoors or when asleep.</a:t>
            </a:r>
            <a:endParaRPr lang="en-GB" sz="2000" dirty="0"/>
          </a:p>
          <a:p>
            <a:r>
              <a:rPr lang="en-GB" b="1" dirty="0"/>
              <a:t>Babies should be checked they are a suitable temperature - </a:t>
            </a:r>
            <a:r>
              <a:rPr lang="en-GB" i="1" dirty="0"/>
              <a:t>check babies chest and/or back of their neck to make sure their skin doesn't feel clammy to the touch, (their hands and feet will always feel cold.) If the skin feels clammy it means they are too hot so remove a layer of bedding or what they are wearing. </a:t>
            </a:r>
          </a:p>
          <a:p>
            <a:endParaRPr lang="en-US" i="1" dirty="0"/>
          </a:p>
          <a:p>
            <a:r>
              <a:rPr lang="en-US" sz="2200" dirty="0">
                <a:cs typeface="Calibri"/>
              </a:rPr>
              <a:t>Babies should not wear hats indoors. Wearing hats during day or night sleep can increase the risk of SIDS by more than three times (OR 3.12, 95% CI 1.39- 7.01)</a:t>
            </a:r>
            <a:endParaRPr lang="en-US" dirty="0"/>
          </a:p>
          <a:p>
            <a:endParaRPr lang="en-US" sz="2200" dirty="0">
              <a:cs typeface="Calibri"/>
            </a:endParaRPr>
          </a:p>
          <a:p>
            <a:r>
              <a:rPr lang="en-US" sz="2200" dirty="0">
                <a:cs typeface="Calibri"/>
              </a:rPr>
              <a:t>Whilst it is important to ensure that a baby doesn’t get too cold, it is also important to avoid care practices that may result in a baby getting too hot</a:t>
            </a:r>
          </a:p>
          <a:p>
            <a:endParaRPr lang="en-US" sz="2200" dirty="0">
              <a:cs typeface="Calibri"/>
            </a:endParaRPr>
          </a:p>
          <a:p>
            <a:r>
              <a:rPr lang="en-US" sz="2200" dirty="0">
                <a:cs typeface="Calibri"/>
              </a:rPr>
              <a:t>Babies should be checked they are a suitable temperature – check babies chest and/or back of their neck to make sure their skin doesn't feel clammy to the touch</a:t>
            </a:r>
          </a:p>
          <a:p>
            <a:endParaRPr lang="en-US" sz="2200" dirty="0">
              <a:cs typeface="Calibri"/>
            </a:endParaRPr>
          </a:p>
          <a:p>
            <a:r>
              <a:rPr lang="en-GB" sz="2200" dirty="0">
                <a:cs typeface="Calibri"/>
              </a:rPr>
              <a:t>Babies who are unwell need fewer, not more bedclothes</a:t>
            </a:r>
            <a:endParaRPr lang="en-US" sz="2200" dirty="0">
              <a:cs typeface="Calibri"/>
            </a:endParaRPr>
          </a:p>
          <a:p>
            <a:endParaRPr lang="en-US" sz="2200" dirty="0">
              <a:cs typeface="Calibri" pitchFamily="34" charset="0"/>
            </a:endParaRPr>
          </a:p>
          <a:p>
            <a:pPr defTabSz="1688257">
              <a:defRPr/>
            </a:pPr>
            <a:r>
              <a:rPr lang="en-US" sz="2200" dirty="0">
                <a:latin typeface="Calibri" panose="020F0502020204030204" pitchFamily="34" charset="0"/>
                <a:cs typeface="Calibri" panose="020F0502020204030204" pitchFamily="34" charset="0"/>
              </a:rPr>
              <a:t>Tonkin SL. Epidemiology of cot deaths in Auckland. N Z Med J. 1986;99(801):324-6</a:t>
            </a:r>
            <a:endParaRPr lang="en-GB" sz="2200" dirty="0">
              <a:latin typeface="Calibri" panose="020F0502020204030204" pitchFamily="34" charset="0"/>
              <a:cs typeface="Calibri" panose="020F0502020204030204" pitchFamily="34" charset="0"/>
            </a:endParaRPr>
          </a:p>
          <a:p>
            <a:endParaRPr lang="en-US" sz="2200" dirty="0">
              <a:cs typeface="Calibri" pitchFamily="34" charset="0"/>
            </a:endParaRPr>
          </a:p>
          <a:p>
            <a:endParaRPr lang="en-GB" dirty="0"/>
          </a:p>
        </p:txBody>
      </p:sp>
      <p:sp>
        <p:nvSpPr>
          <p:cNvPr id="4" name="Slide Number Placeholder 3"/>
          <p:cNvSpPr>
            <a:spLocks noGrp="1"/>
          </p:cNvSpPr>
          <p:nvPr>
            <p:ph type="sldNum" sz="quarter" idx="5"/>
          </p:nvPr>
        </p:nvSpPr>
        <p:spPr/>
        <p:txBody>
          <a:bodyPr/>
          <a:lstStyle/>
          <a:p>
            <a:fld id="{07B2FD32-079C-4FA9-B311-7D4B5C285F4A}" type="slidenum">
              <a:rPr lang="en-GB" smtClean="0"/>
              <a:t>26</a:t>
            </a:fld>
            <a:endParaRPr lang="en-GB" dirty="0"/>
          </a:p>
        </p:txBody>
      </p:sp>
    </p:spTree>
    <p:extLst>
      <p:ext uri="{BB962C8B-B14F-4D97-AF65-F5344CB8AC3E}">
        <p14:creationId xmlns:p14="http://schemas.microsoft.com/office/powerpoint/2010/main" val="4009165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C8732F40-EC9E-4150-9AF1-3971B22129D4}" type="slidenum">
              <a:rPr lang="en-US" smtClean="0">
                <a:solidFill>
                  <a:prstClr val="black"/>
                </a:solidFill>
                <a:ea typeface="ＭＳ Ｐゴシック" pitchFamily="34" charset="-128"/>
              </a:rPr>
              <a:pPr/>
              <a:t>27</a:t>
            </a:fld>
            <a:endParaRPr lang="en-US" dirty="0">
              <a:solidFill>
                <a:prstClr val="black"/>
              </a:solidFill>
              <a:ea typeface="ＭＳ Ｐゴシック" pitchFamily="34" charset="-128"/>
            </a:endParaRPr>
          </a:p>
        </p:txBody>
      </p:sp>
      <p:sp>
        <p:nvSpPr>
          <p:cNvPr id="82947" name="Rectangle 2"/>
          <p:cNvSpPr>
            <a:spLocks noGrp="1" noRot="1" noChangeAspect="1" noChangeArrowheads="1" noTextEdit="1"/>
          </p:cNvSpPr>
          <p:nvPr>
            <p:ph type="sldImg"/>
          </p:nvPr>
        </p:nvSpPr>
        <p:spPr>
          <a:xfrm>
            <a:off x="1419225" y="1392238"/>
            <a:ext cx="7361238" cy="5522912"/>
          </a:xfrm>
          <a:ln/>
        </p:spPr>
      </p:sp>
      <p:sp>
        <p:nvSpPr>
          <p:cNvPr id="82948" name="Rectangle 3"/>
          <p:cNvSpPr>
            <a:spLocks noGrp="1" noChangeArrowheads="1"/>
          </p:cNvSpPr>
          <p:nvPr>
            <p:ph type="body" idx="1"/>
          </p:nvPr>
        </p:nvSpPr>
        <p:spPr>
          <a:noFill/>
        </p:spPr>
        <p:txBody>
          <a:bodyPr/>
          <a:lstStyle/>
          <a:p>
            <a:pPr eaLnBrk="1" hangingPunct="1"/>
            <a:r>
              <a:rPr lang="en-GB" dirty="0">
                <a:latin typeface="Gill Sans MT" pitchFamily="34" charset="0"/>
                <a:ea typeface="ＭＳ Ｐゴシック" pitchFamily="34" charset="-128"/>
              </a:rPr>
              <a:t>Recommend that the temperature is between 16 - 20 C depending on what clothing and bedding the baby has</a:t>
            </a:r>
          </a:p>
          <a:p>
            <a:pPr eaLnBrk="1" hangingPunct="1"/>
            <a:endParaRPr lang="en-GB" dirty="0">
              <a:latin typeface="Gill Sans MT" pitchFamily="34" charset="0"/>
              <a:ea typeface="ＭＳ Ｐゴシック" pitchFamily="34" charset="-128"/>
            </a:endParaRPr>
          </a:p>
          <a:p>
            <a:pPr eaLnBrk="1" hangingPunct="1"/>
            <a:r>
              <a:rPr lang="en-GB" dirty="0">
                <a:latin typeface="Gill Sans MT" pitchFamily="34" charset="0"/>
                <a:ea typeface="ＭＳ Ｐゴシック" pitchFamily="34" charset="-128"/>
              </a:rPr>
              <a:t>We do not recommend duvets for babies under one year</a:t>
            </a:r>
          </a:p>
          <a:p>
            <a:pPr eaLnBrk="1" hangingPunct="1"/>
            <a:endParaRPr lang="en-GB" dirty="0">
              <a:latin typeface="Gill Sans MT" pitchFamily="34" charset="0"/>
              <a:ea typeface="ＭＳ Ｐゴシック" pitchFamily="34" charset="-128"/>
            </a:endParaRPr>
          </a:p>
          <a:p>
            <a:pPr eaLnBrk="1" hangingPunct="1"/>
            <a:r>
              <a:rPr lang="en-GB" dirty="0">
                <a:latin typeface="Gill Sans MT" pitchFamily="34" charset="0"/>
                <a:ea typeface="ＭＳ Ｐゴシック" pitchFamily="34" charset="-128"/>
              </a:rPr>
              <a:t>We recommend light blankets</a:t>
            </a:r>
          </a:p>
          <a:p>
            <a:pPr eaLnBrk="1" hangingPunct="1"/>
            <a:endParaRPr lang="en-GB" dirty="0">
              <a:latin typeface="Gill Sans MT" pitchFamily="34" charset="0"/>
              <a:ea typeface="ＭＳ Ｐゴシック" pitchFamily="34" charset="-128"/>
            </a:endParaRPr>
          </a:p>
          <a:p>
            <a:pPr eaLnBrk="1" hangingPunct="1"/>
            <a:r>
              <a:rPr lang="en-GB" dirty="0">
                <a:latin typeface="Gill Sans MT" pitchFamily="34" charset="0"/>
                <a:ea typeface="ＭＳ Ｐゴシック" pitchFamily="34" charset="-128"/>
              </a:rPr>
              <a:t>We do not give specific guidelines on the number of blankets as there are so many different types of blankets</a:t>
            </a:r>
          </a:p>
          <a:p>
            <a:pPr eaLnBrk="1" hangingPunct="1"/>
            <a:endParaRPr lang="en-US" dirty="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3096" indent="-633096" defTabSz="1688257" eaLnBrk="0" fontAlgn="base" hangingPunct="0">
              <a:spcBef>
                <a:spcPct val="20000"/>
              </a:spcBef>
              <a:spcAft>
                <a:spcPct val="0"/>
              </a:spcAft>
              <a:buFontTx/>
              <a:buChar char="•"/>
              <a:defRPr/>
            </a:pPr>
            <a:r>
              <a:rPr lang="en-US" sz="4400" kern="0" dirty="0">
                <a:solidFill>
                  <a:srgbClr val="000000"/>
                </a:solidFill>
                <a:ea typeface="ＭＳ Ｐゴシック"/>
                <a:cs typeface="Calibri"/>
              </a:rPr>
              <a:t>Car seats are essential for safety when travelling, but babies should not sleep in a car seat for long periods. </a:t>
            </a:r>
            <a:endParaRPr lang="en-US" sz="4400" kern="0" dirty="0">
              <a:solidFill>
                <a:srgbClr val="000000"/>
              </a:solidFill>
              <a:latin typeface="Calibri" pitchFamily="34" charset="0"/>
              <a:ea typeface="ＭＳ Ｐゴシック"/>
              <a:cs typeface="Calibri" pitchFamily="34" charset="0"/>
            </a:endParaRPr>
          </a:p>
          <a:p>
            <a:pPr marL="633096" indent="-633096" defTabSz="1688257" eaLnBrk="0" fontAlgn="base" hangingPunct="0">
              <a:spcBef>
                <a:spcPct val="20000"/>
              </a:spcBef>
              <a:spcAft>
                <a:spcPct val="0"/>
              </a:spcAft>
              <a:buFontTx/>
              <a:buChar char="•"/>
              <a:defRPr/>
            </a:pPr>
            <a:r>
              <a:rPr lang="en-US" sz="4400" kern="0" dirty="0">
                <a:solidFill>
                  <a:srgbClr val="000000"/>
                </a:solidFill>
                <a:ea typeface="ＭＳ Ｐゴシック"/>
                <a:cs typeface="Calibri"/>
              </a:rPr>
              <a:t>Car seats should not be used as an alternative for a highchair or cot. </a:t>
            </a:r>
            <a:endParaRPr lang="en-US" sz="4400" kern="0" dirty="0">
              <a:solidFill>
                <a:srgbClr val="000000"/>
              </a:solidFill>
              <a:latin typeface="Calibri" pitchFamily="34" charset="0"/>
              <a:ea typeface="ＭＳ Ｐゴシック"/>
              <a:cs typeface="Calibri"/>
            </a:endParaRPr>
          </a:p>
          <a:p>
            <a:pPr marL="633096" indent="-633096" defTabSz="1688257" eaLnBrk="0" fontAlgn="base" hangingPunct="0">
              <a:spcBef>
                <a:spcPct val="20000"/>
              </a:spcBef>
              <a:spcAft>
                <a:spcPct val="0"/>
              </a:spcAft>
              <a:buFontTx/>
              <a:buChar char="•"/>
              <a:defRPr/>
            </a:pPr>
            <a:r>
              <a:rPr lang="en-US" sz="4400" kern="0" dirty="0">
                <a:solidFill>
                  <a:srgbClr val="000000"/>
                </a:solidFill>
                <a:ea typeface="ＭＳ Ｐゴシック"/>
                <a:cs typeface="Calibri"/>
              </a:rPr>
              <a:t>Maximum time advised in the seat is 2 hours if travelling.</a:t>
            </a:r>
            <a:endParaRPr lang="en-US" sz="4400" kern="0" dirty="0">
              <a:solidFill>
                <a:srgbClr val="000000"/>
              </a:solidFill>
              <a:latin typeface="Calibri" pitchFamily="34" charset="0"/>
              <a:ea typeface="ＭＳ Ｐゴシック"/>
            </a:endParaRPr>
          </a:p>
          <a:p>
            <a:pPr marL="633096" indent="-633096" defTabSz="1688257" eaLnBrk="0" fontAlgn="base" hangingPunct="0">
              <a:spcBef>
                <a:spcPct val="20000"/>
              </a:spcBef>
              <a:spcAft>
                <a:spcPct val="0"/>
              </a:spcAft>
              <a:buFontTx/>
              <a:buChar char="•"/>
              <a:defRPr/>
            </a:pPr>
            <a:r>
              <a:rPr lang="en-US" sz="4400" kern="0" dirty="0">
                <a:solidFill>
                  <a:srgbClr val="000000"/>
                </a:solidFill>
                <a:ea typeface="ＭＳ Ｐゴシック"/>
                <a:cs typeface="Calibri"/>
              </a:rPr>
              <a:t>On longer journeys give baby regular breaks and ensure baby can be seen by an adult.</a:t>
            </a:r>
            <a:endParaRPr lang="en-US" sz="4400" kern="0" dirty="0">
              <a:solidFill>
                <a:srgbClr val="000000"/>
              </a:solidFill>
              <a:latin typeface="Calibri" pitchFamily="34" charset="0"/>
              <a:ea typeface="ＭＳ Ｐゴシック"/>
              <a:cs typeface="Calibri"/>
            </a:endParaRPr>
          </a:p>
          <a:p>
            <a:pPr marL="633096" indent="-633096" defTabSz="1688257" eaLnBrk="0" fontAlgn="base" hangingPunct="0">
              <a:spcBef>
                <a:spcPct val="20000"/>
              </a:spcBef>
              <a:spcAft>
                <a:spcPct val="0"/>
              </a:spcAft>
              <a:buFontTx/>
              <a:buChar char="•"/>
              <a:defRPr/>
            </a:pPr>
            <a:r>
              <a:rPr lang="en-US" sz="4400" kern="0" dirty="0">
                <a:solidFill>
                  <a:srgbClr val="000000"/>
                </a:solidFill>
                <a:ea typeface="ＭＳ Ｐゴシック"/>
                <a:cs typeface="Calibri"/>
              </a:rPr>
              <a:t>It’s okay for a baby to fall asleep in a car seat but take out as soon as can and place  baby on firm, flat surface.</a:t>
            </a:r>
          </a:p>
          <a:p>
            <a:pPr marL="633096" indent="-633096" defTabSz="1688257" eaLnBrk="0" fontAlgn="base" hangingPunct="0">
              <a:spcBef>
                <a:spcPct val="20000"/>
              </a:spcBef>
              <a:spcAft>
                <a:spcPct val="0"/>
              </a:spcAft>
              <a:buFontTx/>
              <a:buChar char="•"/>
              <a:defRPr/>
            </a:pPr>
            <a:r>
              <a:rPr lang="en-US" sz="4400" kern="0" dirty="0">
                <a:solidFill>
                  <a:srgbClr val="000000"/>
                </a:solidFill>
                <a:ea typeface="ＭＳ Ｐゴシック"/>
                <a:cs typeface="Calibri"/>
              </a:rPr>
              <a:t>Be aware of baby's temperature when in car seat.</a:t>
            </a:r>
          </a:p>
          <a:p>
            <a:endParaRPr lang="en-US" dirty="0"/>
          </a:p>
          <a:p>
            <a:r>
              <a:rPr lang="en-GB" b="1" dirty="0">
                <a:cs typeface="Calibri"/>
              </a:rPr>
              <a:t> Maximum time is 2 hours</a:t>
            </a:r>
            <a:r>
              <a:rPr lang="en-GB" dirty="0">
                <a:cs typeface="Calibri"/>
              </a:rPr>
              <a:t> – No evidence base regarding this so we follow Safety , infant care professionals and car manufacturers advise 2 hours. Fleming in his research mentioned 30 mins and some interpretation of research has used this figure as how long baby should be in car seat. </a:t>
            </a:r>
          </a:p>
          <a:p>
            <a:r>
              <a:rPr lang="en-GB" b="1" dirty="0">
                <a:cs typeface="Calibri"/>
              </a:rPr>
              <a:t>Regular breaks – </a:t>
            </a:r>
            <a:r>
              <a:rPr lang="en-GB" dirty="0">
                <a:cs typeface="Calibri"/>
              </a:rPr>
              <a:t> Discuss use of mirror or adult in back when travelling so they can be observed by an adult.</a:t>
            </a:r>
          </a:p>
          <a:p>
            <a:r>
              <a:rPr lang="en-GB" b="1" dirty="0">
                <a:cs typeface="Calibri"/>
              </a:rPr>
              <a:t>Temperature – </a:t>
            </a:r>
            <a:r>
              <a:rPr lang="en-GB" dirty="0">
                <a:cs typeface="Calibri"/>
              </a:rPr>
              <a:t>Discuss clothing , adjusting when travelling indoors, shopping etc...</a:t>
            </a:r>
          </a:p>
          <a:p>
            <a:endParaRPr lang="en-GB" dirty="0"/>
          </a:p>
        </p:txBody>
      </p:sp>
      <p:sp>
        <p:nvSpPr>
          <p:cNvPr id="4" name="Slide Number Placeholder 3"/>
          <p:cNvSpPr>
            <a:spLocks noGrp="1"/>
          </p:cNvSpPr>
          <p:nvPr>
            <p:ph type="sldNum" sz="quarter" idx="5"/>
          </p:nvPr>
        </p:nvSpPr>
        <p:spPr/>
        <p:txBody>
          <a:bodyPr/>
          <a:lstStyle/>
          <a:p>
            <a:fld id="{F35FDAEC-5ED5-4D98-8C8E-B318566F0268}" type="slidenum">
              <a:rPr lang="en-GB" smtClean="0"/>
              <a:t>28</a:t>
            </a:fld>
            <a:endParaRPr lang="en-GB" dirty="0"/>
          </a:p>
        </p:txBody>
      </p:sp>
    </p:spTree>
    <p:extLst>
      <p:ext uri="{BB962C8B-B14F-4D97-AF65-F5344CB8AC3E}">
        <p14:creationId xmlns:p14="http://schemas.microsoft.com/office/powerpoint/2010/main" val="1860090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Safer sleep information has saved many babies’ lives, however over 196 babies still die every year.  We have accurate information about how and where babies die and research that tells us how to prevent them dying.  Your role is crucial by talking to families and supporting them with understanding how to avoid the specific risks for their baby, we can help reduce the number of babies dying</a:t>
            </a:r>
          </a:p>
          <a:p>
            <a:r>
              <a:rPr lang="en-US" dirty="0"/>
              <a:t>Key messages The number of babies who die of SIDS could be reduced dramatically if families follow 3 key pieces of advice.</a:t>
            </a:r>
            <a:endParaRPr lang="en-GB" dirty="0"/>
          </a:p>
        </p:txBody>
      </p:sp>
      <p:sp>
        <p:nvSpPr>
          <p:cNvPr id="4" name="Slide Number Placeholder 3"/>
          <p:cNvSpPr>
            <a:spLocks noGrp="1"/>
          </p:cNvSpPr>
          <p:nvPr>
            <p:ph type="sldNum" sz="quarter" idx="5"/>
          </p:nvPr>
        </p:nvSpPr>
        <p:spPr/>
        <p:txBody>
          <a:bodyPr/>
          <a:lstStyle/>
          <a:p>
            <a:fld id="{CF261BAA-35A9-4EDD-933A-222F9A9435EC}" type="slidenum">
              <a:rPr lang="en-GB" smtClean="0"/>
              <a:t>29</a:t>
            </a:fld>
            <a:endParaRPr lang="en-GB" dirty="0"/>
          </a:p>
        </p:txBody>
      </p:sp>
    </p:spTree>
    <p:extLst>
      <p:ext uri="{BB962C8B-B14F-4D97-AF65-F5344CB8AC3E}">
        <p14:creationId xmlns:p14="http://schemas.microsoft.com/office/powerpoint/2010/main" val="4284153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5579847" y="29175194"/>
            <a:ext cx="4268684" cy="1541433"/>
          </a:xfrm>
          <a:prstGeom prst="rect">
            <a:avLst/>
          </a:prstGeom>
          <a:noFill/>
          <a:ln>
            <a:noFill/>
          </a:ln>
        </p:spPr>
        <p:txBody>
          <a:bodyPr lIns="168826" tIns="84413" rIns="168826" bIns="84413" anchor="b"/>
          <a:lstStyle/>
          <a:p>
            <a:pPr algn="r" defTabSz="1688257">
              <a:defRPr sz="1800" b="0" i="0" u="none" strike="noStrike" kern="0" cap="none" spc="0" baseline="0">
                <a:solidFill>
                  <a:srgbClr val="000000"/>
                </a:solidFill>
                <a:uFillTx/>
              </a:defRPr>
            </a:pPr>
            <a:fld id="{2A42D8B9-9BF8-43FF-87F9-E0EA710D1F9B}" type="slidenum">
              <a:rPr lang="en-US" sz="2200" kern="0">
                <a:solidFill>
                  <a:srgbClr val="000000"/>
                </a:solidFill>
                <a:latin typeface="Lucida Grande"/>
                <a:ea typeface="ＭＳ Ｐゴシック" pitchFamily="34"/>
                <a:cs typeface="Arial"/>
              </a:rPr>
              <a:pPr algn="r" defTabSz="1688257">
                <a:defRPr sz="1800" b="0" i="0" u="none" strike="noStrike" kern="0" cap="none" spc="0" baseline="0">
                  <a:solidFill>
                    <a:srgbClr val="000000"/>
                  </a:solidFill>
                  <a:uFillTx/>
                </a:defRPr>
              </a:pPr>
              <a:t>30</a:t>
            </a:fld>
            <a:endParaRPr lang="en-US" sz="2200" kern="0" dirty="0">
              <a:solidFill>
                <a:srgbClr val="000000"/>
              </a:solidFill>
              <a:latin typeface="Lucida Grande"/>
              <a:ea typeface="ＭＳ Ｐゴシック" pitchFamily="34"/>
              <a:cs typeface="Arial"/>
            </a:endParaRPr>
          </a:p>
        </p:txBody>
      </p:sp>
      <p:sp>
        <p:nvSpPr>
          <p:cNvPr id="6147" name="Slide Image Placeholder 2"/>
          <p:cNvSpPr>
            <a:spLocks noGrp="1" noRot="1" noChangeAspect="1" noTextEdit="1"/>
          </p:cNvSpPr>
          <p:nvPr>
            <p:ph type="sldImg"/>
          </p:nvPr>
        </p:nvSpPr>
        <p:spPr bwMode="auto">
          <a:xfrm>
            <a:off x="-500063" y="1166813"/>
            <a:ext cx="11115676" cy="8337550"/>
          </a:xfr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**This resource not to be used in isolation without our guidelines</a:t>
            </a:r>
            <a:r>
              <a:rPr lang="en-GB" altLang="en-US" baseline="0" dirty="0"/>
              <a:t> as the point on dummy use can be confusing for parents if just given in isolation (without guidance on breastfeeding/importance of consistency of dummy use).</a:t>
            </a:r>
          </a:p>
          <a:p>
            <a:pPr>
              <a:spcBef>
                <a:spcPct val="0"/>
              </a:spcBef>
            </a:pPr>
            <a:r>
              <a:rPr lang="en-US" altLang="en-US" b="1" baseline="0" dirty="0"/>
              <a:t>A</a:t>
            </a:r>
            <a:r>
              <a:rPr lang="en-GB" altLang="en-US" b="1" baseline="0" dirty="0"/>
              <a:t>sk the participants to chat in their answers</a:t>
            </a:r>
            <a:endParaRPr lang="en-GB" altLang="en-US" b="1"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5579847" y="29175194"/>
            <a:ext cx="4268684" cy="1541433"/>
          </a:xfrm>
          <a:prstGeom prst="rect">
            <a:avLst/>
          </a:prstGeom>
          <a:noFill/>
          <a:ln>
            <a:noFill/>
          </a:ln>
        </p:spPr>
        <p:txBody>
          <a:bodyPr lIns="168826" tIns="84413" rIns="168826" bIns="84413" anchor="b"/>
          <a:lstStyle/>
          <a:p>
            <a:pPr algn="r" defTabSz="1688257">
              <a:defRPr sz="1800" b="0" i="0" u="none" strike="noStrike" kern="0" cap="none" spc="0" baseline="0">
                <a:solidFill>
                  <a:srgbClr val="000000"/>
                </a:solidFill>
                <a:uFillTx/>
              </a:defRPr>
            </a:pPr>
            <a:fld id="{410093EB-B2BF-4130-A75F-78ED34BEFD7A}" type="slidenum">
              <a:rPr lang="en-US" sz="2200" kern="0">
                <a:solidFill>
                  <a:srgbClr val="000000"/>
                </a:solidFill>
                <a:latin typeface="Lucida Grande"/>
                <a:ea typeface="ＭＳ Ｐゴシック" pitchFamily="34"/>
                <a:cs typeface="Arial"/>
              </a:rPr>
              <a:pPr algn="r" defTabSz="1688257">
                <a:defRPr sz="1800" b="0" i="0" u="none" strike="noStrike" kern="0" cap="none" spc="0" baseline="0">
                  <a:solidFill>
                    <a:srgbClr val="000000"/>
                  </a:solidFill>
                  <a:uFillTx/>
                </a:defRPr>
              </a:pPr>
              <a:t>32</a:t>
            </a:fld>
            <a:endParaRPr lang="en-US" sz="2200" kern="0" dirty="0">
              <a:solidFill>
                <a:srgbClr val="000000"/>
              </a:solidFill>
              <a:latin typeface="Lucida Grande"/>
              <a:ea typeface="ＭＳ Ｐゴシック" pitchFamily="34"/>
              <a:cs typeface="Arial"/>
            </a:endParaRPr>
          </a:p>
        </p:txBody>
      </p:sp>
      <p:sp>
        <p:nvSpPr>
          <p:cNvPr id="7171" name="Slide Image Placeholder 2"/>
          <p:cNvSpPr>
            <a:spLocks noGrp="1" noRot="1" noChangeAspect="1" noTextEdit="1"/>
          </p:cNvSpPr>
          <p:nvPr>
            <p:ph type="sldImg"/>
          </p:nvPr>
        </p:nvSpPr>
        <p:spPr bwMode="auto">
          <a:xfrm>
            <a:off x="-500063" y="1166813"/>
            <a:ext cx="11115676" cy="8337550"/>
          </a:xfr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2000" b="1" dirty="0">
              <a:cs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323"/>
              </a:spcAft>
            </a:pPr>
            <a:r>
              <a:rPr lang="en-US" sz="2000" dirty="0"/>
              <a:t>The sudden and </a:t>
            </a:r>
            <a:r>
              <a:rPr lang="en-US" sz="2000" b="1" dirty="0"/>
              <a:t>unexpected </a:t>
            </a:r>
            <a:r>
              <a:rPr lang="en-US" sz="2000" dirty="0"/>
              <a:t>death of a baby is usually referred to as ‘sudden unexpected death in infancy’ (SUDI) or ‘sudden unexpected death in childhood’ (SUDC), if the baby was over 12 months old</a:t>
            </a:r>
          </a:p>
          <a:p>
            <a:pPr>
              <a:spcAft>
                <a:spcPts val="3323"/>
              </a:spcAft>
            </a:pPr>
            <a:r>
              <a:rPr lang="en-US" sz="2000" dirty="0"/>
              <a:t>Some sudden and unexpected deaths are explained by the post-mortem examination e.g. an unforeseen infection or metabolic disorder</a:t>
            </a:r>
          </a:p>
          <a:p>
            <a:pPr>
              <a:spcAft>
                <a:spcPts val="3323"/>
              </a:spcAft>
            </a:pPr>
            <a:r>
              <a:rPr lang="en-US" sz="2000" dirty="0">
                <a:cs typeface="Calibri"/>
              </a:rPr>
              <a:t>Deaths that remain </a:t>
            </a:r>
            <a:r>
              <a:rPr lang="en-US" sz="2000" b="1" dirty="0">
                <a:cs typeface="Calibri"/>
              </a:rPr>
              <a:t>unexplained (</a:t>
            </a:r>
            <a:r>
              <a:rPr lang="en-US" sz="2000" b="1" dirty="0"/>
              <a:t>no cause is found)</a:t>
            </a:r>
            <a:r>
              <a:rPr lang="en-US" sz="2000" dirty="0"/>
              <a:t> </a:t>
            </a:r>
            <a:r>
              <a:rPr lang="en-US" sz="2000" dirty="0">
                <a:cs typeface="Calibri"/>
              </a:rPr>
              <a:t>after the post-mortem are usually registered as ‘sudden infant death syndrome’ (SIDS) or SUDC in a child over 12 months. Sometimes other terms such as SUDI or ‘unascertained’ are used</a:t>
            </a:r>
          </a:p>
          <a:p>
            <a:pPr>
              <a:spcAft>
                <a:spcPts val="3323"/>
              </a:spcAft>
            </a:pPr>
            <a:r>
              <a:rPr lang="en-US" sz="2000" dirty="0"/>
              <a:t>‘Cot death’ was a term commonly used in the past to describe the sudden and unexplained death of an infant.</a:t>
            </a:r>
            <a:endParaRPr lang="en-GB" sz="2000" dirty="0"/>
          </a:p>
          <a:p>
            <a:endParaRPr lang="en-GB" sz="2000" dirty="0"/>
          </a:p>
        </p:txBody>
      </p:sp>
      <p:sp>
        <p:nvSpPr>
          <p:cNvPr id="4" name="Slide Number Placeholder 3"/>
          <p:cNvSpPr>
            <a:spLocks noGrp="1"/>
          </p:cNvSpPr>
          <p:nvPr>
            <p:ph type="sldNum" sz="quarter" idx="5"/>
          </p:nvPr>
        </p:nvSpPr>
        <p:spPr/>
        <p:txBody>
          <a:bodyPr/>
          <a:lstStyle/>
          <a:p>
            <a:fld id="{CF261BAA-35A9-4EDD-933A-222F9A9435EC}" type="slidenum">
              <a:rPr lang="en-GB" smtClean="0"/>
              <a:t>3</a:t>
            </a:fld>
            <a:endParaRPr lang="en-GB" dirty="0"/>
          </a:p>
        </p:txBody>
      </p:sp>
      <p:graphicFrame>
        <p:nvGraphicFramePr>
          <p:cNvPr id="9" name="Object 8">
            <a:extLst>
              <a:ext uri="{FF2B5EF4-FFF2-40B4-BE49-F238E27FC236}">
                <a16:creationId xmlns:a16="http://schemas.microsoft.com/office/drawing/2014/main" id="{F4CB7400-9FA7-4E68-8AEB-6691D85C0526}"/>
              </a:ext>
            </a:extLst>
          </p:cNvPr>
          <p:cNvGraphicFramePr>
            <a:graphicFrameLocks noChangeAspect="1"/>
          </p:cNvGraphicFramePr>
          <p:nvPr/>
        </p:nvGraphicFramePr>
        <p:xfrm>
          <a:off x="1155810" y="18884760"/>
          <a:ext cx="6617759" cy="8553496"/>
        </p:xfrm>
        <a:graphic>
          <a:graphicData uri="http://schemas.openxmlformats.org/presentationml/2006/ole">
            <mc:AlternateContent xmlns:mc="http://schemas.openxmlformats.org/markup-compatibility/2006">
              <mc:Choice xmlns:v="urn:schemas-microsoft-com:vml" Requires="v">
                <p:oleObj spid="_x0000_s1027" name="Document" r:id="rId4" imgW="5729037" imgH="3468470" progId="Word.Document.12">
                  <p:embed/>
                </p:oleObj>
              </mc:Choice>
              <mc:Fallback>
                <p:oleObj name="Document" r:id="rId4" imgW="5729037" imgH="3468470" progId="Word.Document.12">
                  <p:embed/>
                  <p:pic>
                    <p:nvPicPr>
                      <p:cNvPr id="9" name="Object 8">
                        <a:extLst>
                          <a:ext uri="{FF2B5EF4-FFF2-40B4-BE49-F238E27FC236}">
                            <a16:creationId xmlns:a16="http://schemas.microsoft.com/office/drawing/2014/main" id="{F4CB7400-9FA7-4E68-8AEB-6691D85C0526}"/>
                          </a:ext>
                        </a:extLst>
                      </p:cNvPr>
                      <p:cNvPicPr/>
                      <p:nvPr/>
                    </p:nvPicPr>
                    <p:blipFill>
                      <a:blip r:embed="rId5"/>
                      <a:stretch>
                        <a:fillRect/>
                      </a:stretch>
                    </p:blipFill>
                    <p:spPr>
                      <a:xfrm>
                        <a:off x="1155810" y="18884760"/>
                        <a:ext cx="6617759" cy="8553496"/>
                      </a:xfrm>
                      <a:prstGeom prst="rect">
                        <a:avLst/>
                      </a:prstGeom>
                    </p:spPr>
                  </p:pic>
                </p:oleObj>
              </mc:Fallback>
            </mc:AlternateContent>
          </a:graphicData>
        </a:graphic>
      </p:graphicFrame>
    </p:spTree>
    <p:extLst>
      <p:ext uri="{BB962C8B-B14F-4D97-AF65-F5344CB8AC3E}">
        <p14:creationId xmlns:p14="http://schemas.microsoft.com/office/powerpoint/2010/main" val="152588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SIDS deaths at new record low in England and Wales. F</a:t>
            </a:r>
            <a:r>
              <a:rPr lang="en-GB" dirty="0"/>
              <a:t>igures released by the Office for National Statistics (ONS)in August 2021 show that the number of deaths dropped significantly from 226 (a rate of 0.32 deaths per 1,000 live births) in 2016 to 170 (a rate of 0.27 deaths per 1,000) in 2019. This is an improvement on 2016’s figures, which showed that the SIDS rate rose against the trend for the first time in 3 years.</a:t>
            </a:r>
          </a:p>
          <a:p>
            <a:r>
              <a:rPr lang="en-GB" dirty="0"/>
              <a:t>The ONS attribute the decrease to a reduction in maternal smoking and increased awareness of safer sleep advice, referencing the NHS, Welsh Government and The Lullaby Trust. </a:t>
            </a:r>
          </a:p>
          <a:p>
            <a:r>
              <a:rPr lang="en-GB" dirty="0"/>
              <a:t>“F</a:t>
            </a:r>
            <a:r>
              <a:rPr lang="en-GB" i="1" dirty="0"/>
              <a:t>or example, since 2015, The Lullaby Trust has held an annual awareness Safer Sleep Week Campaign promoting safer sleep advice, where a number of health authorities participated to raise public awareness. The Lullaby Trust has also trained health professionals working with new and expectant parents how to advise on safer sleep practices” (ONS report </a:t>
            </a:r>
            <a:r>
              <a:rPr lang="en-GB" u="sng" dirty="0">
                <a:hlinkClick r:id="rId3"/>
              </a:rPr>
              <a:t>https://www.ons.gov.uk/peoplepopulationandcommunity/birthsdeathsandmarriages/deaths/bulletins/unexplaineddeathsininfancyenglandandwales/2017</a:t>
            </a:r>
            <a:r>
              <a:rPr lang="en-GB" dirty="0"/>
              <a:t>)</a:t>
            </a:r>
          </a:p>
          <a:p>
            <a:endParaRPr lang="en-US" dirty="0"/>
          </a:p>
          <a:p>
            <a:endParaRPr lang="en-US" b="1" dirty="0"/>
          </a:p>
          <a:p>
            <a:endParaRPr lang="en-GB" dirty="0"/>
          </a:p>
          <a:p>
            <a:endParaRPr lang="en-GB"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FDAEC-5ED5-4D98-8C8E-B318566F0268}" type="slidenum">
              <a:rPr kumimoji="0" lang="en-GB"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98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31"/>
              </a:spcBef>
              <a:spcAft>
                <a:spcPts val="2493"/>
              </a:spcAft>
            </a:pPr>
            <a:r>
              <a:rPr lang="en-GB" sz="2200" dirty="0">
                <a:cs typeface="Calibri"/>
              </a:rPr>
              <a:t>170 unexplained infant deaths occurred in England and Wales in 2019</a:t>
            </a:r>
            <a:endParaRPr lang="en-US" sz="2200" dirty="0"/>
          </a:p>
          <a:p>
            <a:pPr>
              <a:spcBef>
                <a:spcPts val="831"/>
              </a:spcBef>
              <a:spcAft>
                <a:spcPts val="2493"/>
              </a:spcAft>
            </a:pPr>
            <a:r>
              <a:rPr lang="en-GB" sz="2200" dirty="0">
                <a:cs typeface="Calibri"/>
              </a:rPr>
              <a:t>0.27 deaths per 1,000 live births a statistically significant decrease from 0.32 deaths per 1,000 live births in 2018 (213 deaths in total)</a:t>
            </a:r>
            <a:endParaRPr lang="en-US" sz="2200" dirty="0"/>
          </a:p>
          <a:p>
            <a:pPr>
              <a:spcBef>
                <a:spcPts val="831"/>
              </a:spcBef>
              <a:spcAft>
                <a:spcPts val="2493"/>
              </a:spcAft>
            </a:pPr>
            <a:r>
              <a:rPr lang="en-US" dirty="0"/>
              <a:t>This number has remained relatively stable since the early 2000s and has not seen the same decline as SIDS in babies under 12 months</a:t>
            </a:r>
            <a:endParaRPr lang="en-GB" dirty="0"/>
          </a:p>
        </p:txBody>
      </p:sp>
      <p:sp>
        <p:nvSpPr>
          <p:cNvPr id="4" name="Slide Number Placeholder 3"/>
          <p:cNvSpPr>
            <a:spLocks noGrp="1"/>
          </p:cNvSpPr>
          <p:nvPr>
            <p:ph type="sldNum" sz="quarter" idx="5"/>
          </p:nvPr>
        </p:nvSpPr>
        <p:spPr/>
        <p:txBody>
          <a:bodyPr/>
          <a:lstStyle/>
          <a:p>
            <a:fld id="{CF261BAA-35A9-4EDD-933A-222F9A9435EC}" type="slidenum">
              <a:rPr lang="en-GB" smtClean="0"/>
              <a:t>5</a:t>
            </a:fld>
            <a:endParaRPr lang="en-GB" dirty="0"/>
          </a:p>
        </p:txBody>
      </p:sp>
    </p:spTree>
    <p:extLst>
      <p:ext uri="{BB962C8B-B14F-4D97-AF65-F5344CB8AC3E}">
        <p14:creationId xmlns:p14="http://schemas.microsoft.com/office/powerpoint/2010/main" val="95371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per 3767, current unexplained infant death rate in UK for live births.</a:t>
            </a:r>
          </a:p>
          <a:p>
            <a:r>
              <a:rPr lang="en-GB" dirty="0"/>
              <a:t>Bullet point 2      Reduction from 2018,  0.32 per 1000 live births/213 in total)</a:t>
            </a:r>
          </a:p>
          <a:p>
            <a:r>
              <a:rPr lang="en-GB" dirty="0"/>
              <a:t>Bullet point 4      SIDS in boys 57.6% in 2018 </a:t>
            </a:r>
          </a:p>
          <a:p>
            <a:r>
              <a:rPr lang="en-GB" dirty="0"/>
              <a:t>NOTE strong possibility due to the coronavirus pandemic that there has been a delay in coroners proceedings</a:t>
            </a:r>
          </a:p>
        </p:txBody>
      </p:sp>
      <p:sp>
        <p:nvSpPr>
          <p:cNvPr id="4" name="Slide Number Placeholder 3"/>
          <p:cNvSpPr>
            <a:spLocks noGrp="1"/>
          </p:cNvSpPr>
          <p:nvPr>
            <p:ph type="sldNum" sz="quarter" idx="10"/>
          </p:nvPr>
        </p:nvSpPr>
        <p:spPr/>
        <p:txBody>
          <a:bodyPr/>
          <a:lstStyle/>
          <a:p>
            <a:fld id="{F35FDAEC-5ED5-4D98-8C8E-B318566F0268}" type="slidenum">
              <a:rPr lang="en-GB" smtClean="0"/>
              <a:t>6</a:t>
            </a:fld>
            <a:endParaRPr lang="en-GB" dirty="0"/>
          </a:p>
        </p:txBody>
      </p:sp>
    </p:spTree>
    <p:extLst>
      <p:ext uri="{BB962C8B-B14F-4D97-AF65-F5344CB8AC3E}">
        <p14:creationId xmlns:p14="http://schemas.microsoft.com/office/powerpoint/2010/main" val="266580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olidFill>
                <a:prstClr val="black"/>
              </a:solidFill>
            </a:endParaRPr>
          </a:p>
          <a:p>
            <a:endParaRPr lang="en-GB" dirty="0"/>
          </a:p>
        </p:txBody>
      </p:sp>
      <p:sp>
        <p:nvSpPr>
          <p:cNvPr id="4" name="Slide Number Placeholder 3"/>
          <p:cNvSpPr>
            <a:spLocks noGrp="1"/>
          </p:cNvSpPr>
          <p:nvPr>
            <p:ph type="sldNum" sz="quarter" idx="5"/>
          </p:nvPr>
        </p:nvSpPr>
        <p:spPr/>
        <p:txBody>
          <a:bodyPr/>
          <a:lstStyle/>
          <a:p>
            <a:fld id="{CF261BAA-35A9-4EDD-933A-222F9A9435EC}" type="slidenum">
              <a:rPr lang="en-GB" smtClean="0"/>
              <a:t>7</a:t>
            </a:fld>
            <a:endParaRPr lang="en-GB" dirty="0"/>
          </a:p>
        </p:txBody>
      </p:sp>
      <p:graphicFrame>
        <p:nvGraphicFramePr>
          <p:cNvPr id="5" name="Table 4">
            <a:extLst>
              <a:ext uri="{FF2B5EF4-FFF2-40B4-BE49-F238E27FC236}">
                <a16:creationId xmlns:a16="http://schemas.microsoft.com/office/drawing/2014/main" id="{A00781BF-7294-42E7-AA5B-002FA4F8F1E1}"/>
              </a:ext>
            </a:extLst>
          </p:cNvPr>
          <p:cNvGraphicFramePr>
            <a:graphicFrameLocks noGrp="1"/>
          </p:cNvGraphicFramePr>
          <p:nvPr/>
        </p:nvGraphicFramePr>
        <p:xfrm>
          <a:off x="1146642" y="18289231"/>
          <a:ext cx="4162253" cy="9948013"/>
        </p:xfrm>
        <a:graphic>
          <a:graphicData uri="http://schemas.openxmlformats.org/drawingml/2006/table">
            <a:tbl>
              <a:tblPr firstRow="1" bandRow="1">
                <a:tableStyleId>{5C22544A-7EE6-4342-B048-85BDC9FD1C3A}</a:tableStyleId>
              </a:tblPr>
              <a:tblGrid>
                <a:gridCol w="2161280">
                  <a:extLst>
                    <a:ext uri="{9D8B030D-6E8A-4147-A177-3AD203B41FA5}">
                      <a16:colId xmlns:a16="http://schemas.microsoft.com/office/drawing/2014/main" val="4284099198"/>
                    </a:ext>
                  </a:extLst>
                </a:gridCol>
                <a:gridCol w="1066655">
                  <a:extLst>
                    <a:ext uri="{9D8B030D-6E8A-4147-A177-3AD203B41FA5}">
                      <a16:colId xmlns:a16="http://schemas.microsoft.com/office/drawing/2014/main" val="3982831966"/>
                    </a:ext>
                  </a:extLst>
                </a:gridCol>
                <a:gridCol w="934318">
                  <a:extLst>
                    <a:ext uri="{9D8B030D-6E8A-4147-A177-3AD203B41FA5}">
                      <a16:colId xmlns:a16="http://schemas.microsoft.com/office/drawing/2014/main" val="854643333"/>
                    </a:ext>
                  </a:extLst>
                </a:gridCol>
              </a:tblGrid>
              <a:tr h="1242914">
                <a:tc>
                  <a:txBody>
                    <a:bodyPr/>
                    <a:lstStyle/>
                    <a:p>
                      <a:r>
                        <a:rPr lang="en-US" sz="3100" dirty="0"/>
                        <a:t>Region</a:t>
                      </a:r>
                      <a:endParaRPr lang="en-GB" sz="3100" dirty="0"/>
                    </a:p>
                  </a:txBody>
                  <a:tcPr marL="132355" marR="132355" marT="141250" marB="141250"/>
                </a:tc>
                <a:tc>
                  <a:txBody>
                    <a:bodyPr/>
                    <a:lstStyle/>
                    <a:p>
                      <a:r>
                        <a:rPr lang="en-US" sz="3100" dirty="0"/>
                        <a:t>Number</a:t>
                      </a:r>
                      <a:endParaRPr lang="en-GB" sz="3100" dirty="0"/>
                    </a:p>
                  </a:txBody>
                  <a:tcPr marL="132355" marR="132355" marT="141250" marB="141250"/>
                </a:tc>
                <a:tc>
                  <a:txBody>
                    <a:bodyPr/>
                    <a:lstStyle/>
                    <a:p>
                      <a:r>
                        <a:rPr lang="en-US" sz="3100" dirty="0"/>
                        <a:t>Rate</a:t>
                      </a:r>
                      <a:endParaRPr lang="en-GB" sz="3100" dirty="0"/>
                    </a:p>
                  </a:txBody>
                  <a:tcPr marL="132355" marR="132355" marT="141250" marB="141250"/>
                </a:tc>
                <a:extLst>
                  <a:ext uri="{0D108BD9-81ED-4DB2-BD59-A6C34878D82A}">
                    <a16:rowId xmlns:a16="http://schemas.microsoft.com/office/drawing/2014/main" val="1972234797"/>
                  </a:ext>
                </a:extLst>
              </a:tr>
              <a:tr h="865248">
                <a:tc>
                  <a:txBody>
                    <a:bodyPr/>
                    <a:lstStyle/>
                    <a:p>
                      <a:r>
                        <a:rPr lang="en-US" sz="3100" dirty="0"/>
                        <a:t>North East</a:t>
                      </a:r>
                      <a:endParaRPr lang="en-GB" sz="3100" dirty="0"/>
                    </a:p>
                  </a:txBody>
                  <a:tcPr marL="132355" marR="132355" marT="141250" marB="141250"/>
                </a:tc>
                <a:tc>
                  <a:txBody>
                    <a:bodyPr/>
                    <a:lstStyle/>
                    <a:p>
                      <a:r>
                        <a:rPr lang="en-US" sz="3100" dirty="0"/>
                        <a:t>11</a:t>
                      </a:r>
                      <a:endParaRPr lang="en-GB" sz="3100" dirty="0"/>
                    </a:p>
                  </a:txBody>
                  <a:tcPr marL="132355" marR="132355" marT="141250" marB="141250"/>
                </a:tc>
                <a:tc>
                  <a:txBody>
                    <a:bodyPr/>
                    <a:lstStyle/>
                    <a:p>
                      <a:r>
                        <a:rPr lang="en-US" sz="3100" dirty="0"/>
                        <a:t>0.40</a:t>
                      </a:r>
                      <a:endParaRPr lang="en-GB" sz="3100" dirty="0"/>
                    </a:p>
                  </a:txBody>
                  <a:tcPr marL="132355" marR="132355" marT="141250" marB="141250"/>
                </a:tc>
                <a:extLst>
                  <a:ext uri="{0D108BD9-81ED-4DB2-BD59-A6C34878D82A}">
                    <a16:rowId xmlns:a16="http://schemas.microsoft.com/office/drawing/2014/main" val="428542344"/>
                  </a:ext>
                </a:extLst>
              </a:tr>
              <a:tr h="865248">
                <a:tc>
                  <a:txBody>
                    <a:bodyPr/>
                    <a:lstStyle/>
                    <a:p>
                      <a:r>
                        <a:rPr lang="en-US" sz="3100" dirty="0"/>
                        <a:t>North West</a:t>
                      </a:r>
                      <a:endParaRPr lang="en-GB" sz="3100" dirty="0"/>
                    </a:p>
                  </a:txBody>
                  <a:tcPr marL="132355" marR="132355" marT="141250" marB="141250"/>
                </a:tc>
                <a:tc>
                  <a:txBody>
                    <a:bodyPr/>
                    <a:lstStyle/>
                    <a:p>
                      <a:r>
                        <a:rPr lang="en-US" sz="3100" dirty="0"/>
                        <a:t>30</a:t>
                      </a:r>
                      <a:endParaRPr lang="en-GB" sz="3100" dirty="0"/>
                    </a:p>
                  </a:txBody>
                  <a:tcPr marL="132355" marR="132355" marT="141250" marB="141250"/>
                </a:tc>
                <a:tc>
                  <a:txBody>
                    <a:bodyPr/>
                    <a:lstStyle/>
                    <a:p>
                      <a:r>
                        <a:rPr lang="en-US" sz="3100" dirty="0"/>
                        <a:t>0.36</a:t>
                      </a:r>
                      <a:endParaRPr lang="en-GB" sz="3100" dirty="0"/>
                    </a:p>
                  </a:txBody>
                  <a:tcPr marL="132355" marR="132355" marT="141250" marB="141250"/>
                </a:tc>
                <a:extLst>
                  <a:ext uri="{0D108BD9-81ED-4DB2-BD59-A6C34878D82A}">
                    <a16:rowId xmlns:a16="http://schemas.microsoft.com/office/drawing/2014/main" val="1530178107"/>
                  </a:ext>
                </a:extLst>
              </a:tr>
              <a:tr h="917865">
                <a:tc>
                  <a:txBody>
                    <a:bodyPr/>
                    <a:lstStyle/>
                    <a:p>
                      <a:r>
                        <a:rPr lang="en-US" sz="3100" dirty="0"/>
                        <a:t>Yorkshire and Humber</a:t>
                      </a:r>
                      <a:endParaRPr lang="en-GB" sz="3100" dirty="0"/>
                    </a:p>
                  </a:txBody>
                  <a:tcPr marL="132355" marR="132355" marT="141250" marB="141250"/>
                </a:tc>
                <a:tc>
                  <a:txBody>
                    <a:bodyPr/>
                    <a:lstStyle/>
                    <a:p>
                      <a:r>
                        <a:rPr lang="en-US" sz="3100" dirty="0"/>
                        <a:t>17</a:t>
                      </a:r>
                      <a:endParaRPr lang="en-GB" sz="3100" dirty="0"/>
                    </a:p>
                  </a:txBody>
                  <a:tcPr marL="132355" marR="132355" marT="141250" marB="141250"/>
                </a:tc>
                <a:tc>
                  <a:txBody>
                    <a:bodyPr/>
                    <a:lstStyle/>
                    <a:p>
                      <a:r>
                        <a:rPr lang="en-US" sz="3100" dirty="0"/>
                        <a:t>0.27</a:t>
                      </a:r>
                      <a:endParaRPr lang="en-GB" sz="3100" dirty="0"/>
                    </a:p>
                  </a:txBody>
                  <a:tcPr marL="132355" marR="132355" marT="141250" marB="141250"/>
                </a:tc>
                <a:extLst>
                  <a:ext uri="{0D108BD9-81ED-4DB2-BD59-A6C34878D82A}">
                    <a16:rowId xmlns:a16="http://schemas.microsoft.com/office/drawing/2014/main" val="1325847109"/>
                  </a:ext>
                </a:extLst>
              </a:tr>
              <a:tr h="865248">
                <a:tc>
                  <a:txBody>
                    <a:bodyPr/>
                    <a:lstStyle/>
                    <a:p>
                      <a:r>
                        <a:rPr lang="en-US" sz="3100" dirty="0"/>
                        <a:t>East Midlands</a:t>
                      </a:r>
                      <a:endParaRPr lang="en-GB" sz="3100" dirty="0"/>
                    </a:p>
                  </a:txBody>
                  <a:tcPr marL="132355" marR="132355" marT="141250" marB="141250"/>
                </a:tc>
                <a:tc>
                  <a:txBody>
                    <a:bodyPr/>
                    <a:lstStyle/>
                    <a:p>
                      <a:r>
                        <a:rPr lang="en-US" sz="3100" dirty="0"/>
                        <a:t>19</a:t>
                      </a:r>
                      <a:endParaRPr lang="en-GB" sz="3100" dirty="0"/>
                    </a:p>
                  </a:txBody>
                  <a:tcPr marL="132355" marR="132355" marT="141250" marB="141250"/>
                </a:tc>
                <a:tc>
                  <a:txBody>
                    <a:bodyPr/>
                    <a:lstStyle/>
                    <a:p>
                      <a:r>
                        <a:rPr lang="en-US" sz="3100" dirty="0"/>
                        <a:t>0.37</a:t>
                      </a:r>
                      <a:endParaRPr lang="en-GB" sz="3100" dirty="0"/>
                    </a:p>
                  </a:txBody>
                  <a:tcPr marL="132355" marR="132355" marT="141250" marB="141250"/>
                </a:tc>
                <a:extLst>
                  <a:ext uri="{0D108BD9-81ED-4DB2-BD59-A6C34878D82A}">
                    <a16:rowId xmlns:a16="http://schemas.microsoft.com/office/drawing/2014/main" val="2193970568"/>
                  </a:ext>
                </a:extLst>
              </a:tr>
              <a:tr h="865248">
                <a:tc>
                  <a:txBody>
                    <a:bodyPr/>
                    <a:lstStyle/>
                    <a:p>
                      <a:r>
                        <a:rPr lang="en-US" sz="3100" dirty="0"/>
                        <a:t>West Midlands</a:t>
                      </a:r>
                      <a:endParaRPr lang="en-GB" sz="3100" dirty="0"/>
                    </a:p>
                  </a:txBody>
                  <a:tcPr marL="132355" marR="132355" marT="141250" marB="141250"/>
                </a:tc>
                <a:tc>
                  <a:txBody>
                    <a:bodyPr/>
                    <a:lstStyle/>
                    <a:p>
                      <a:r>
                        <a:rPr lang="en-US" sz="3100" dirty="0"/>
                        <a:t>24</a:t>
                      </a:r>
                      <a:endParaRPr lang="en-GB" sz="3100" dirty="0"/>
                    </a:p>
                  </a:txBody>
                  <a:tcPr marL="132355" marR="132355" marT="141250" marB="141250"/>
                </a:tc>
                <a:tc>
                  <a:txBody>
                    <a:bodyPr/>
                    <a:lstStyle/>
                    <a:p>
                      <a:r>
                        <a:rPr lang="en-US" sz="3100" dirty="0"/>
                        <a:t>0.35</a:t>
                      </a:r>
                      <a:endParaRPr lang="en-GB" sz="3100" dirty="0"/>
                    </a:p>
                  </a:txBody>
                  <a:tcPr marL="132355" marR="132355" marT="141250" marB="141250"/>
                </a:tc>
                <a:extLst>
                  <a:ext uri="{0D108BD9-81ED-4DB2-BD59-A6C34878D82A}">
                    <a16:rowId xmlns:a16="http://schemas.microsoft.com/office/drawing/2014/main" val="2675448715"/>
                  </a:ext>
                </a:extLst>
              </a:tr>
              <a:tr h="865248">
                <a:tc>
                  <a:txBody>
                    <a:bodyPr/>
                    <a:lstStyle/>
                    <a:p>
                      <a:r>
                        <a:rPr lang="en-US" sz="3100" dirty="0"/>
                        <a:t>East England</a:t>
                      </a:r>
                      <a:endParaRPr lang="en-GB" sz="3100" dirty="0"/>
                    </a:p>
                  </a:txBody>
                  <a:tcPr marL="132355" marR="132355" marT="141250" marB="141250"/>
                </a:tc>
                <a:tc>
                  <a:txBody>
                    <a:bodyPr/>
                    <a:lstStyle/>
                    <a:p>
                      <a:r>
                        <a:rPr lang="en-US" sz="3100" dirty="0"/>
                        <a:t>11</a:t>
                      </a:r>
                      <a:endParaRPr lang="en-GB" sz="3100" dirty="0"/>
                    </a:p>
                  </a:txBody>
                  <a:tcPr marL="132355" marR="132355" marT="141250" marB="141250"/>
                </a:tc>
                <a:tc>
                  <a:txBody>
                    <a:bodyPr/>
                    <a:lstStyle/>
                    <a:p>
                      <a:r>
                        <a:rPr lang="en-US" sz="3100" dirty="0"/>
                        <a:t>0.16</a:t>
                      </a:r>
                      <a:endParaRPr lang="en-GB" sz="3100" dirty="0"/>
                    </a:p>
                  </a:txBody>
                  <a:tcPr marL="132355" marR="132355" marT="141250" marB="141250"/>
                </a:tc>
                <a:extLst>
                  <a:ext uri="{0D108BD9-81ED-4DB2-BD59-A6C34878D82A}">
                    <a16:rowId xmlns:a16="http://schemas.microsoft.com/office/drawing/2014/main" val="3222358865"/>
                  </a:ext>
                </a:extLst>
              </a:tr>
              <a:tr h="865248">
                <a:tc>
                  <a:txBody>
                    <a:bodyPr/>
                    <a:lstStyle/>
                    <a:p>
                      <a:r>
                        <a:rPr lang="en-US" sz="3100" dirty="0"/>
                        <a:t>London</a:t>
                      </a:r>
                      <a:endParaRPr lang="en-GB" sz="3100" dirty="0"/>
                    </a:p>
                  </a:txBody>
                  <a:tcPr marL="132355" marR="132355" marT="141250" marB="141250"/>
                </a:tc>
                <a:tc>
                  <a:txBody>
                    <a:bodyPr/>
                    <a:lstStyle/>
                    <a:p>
                      <a:r>
                        <a:rPr lang="en-US" sz="3100" dirty="0"/>
                        <a:t>20</a:t>
                      </a:r>
                      <a:endParaRPr lang="en-GB" sz="3100" dirty="0"/>
                    </a:p>
                  </a:txBody>
                  <a:tcPr marL="132355" marR="132355" marT="141250" marB="141250"/>
                </a:tc>
                <a:tc>
                  <a:txBody>
                    <a:bodyPr/>
                    <a:lstStyle/>
                    <a:p>
                      <a:r>
                        <a:rPr lang="en-US" sz="3100" dirty="0"/>
                        <a:t>0.16</a:t>
                      </a:r>
                      <a:endParaRPr lang="en-GB" sz="3100" dirty="0"/>
                    </a:p>
                  </a:txBody>
                  <a:tcPr marL="132355" marR="132355" marT="141250" marB="141250"/>
                </a:tc>
                <a:extLst>
                  <a:ext uri="{0D108BD9-81ED-4DB2-BD59-A6C34878D82A}">
                    <a16:rowId xmlns:a16="http://schemas.microsoft.com/office/drawing/2014/main" val="1056312513"/>
                  </a:ext>
                </a:extLst>
              </a:tr>
              <a:tr h="865248">
                <a:tc>
                  <a:txBody>
                    <a:bodyPr/>
                    <a:lstStyle/>
                    <a:p>
                      <a:r>
                        <a:rPr lang="en-US" sz="3100" dirty="0"/>
                        <a:t>South East</a:t>
                      </a:r>
                      <a:endParaRPr lang="en-GB" sz="3100" dirty="0"/>
                    </a:p>
                  </a:txBody>
                  <a:tcPr marL="132355" marR="132355" marT="141250" marB="141250"/>
                </a:tc>
                <a:tc>
                  <a:txBody>
                    <a:bodyPr/>
                    <a:lstStyle/>
                    <a:p>
                      <a:r>
                        <a:rPr lang="en-US" sz="3100" dirty="0"/>
                        <a:t>26</a:t>
                      </a:r>
                      <a:endParaRPr lang="en-GB" sz="3100" dirty="0"/>
                    </a:p>
                  </a:txBody>
                  <a:tcPr marL="132355" marR="132355" marT="141250" marB="141250"/>
                </a:tc>
                <a:tc>
                  <a:txBody>
                    <a:bodyPr/>
                    <a:lstStyle/>
                    <a:p>
                      <a:r>
                        <a:rPr lang="en-US" sz="3100" dirty="0"/>
                        <a:t>0.26</a:t>
                      </a:r>
                      <a:endParaRPr lang="en-GB" sz="3100" dirty="0"/>
                    </a:p>
                  </a:txBody>
                  <a:tcPr marL="132355" marR="132355" marT="141250" marB="141250"/>
                </a:tc>
                <a:extLst>
                  <a:ext uri="{0D108BD9-81ED-4DB2-BD59-A6C34878D82A}">
                    <a16:rowId xmlns:a16="http://schemas.microsoft.com/office/drawing/2014/main" val="1903848911"/>
                  </a:ext>
                </a:extLst>
              </a:tr>
              <a:tr h="865248">
                <a:tc>
                  <a:txBody>
                    <a:bodyPr/>
                    <a:lstStyle/>
                    <a:p>
                      <a:r>
                        <a:rPr lang="en-US" sz="3100" dirty="0"/>
                        <a:t>South West</a:t>
                      </a:r>
                      <a:endParaRPr lang="en-GB" sz="3100" dirty="0"/>
                    </a:p>
                  </a:txBody>
                  <a:tcPr marL="132355" marR="132355" marT="141250" marB="141250"/>
                </a:tc>
                <a:tc>
                  <a:txBody>
                    <a:bodyPr/>
                    <a:lstStyle/>
                    <a:p>
                      <a:r>
                        <a:rPr lang="en-US" sz="3100" dirty="0"/>
                        <a:t>16</a:t>
                      </a:r>
                      <a:endParaRPr lang="en-GB" sz="3100" dirty="0"/>
                    </a:p>
                  </a:txBody>
                  <a:tcPr marL="132355" marR="132355" marT="141250" marB="141250"/>
                </a:tc>
                <a:tc>
                  <a:txBody>
                    <a:bodyPr/>
                    <a:lstStyle/>
                    <a:p>
                      <a:r>
                        <a:rPr lang="en-US" sz="3100" dirty="0"/>
                        <a:t>0.29</a:t>
                      </a:r>
                      <a:endParaRPr lang="en-GB" sz="3100" dirty="0"/>
                    </a:p>
                  </a:txBody>
                  <a:tcPr marL="132355" marR="132355" marT="141250" marB="141250"/>
                </a:tc>
                <a:extLst>
                  <a:ext uri="{0D108BD9-81ED-4DB2-BD59-A6C34878D82A}">
                    <a16:rowId xmlns:a16="http://schemas.microsoft.com/office/drawing/2014/main" val="1345303888"/>
                  </a:ext>
                </a:extLst>
              </a:tr>
              <a:tr h="865248">
                <a:tc>
                  <a:txBody>
                    <a:bodyPr/>
                    <a:lstStyle/>
                    <a:p>
                      <a:r>
                        <a:rPr lang="en-US" sz="3100" dirty="0"/>
                        <a:t>Wales</a:t>
                      </a:r>
                      <a:endParaRPr lang="en-GB" sz="3100" dirty="0"/>
                    </a:p>
                  </a:txBody>
                  <a:tcPr marL="132355" marR="132355" marT="141250" marB="141250"/>
                </a:tc>
                <a:tc>
                  <a:txBody>
                    <a:bodyPr/>
                    <a:lstStyle/>
                    <a:p>
                      <a:r>
                        <a:rPr lang="en-US" sz="3100" dirty="0"/>
                        <a:t>9</a:t>
                      </a:r>
                      <a:endParaRPr lang="en-GB" sz="3100" dirty="0"/>
                    </a:p>
                  </a:txBody>
                  <a:tcPr marL="132355" marR="132355" marT="141250" marB="141250"/>
                </a:tc>
                <a:tc>
                  <a:txBody>
                    <a:bodyPr/>
                    <a:lstStyle/>
                    <a:p>
                      <a:r>
                        <a:rPr lang="en-US" sz="3100" dirty="0"/>
                        <a:t>0.28</a:t>
                      </a:r>
                      <a:endParaRPr lang="en-GB" sz="3100" dirty="0"/>
                    </a:p>
                  </a:txBody>
                  <a:tcPr marL="132355" marR="132355" marT="141250" marB="141250"/>
                </a:tc>
                <a:extLst>
                  <a:ext uri="{0D108BD9-81ED-4DB2-BD59-A6C34878D82A}">
                    <a16:rowId xmlns:a16="http://schemas.microsoft.com/office/drawing/2014/main" val="2278127444"/>
                  </a:ext>
                </a:extLst>
              </a:tr>
            </a:tbl>
          </a:graphicData>
        </a:graphic>
      </p:graphicFrame>
    </p:spTree>
    <p:extLst>
      <p:ext uri="{BB962C8B-B14F-4D97-AF65-F5344CB8AC3E}">
        <p14:creationId xmlns:p14="http://schemas.microsoft.com/office/powerpoint/2010/main" val="129281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2103438"/>
            <a:ext cx="8597900" cy="6450012"/>
          </a:xfrm>
        </p:spPr>
      </p:sp>
      <p:sp>
        <p:nvSpPr>
          <p:cNvPr id="3" name="Notes Placeholder 2"/>
          <p:cNvSpPr>
            <a:spLocks noGrp="1"/>
          </p:cNvSpPr>
          <p:nvPr>
            <p:ph type="body" idx="1"/>
          </p:nvPr>
        </p:nvSpPr>
        <p:spPr>
          <a:xfrm>
            <a:off x="992664" y="9821175"/>
            <a:ext cx="7941310" cy="11123468"/>
          </a:xfrm>
        </p:spPr>
        <p:txBody>
          <a:bodyPr/>
          <a:lstStyle/>
          <a:p>
            <a:pPr defTabSz="1688257">
              <a:defRPr/>
            </a:pPr>
            <a:r>
              <a:rPr lang="en-US" sz="2200" dirty="0">
                <a:cs typeface="Calibri"/>
              </a:rPr>
              <a:t>Some risk factors are non-modifiable</a:t>
            </a:r>
          </a:p>
          <a:p>
            <a:endParaRPr lang="en-US" dirty="0"/>
          </a:p>
          <a:p>
            <a:r>
              <a:rPr lang="en-US" dirty="0"/>
              <a:t>In 2017 around 88% of deaths happened in first 6 months of life. SIDS occurs less frequently in the first month of life, peaks between 2 and 4 months of age and decreases thereafter</a:t>
            </a:r>
          </a:p>
          <a:p>
            <a:endParaRPr lang="en-US" dirty="0"/>
          </a:p>
          <a:p>
            <a:r>
              <a:rPr lang="en-US" dirty="0"/>
              <a:t>55.2% of all unexplained infant deaths were boys in 2017.</a:t>
            </a:r>
          </a:p>
          <a:p>
            <a:endParaRPr lang="en-US" dirty="0"/>
          </a:p>
          <a:p>
            <a:r>
              <a:rPr lang="en-US" dirty="0"/>
              <a:t>In 2017, the unexplained infant mortality rate for low birthweight babies (under 2,500 grams) was 1.04 deaths per 1,000 live births. This was five times higher than babies with normal birthweight (2,500 grams and over) at 0.20 deaths per 1,000 live birth.</a:t>
            </a:r>
          </a:p>
          <a:p>
            <a:endParaRPr lang="en-GB" dirty="0"/>
          </a:p>
        </p:txBody>
      </p:sp>
      <p:sp>
        <p:nvSpPr>
          <p:cNvPr id="4" name="Slide Number Placeholder 3"/>
          <p:cNvSpPr>
            <a:spLocks noGrp="1"/>
          </p:cNvSpPr>
          <p:nvPr>
            <p:ph type="sldNum" sz="quarter" idx="10"/>
          </p:nvPr>
        </p:nvSpPr>
        <p:spPr/>
        <p:txBody>
          <a:bodyPr/>
          <a:lstStyle/>
          <a:p>
            <a:fld id="{ACC6C4AF-8FAD-4DE0-AE88-01E69B3CD086}"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95644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88257">
              <a:defRPr/>
            </a:pPr>
            <a:endParaRPr lang="en-GB" dirty="0"/>
          </a:p>
        </p:txBody>
      </p:sp>
      <p:sp>
        <p:nvSpPr>
          <p:cNvPr id="4" name="Slide Number Placeholder 3"/>
          <p:cNvSpPr>
            <a:spLocks noGrp="1"/>
          </p:cNvSpPr>
          <p:nvPr>
            <p:ph type="sldNum" sz="quarter" idx="5"/>
          </p:nvPr>
        </p:nvSpPr>
        <p:spPr/>
        <p:txBody>
          <a:bodyPr/>
          <a:lstStyle/>
          <a:p>
            <a:fld id="{F35FDAEC-5ED5-4D98-8C8E-B318566F0268}" type="slidenum">
              <a:rPr lang="en-GB" smtClean="0"/>
              <a:t>11</a:t>
            </a:fld>
            <a:endParaRPr lang="en-GB" dirty="0"/>
          </a:p>
        </p:txBody>
      </p:sp>
    </p:spTree>
    <p:extLst>
      <p:ext uri="{BB962C8B-B14F-4D97-AF65-F5344CB8AC3E}">
        <p14:creationId xmlns:p14="http://schemas.microsoft.com/office/powerpoint/2010/main" val="160140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8.xml"/><Relationship Id="rId1" Type="http://schemas.openxmlformats.org/officeDocument/2006/relationships/themeOverride" Target="../theme/themeOverride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8.xml"/><Relationship Id="rId1" Type="http://schemas.openxmlformats.org/officeDocument/2006/relationships/themeOverride" Target="../theme/themeOverride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225181"/>
            <a:ext cx="8229600" cy="1143000"/>
          </a:xfrm>
        </p:spPr>
        <p:txBody>
          <a:bodyPr/>
          <a:lstStyle>
            <a:lvl1pPr>
              <a:defRPr b="1"/>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318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5451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1" y="260350"/>
            <a:ext cx="6029325" cy="5545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41545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A8C957FD-1681-4E2C-B792-6E0BBFA943FC}"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C369800A-48F2-4C3B-BE01-A0EB13B8A88A}" type="slidenum">
              <a:rPr lang="en-GB"/>
              <a:pPr>
                <a:defRPr/>
              </a:pPr>
              <a:t>‹#›</a:t>
            </a:fld>
            <a:endParaRPr lang="en-GB" dirty="0"/>
          </a:p>
        </p:txBody>
      </p:sp>
    </p:spTree>
    <p:extLst>
      <p:ext uri="{BB962C8B-B14F-4D97-AF65-F5344CB8AC3E}">
        <p14:creationId xmlns:p14="http://schemas.microsoft.com/office/powerpoint/2010/main" val="21783027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7705CB17-E657-41E9-B472-342CF0CB9528}"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2534FAF4-0746-4B88-A738-610F21543176}" type="slidenum">
              <a:rPr lang="en-GB"/>
              <a:pPr>
                <a:defRPr/>
              </a:pPr>
              <a:t>‹#›</a:t>
            </a:fld>
            <a:endParaRPr lang="en-GB" dirty="0"/>
          </a:p>
        </p:txBody>
      </p:sp>
    </p:spTree>
    <p:extLst>
      <p:ext uri="{BB962C8B-B14F-4D97-AF65-F5344CB8AC3E}">
        <p14:creationId xmlns:p14="http://schemas.microsoft.com/office/powerpoint/2010/main" val="29915386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3269B743-0DFB-468D-8E49-8E11D980B026}" type="datetimeFigureOut">
              <a:rPr lang="en-GB"/>
              <a:pPr>
                <a:defRPr/>
              </a:pPr>
              <a:t>07/06/2022</a:t>
            </a:fld>
            <a:endParaRPr lang="en-GB" dirty="0"/>
          </a:p>
        </p:txBody>
      </p:sp>
      <p:sp>
        <p:nvSpPr>
          <p:cNvPr id="5" name="Footer Placeholder 18"/>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endParaRPr lang="en-GB" dirty="0"/>
          </a:p>
        </p:txBody>
      </p:sp>
      <p:sp>
        <p:nvSpPr>
          <p:cNvPr id="6" name="Slide Number Placeholder 26"/>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EBB4F0AD-290B-4705-8C7A-4D629BC9DCF5}" type="slidenum">
              <a:rPr lang="en-GB"/>
              <a:pPr>
                <a:defRPr/>
              </a:pPr>
              <a:t>‹#›</a:t>
            </a:fld>
            <a:endParaRPr lang="en-GB" dirty="0"/>
          </a:p>
        </p:txBody>
      </p:sp>
    </p:spTree>
    <p:extLst>
      <p:ext uri="{BB962C8B-B14F-4D97-AF65-F5344CB8AC3E}">
        <p14:creationId xmlns:p14="http://schemas.microsoft.com/office/powerpoint/2010/main" val="586155404"/>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15C8B124-592F-4968-94FA-504460628BD4}"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ED34097-734E-4AB7-9F4D-020185AB90A2}" type="slidenum">
              <a:rPr lang="en-GB"/>
              <a:pPr>
                <a:defRPr/>
              </a:pPr>
              <a:t>‹#›</a:t>
            </a:fld>
            <a:endParaRPr lang="en-GB" dirty="0"/>
          </a:p>
        </p:txBody>
      </p:sp>
    </p:spTree>
    <p:extLst>
      <p:ext uri="{BB962C8B-B14F-4D97-AF65-F5344CB8AC3E}">
        <p14:creationId xmlns:p14="http://schemas.microsoft.com/office/powerpoint/2010/main" val="9657189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4F6063FE-CB25-4551-B0CA-F60CA98A0D11}"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88D334B3-4F6F-4F14-892D-61335766590F}" type="slidenum">
              <a:rPr lang="en-GB"/>
              <a:pPr>
                <a:defRPr/>
              </a:pPr>
              <a:t>‹#›</a:t>
            </a:fld>
            <a:endParaRPr lang="en-GB" dirty="0"/>
          </a:p>
        </p:txBody>
      </p:sp>
    </p:spTree>
    <p:extLst>
      <p:ext uri="{BB962C8B-B14F-4D97-AF65-F5344CB8AC3E}">
        <p14:creationId xmlns:p14="http://schemas.microsoft.com/office/powerpoint/2010/main" val="2214196889"/>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BF0151EE-DCBC-4040-A7B3-645FF43EF08B}" type="datetimeFigureOut">
              <a:rPr lang="en-GB"/>
              <a:pPr>
                <a:defRPr/>
              </a:pPr>
              <a:t>07/06/2022</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2C4E9C2D-E564-4423-9712-E9B76E39EBF7}" type="slidenum">
              <a:rPr lang="en-GB"/>
              <a:pPr>
                <a:defRPr/>
              </a:pPr>
              <a:t>‹#›</a:t>
            </a:fld>
            <a:endParaRPr lang="en-GB" dirty="0"/>
          </a:p>
        </p:txBody>
      </p:sp>
    </p:spTree>
    <p:extLst>
      <p:ext uri="{BB962C8B-B14F-4D97-AF65-F5344CB8AC3E}">
        <p14:creationId xmlns:p14="http://schemas.microsoft.com/office/powerpoint/2010/main" val="1474297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DF5A3E5B-7B09-4DB5-85A9-67FF138B5AEF}" type="datetimeFigureOut">
              <a:rPr lang="en-GB"/>
              <a:pPr>
                <a:defRPr/>
              </a:pPr>
              <a:t>07/06/2022</a:t>
            </a:fld>
            <a:endParaRPr lang="en-GB"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ABCB6FA-E99E-40F3-A743-61D8566D0512}" type="slidenum">
              <a:rPr lang="en-GB"/>
              <a:pPr>
                <a:defRPr/>
              </a:pPr>
              <a:t>‹#›</a:t>
            </a:fld>
            <a:endParaRPr lang="en-GB" dirty="0"/>
          </a:p>
        </p:txBody>
      </p:sp>
    </p:spTree>
    <p:extLst>
      <p:ext uri="{BB962C8B-B14F-4D97-AF65-F5344CB8AC3E}">
        <p14:creationId xmlns:p14="http://schemas.microsoft.com/office/powerpoint/2010/main" val="1057736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BEF490C3-9F94-43CD-A8AA-A1C0F4A70722}" type="datetimeFigureOut">
              <a:rPr lang="en-GB"/>
              <a:pPr>
                <a:defRPr/>
              </a:pPr>
              <a:t>07/06/2022</a:t>
            </a:fld>
            <a:endParaRPr lang="en-GB"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1CC457A8-4DED-4408-A5F1-94246DB2490E}" type="slidenum">
              <a:rPr lang="en-GB"/>
              <a:pPr>
                <a:defRPr/>
              </a:pPr>
              <a:t>‹#›</a:t>
            </a:fld>
            <a:endParaRPr lang="en-GB" dirty="0"/>
          </a:p>
        </p:txBody>
      </p:sp>
    </p:spTree>
    <p:extLst>
      <p:ext uri="{BB962C8B-B14F-4D97-AF65-F5344CB8AC3E}">
        <p14:creationId xmlns:p14="http://schemas.microsoft.com/office/powerpoint/2010/main" val="3426489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3BC94069-4962-4D47-B46C-722B74C0FDF4}" type="datetimeFigureOut">
              <a:rPr lang="en-GB"/>
              <a:pPr>
                <a:defRPr/>
              </a:pPr>
              <a:t>07/06/2022</a:t>
            </a:fld>
            <a:endParaRPr lang="en-GB"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7C07C027-182F-4DB9-943F-5682325F0BBA}" type="slidenum">
              <a:rPr lang="en-GB"/>
              <a:pPr>
                <a:defRPr/>
              </a:pPr>
              <a:t>‹#›</a:t>
            </a:fld>
            <a:endParaRPr lang="en-GB" dirty="0"/>
          </a:p>
        </p:txBody>
      </p:sp>
    </p:spTree>
    <p:extLst>
      <p:ext uri="{BB962C8B-B14F-4D97-AF65-F5344CB8AC3E}">
        <p14:creationId xmlns:p14="http://schemas.microsoft.com/office/powerpoint/2010/main" val="2502585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en-US"/>
              <a:t>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9BFD1DC0-314E-4DD7-A5EB-A348AC113F31}" type="datetimeFigureOut">
              <a:rPr lang="en-GB"/>
              <a:pPr>
                <a:defRPr/>
              </a:pPr>
              <a:t>07/06/2022</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93FE640-F538-4865-8D79-E8D2414286E0}" type="slidenum">
              <a:rPr lang="en-GB"/>
              <a:pPr>
                <a:defRPr/>
              </a:pPr>
              <a:t>‹#›</a:t>
            </a:fld>
            <a:endParaRPr lang="en-GB" dirty="0"/>
          </a:p>
        </p:txBody>
      </p:sp>
    </p:spTree>
    <p:extLst>
      <p:ext uri="{BB962C8B-B14F-4D97-AF65-F5344CB8AC3E}">
        <p14:creationId xmlns:p14="http://schemas.microsoft.com/office/powerpoint/2010/main" val="313973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30309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6" name="Right Triangle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dirty="0">
              <a:solidFill>
                <a:prstClr val="black"/>
              </a:solidFill>
              <a:cs typeface="Arial" pitchFamily="34" charset="0"/>
            </a:endParaRPr>
          </a:p>
        </p:txBody>
      </p:sp>
      <p:sp>
        <p:nvSpPr>
          <p:cNvPr id="8" name="Freeform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dirty="0">
              <a:solidFill>
                <a:prstClr val="black"/>
              </a:solidFill>
              <a:cs typeface="Arial" pitchFamily="34" charset="0"/>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a:t>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4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6DB2FC0-17A0-4CD9-83A3-ABA46E90747E}" type="datetimeFigureOut">
              <a:rPr lang="en-GB"/>
              <a:pPr>
                <a:defRPr/>
              </a:pPr>
              <a:t>07/06/2022</a:t>
            </a:fld>
            <a:endParaRPr lang="en-GB" dirty="0"/>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11" name="Slide Number Placeholder 6"/>
          <p:cNvSpPr>
            <a:spLocks noGrp="1"/>
          </p:cNvSpPr>
          <p:nvPr>
            <p:ph type="sldNum" sz="quarter" idx="12"/>
          </p:nvPr>
        </p:nvSpPr>
        <p:spPr>
          <a:xfrm>
            <a:off x="8077200" y="6356352"/>
            <a:ext cx="609600" cy="365125"/>
          </a:xfrm>
        </p:spPr>
        <p:txBody>
          <a:bodyPr/>
          <a:lstStyle>
            <a:lvl1pPr fontAlgn="base">
              <a:spcBef>
                <a:spcPct val="0"/>
              </a:spcBef>
              <a:spcAft>
                <a:spcPct val="0"/>
              </a:spcAft>
              <a:defRPr>
                <a:latin typeface="Trebuchet MS" pitchFamily="34" charset="0"/>
                <a:cs typeface="Arial" pitchFamily="34" charset="0"/>
              </a:defRPr>
            </a:lvl1pPr>
          </a:lstStyle>
          <a:p>
            <a:pPr>
              <a:defRPr/>
            </a:pPr>
            <a:fld id="{08179E6D-41CC-4435-B479-1510845007A2}" type="slidenum">
              <a:rPr lang="en-GB"/>
              <a:pPr>
                <a:defRPr/>
              </a:pPr>
              <a:t>‹#›</a:t>
            </a:fld>
            <a:endParaRPr lang="en-GB" dirty="0"/>
          </a:p>
        </p:txBody>
      </p:sp>
    </p:spTree>
    <p:extLst>
      <p:ext uri="{BB962C8B-B14F-4D97-AF65-F5344CB8AC3E}">
        <p14:creationId xmlns:p14="http://schemas.microsoft.com/office/powerpoint/2010/main" val="23189789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40EC5DD2-FC80-41A3-A002-4476A87ED6C1}"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3444E0F9-420C-4311-A3A9-EC52A2F47BE8}" type="slidenum">
              <a:rPr lang="en-GB"/>
              <a:pPr>
                <a:defRPr/>
              </a:pPr>
              <a:t>‹#›</a:t>
            </a:fld>
            <a:endParaRPr lang="en-GB" dirty="0"/>
          </a:p>
        </p:txBody>
      </p:sp>
    </p:spTree>
    <p:extLst>
      <p:ext uri="{BB962C8B-B14F-4D97-AF65-F5344CB8AC3E}">
        <p14:creationId xmlns:p14="http://schemas.microsoft.com/office/powerpoint/2010/main" val="10407602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1B0DD29C-A117-4AE6-986F-F46E1FE172DB}"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2553CEE1-C248-4AB9-8B19-C9465EF47105}" type="slidenum">
              <a:rPr lang="en-GB"/>
              <a:pPr>
                <a:defRPr/>
              </a:pPr>
              <a:t>‹#›</a:t>
            </a:fld>
            <a:endParaRPr lang="en-GB" dirty="0"/>
          </a:p>
        </p:txBody>
      </p:sp>
    </p:spTree>
    <p:extLst>
      <p:ext uri="{BB962C8B-B14F-4D97-AF65-F5344CB8AC3E}">
        <p14:creationId xmlns:p14="http://schemas.microsoft.com/office/powerpoint/2010/main" val="330134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94748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205288"/>
          </a:xfrm>
        </p:spPr>
        <p:txBody>
          <a:bodyPr/>
          <a:lstStyle>
            <a:lvl1pPr>
              <a:defRPr sz="1800"/>
            </a:lvl1pPr>
            <a:lvl2pPr>
              <a:defRPr sz="15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1800"/>
            </a:lvl1pPr>
            <a:lvl2pPr>
              <a:defRPr sz="15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46484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1350"/>
            </a:lvl1pPr>
            <a:lvl2pPr>
              <a:defRPr sz="1125"/>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205288"/>
          </a:xfrm>
        </p:spPr>
        <p:txBody>
          <a:bodyPr/>
          <a:lstStyle>
            <a:lvl1pPr>
              <a:defRPr sz="1350"/>
            </a:lvl1pPr>
            <a:lvl2pPr>
              <a:defRPr sz="1125"/>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6011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313" y="260350"/>
            <a:ext cx="8229600" cy="1143000"/>
          </a:xfrm>
        </p:spPr>
        <p:txBody>
          <a:bodyPr/>
          <a:lstStyle>
            <a:lvl1pPr>
              <a:defRPr b="1"/>
            </a:lvl1p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601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3163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205288"/>
          </a:xfrm>
        </p:spPr>
        <p:txBody>
          <a:bodyPr/>
          <a:lstStyle>
            <a:lvl1pPr>
              <a:defRPr sz="2400"/>
            </a:lvl1pPr>
          </a:lstStyle>
          <a:p>
            <a:pPr lvl="0"/>
            <a:endParaRPr lang="en-GB" noProof="0" dirty="0"/>
          </a:p>
        </p:txBody>
      </p:sp>
    </p:spTree>
    <p:extLst>
      <p:ext uri="{BB962C8B-B14F-4D97-AF65-F5344CB8AC3E}">
        <p14:creationId xmlns:p14="http://schemas.microsoft.com/office/powerpoint/2010/main" val="1859259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205288"/>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5070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Content Placeholder 2"/>
          <p:cNvSpPr>
            <a:spLocks noGrp="1"/>
          </p:cNvSpPr>
          <p:nvPr>
            <p:ph sz="quarter" idx="1"/>
          </p:nvPr>
        </p:nvSpPr>
        <p:spPr>
          <a:xfrm>
            <a:off x="457200" y="1628775"/>
            <a:ext cx="4038600" cy="202565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28775"/>
            <a:ext cx="4038600" cy="202565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57200" y="3806825"/>
            <a:ext cx="8229600" cy="20272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99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155167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1800"/>
            </a:lvl1pPr>
            <a:lvl2pPr>
              <a:defRPr sz="15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205288"/>
          </a:xfrm>
        </p:spPr>
        <p:txBody>
          <a:bodyPr/>
          <a:lstStyle>
            <a:lvl1pPr>
              <a:defRPr sz="1800"/>
            </a:lvl1pPr>
            <a:lvl2pPr>
              <a:defRPr sz="15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2760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fsid_strap_no_stra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5773738"/>
            <a:ext cx="11636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2"/>
          <p:cNvSpPr>
            <a:spLocks noGrp="1" noChangeArrowheads="1"/>
          </p:cNvSpPr>
          <p:nvPr>
            <p:ph type="ctrTitle"/>
          </p:nvPr>
        </p:nvSpPr>
        <p:spPr>
          <a:xfrm>
            <a:off x="685800" y="2133600"/>
            <a:ext cx="7772400" cy="1470025"/>
          </a:xfrm>
        </p:spPr>
        <p:txBody>
          <a:bodyPr/>
          <a:lstStyle>
            <a:lvl1pPr>
              <a:defRPr sz="3600"/>
            </a:lvl1pPr>
          </a:lstStyle>
          <a:p>
            <a:pPr lvl="0"/>
            <a:r>
              <a:rPr lang="en-GB" noProof="0"/>
              <a:t>Click to edit Master title style</a:t>
            </a:r>
          </a:p>
        </p:txBody>
      </p:sp>
    </p:spTree>
    <p:extLst>
      <p:ext uri="{BB962C8B-B14F-4D97-AF65-F5344CB8AC3E}">
        <p14:creationId xmlns:p14="http://schemas.microsoft.com/office/powerpoint/2010/main" val="33537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lstStyle>
            <a:lvl1pPr algn="l">
              <a:defRPr sz="3000" b="1" cap="none"/>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304741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4186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0820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267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9431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38175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244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2767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2688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0376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5451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60350"/>
            <a:ext cx="6029325" cy="5545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077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225181"/>
            <a:ext cx="8229600" cy="1143000"/>
          </a:xfrm>
        </p:spPr>
        <p:txBody>
          <a:bodyPr/>
          <a:lstStyle>
            <a:lvl1pPr>
              <a:defRPr b="1"/>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4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4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9578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4880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313" y="260350"/>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227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8519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205288"/>
          </a:xfrm>
        </p:spPr>
        <p:txBody>
          <a:bodyPr/>
          <a:lstStyle/>
          <a:p>
            <a:pPr lvl="0"/>
            <a:endParaRPr lang="en-GB" noProof="0" dirty="0"/>
          </a:p>
        </p:txBody>
      </p:sp>
    </p:spTree>
    <p:extLst>
      <p:ext uri="{BB962C8B-B14F-4D97-AF65-F5344CB8AC3E}">
        <p14:creationId xmlns:p14="http://schemas.microsoft.com/office/powerpoint/2010/main" val="2774527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1099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28775"/>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28775"/>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57200" y="3806825"/>
            <a:ext cx="8229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967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fsid_strap_no_stra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5773738"/>
            <a:ext cx="11636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2"/>
          <p:cNvSpPr>
            <a:spLocks noGrp="1" noChangeArrowheads="1"/>
          </p:cNvSpPr>
          <p:nvPr>
            <p:ph type="ctrTitle"/>
          </p:nvPr>
        </p:nvSpPr>
        <p:spPr>
          <a:xfrm>
            <a:off x="685800" y="2133600"/>
            <a:ext cx="7772400" cy="1470025"/>
          </a:xfrm>
        </p:spPr>
        <p:txBody>
          <a:bodyPr/>
          <a:lstStyle>
            <a:lvl1pPr>
              <a:defRPr sz="3600" b="1"/>
            </a:lvl1pPr>
          </a:lstStyle>
          <a:p>
            <a:pPr lvl="0"/>
            <a:r>
              <a:rPr lang="en-GB" noProof="0"/>
              <a:t>Click to edit Master title style</a:t>
            </a:r>
          </a:p>
        </p:txBody>
      </p:sp>
    </p:spTree>
    <p:extLst>
      <p:ext uri="{BB962C8B-B14F-4D97-AF65-F5344CB8AC3E}">
        <p14:creationId xmlns:p14="http://schemas.microsoft.com/office/powerpoint/2010/main" val="2891528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6186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91520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873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9504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431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vl1pPr>
          </a:lstStyle>
          <a:p>
            <a:r>
              <a:rPr lang="en-US"/>
              <a:t>Click to edit Master title style</a:t>
            </a:r>
            <a:endParaRPr lang="en-GB"/>
          </a:p>
        </p:txBody>
      </p:sp>
    </p:spTree>
    <p:extLst>
      <p:ext uri="{BB962C8B-B14F-4D97-AF65-F5344CB8AC3E}">
        <p14:creationId xmlns:p14="http://schemas.microsoft.com/office/powerpoint/2010/main" val="3437312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48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1256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71955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6286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5451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60350"/>
            <a:ext cx="6029325" cy="5545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5306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9002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313" y="260350"/>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4902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641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2721930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sz="3600"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205288"/>
          </a:xfrm>
        </p:spPr>
        <p:txBody>
          <a:bodyPr/>
          <a:lstStyle/>
          <a:p>
            <a:pPr lvl="0"/>
            <a:endParaRPr lang="en-GB" noProof="0" dirty="0"/>
          </a:p>
        </p:txBody>
      </p:sp>
    </p:spTree>
    <p:extLst>
      <p:ext uri="{BB962C8B-B14F-4D97-AF65-F5344CB8AC3E}">
        <p14:creationId xmlns:p14="http://schemas.microsoft.com/office/powerpoint/2010/main" val="2213833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3920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28775"/>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28775"/>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57200" y="3806825"/>
            <a:ext cx="8229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0653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0824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205288"/>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55157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a:lvl1pPr>
          </a:lstStyle>
          <a:p>
            <a:r>
              <a:rPr lang="en-US"/>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dirty="0"/>
              <a:t>Click icon to add clip art</a:t>
            </a:r>
            <a:endParaRPr lang="en-GB" noProof="0" dirty="0"/>
          </a:p>
        </p:txBody>
      </p:sp>
      <p:sp>
        <p:nvSpPr>
          <p:cNvPr id="4" name="Text Placeholder 3"/>
          <p:cNvSpPr>
            <a:spLocks noGrp="1"/>
          </p:cNvSpPr>
          <p:nvPr>
            <p:ph type="body" sz="half" idx="2"/>
          </p:nvPr>
        </p:nvSpPr>
        <p:spPr>
          <a:xfrm>
            <a:off x="4648200" y="1981200"/>
            <a:ext cx="3810000" cy="4114800"/>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fld id="{42817CE8-C83B-443A-BAD0-F99C3AED8FE3}" type="datetimeFigureOut">
              <a:rPr lang="en-GB" smtClean="0"/>
              <a:pPr/>
              <a:t>07/06/2022</a:t>
            </a:fld>
            <a:endParaRPr lang="en-GB" dirty="0"/>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endParaRPr lang="en-GB" dirty="0"/>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1D5B9E23-1DFB-469A-BB84-EECF9708947C}" type="slidenum">
              <a:rPr lang="en-GB" smtClean="0"/>
              <a:pPr/>
              <a:t>‹#›</a:t>
            </a:fld>
            <a:endParaRPr lang="en-GB" dirty="0"/>
          </a:p>
        </p:txBody>
      </p:sp>
    </p:spTree>
    <p:extLst>
      <p:ext uri="{BB962C8B-B14F-4D97-AF65-F5344CB8AC3E}">
        <p14:creationId xmlns:p14="http://schemas.microsoft.com/office/powerpoint/2010/main" val="1655728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3269B743-0DFB-468D-8E49-8E11D980B026}" type="datetimeFigureOut">
              <a:rPr lang="en-GB"/>
              <a:pPr>
                <a:defRPr/>
              </a:pPr>
              <a:t>07/06/2022</a:t>
            </a:fld>
            <a:endParaRPr lang="en-GB" dirty="0"/>
          </a:p>
        </p:txBody>
      </p:sp>
      <p:sp>
        <p:nvSpPr>
          <p:cNvPr id="5" name="Footer Placeholder 18"/>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endParaRPr lang="en-GB" dirty="0"/>
          </a:p>
        </p:txBody>
      </p:sp>
      <p:sp>
        <p:nvSpPr>
          <p:cNvPr id="6" name="Slide Number Placeholder 26"/>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EBB4F0AD-290B-4705-8C7A-4D629BC9DCF5}" type="slidenum">
              <a:rPr lang="en-GB"/>
              <a:pPr>
                <a:defRPr/>
              </a:pPr>
              <a:t>‹#›</a:t>
            </a:fld>
            <a:endParaRPr lang="en-GB" dirty="0"/>
          </a:p>
        </p:txBody>
      </p:sp>
    </p:spTree>
    <p:extLst>
      <p:ext uri="{BB962C8B-B14F-4D97-AF65-F5344CB8AC3E}">
        <p14:creationId xmlns:p14="http://schemas.microsoft.com/office/powerpoint/2010/main" val="114582620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15C8B124-592F-4968-94FA-504460628BD4}"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ED34097-734E-4AB7-9F4D-020185AB90A2}" type="slidenum">
              <a:rPr lang="en-GB"/>
              <a:pPr>
                <a:defRPr/>
              </a:pPr>
              <a:t>‹#›</a:t>
            </a:fld>
            <a:endParaRPr lang="en-GB" dirty="0"/>
          </a:p>
        </p:txBody>
      </p:sp>
    </p:spTree>
    <p:extLst>
      <p:ext uri="{BB962C8B-B14F-4D97-AF65-F5344CB8AC3E}">
        <p14:creationId xmlns:p14="http://schemas.microsoft.com/office/powerpoint/2010/main" val="26814788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4F6063FE-CB25-4551-B0CA-F60CA98A0D11}"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88D334B3-4F6F-4F14-892D-61335766590F}" type="slidenum">
              <a:rPr lang="en-GB"/>
              <a:pPr>
                <a:defRPr/>
              </a:pPr>
              <a:t>‹#›</a:t>
            </a:fld>
            <a:endParaRPr lang="en-GB" dirty="0"/>
          </a:p>
        </p:txBody>
      </p:sp>
    </p:spTree>
    <p:extLst>
      <p:ext uri="{BB962C8B-B14F-4D97-AF65-F5344CB8AC3E}">
        <p14:creationId xmlns:p14="http://schemas.microsoft.com/office/powerpoint/2010/main" val="153846408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BF0151EE-DCBC-4040-A7B3-645FF43EF08B}" type="datetimeFigureOut">
              <a:rPr lang="en-GB"/>
              <a:pPr>
                <a:defRPr/>
              </a:pPr>
              <a:t>07/06/2022</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2C4E9C2D-E564-4423-9712-E9B76E39EBF7}" type="slidenum">
              <a:rPr lang="en-GB"/>
              <a:pPr>
                <a:defRPr/>
              </a:pPr>
              <a:t>‹#›</a:t>
            </a:fld>
            <a:endParaRPr lang="en-GB" dirty="0"/>
          </a:p>
        </p:txBody>
      </p:sp>
    </p:spTree>
    <p:extLst>
      <p:ext uri="{BB962C8B-B14F-4D97-AF65-F5344CB8AC3E}">
        <p14:creationId xmlns:p14="http://schemas.microsoft.com/office/powerpoint/2010/main" val="247170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952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DF5A3E5B-7B09-4DB5-85A9-67FF138B5AEF}" type="datetimeFigureOut">
              <a:rPr lang="en-GB"/>
              <a:pPr>
                <a:defRPr/>
              </a:pPr>
              <a:t>07/06/2022</a:t>
            </a:fld>
            <a:endParaRPr lang="en-GB"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ABCB6FA-E99E-40F3-A743-61D8566D0512}" type="slidenum">
              <a:rPr lang="en-GB"/>
              <a:pPr>
                <a:defRPr/>
              </a:pPr>
              <a:t>‹#›</a:t>
            </a:fld>
            <a:endParaRPr lang="en-GB" dirty="0"/>
          </a:p>
        </p:txBody>
      </p:sp>
    </p:spTree>
    <p:extLst>
      <p:ext uri="{BB962C8B-B14F-4D97-AF65-F5344CB8AC3E}">
        <p14:creationId xmlns:p14="http://schemas.microsoft.com/office/powerpoint/2010/main" val="31695823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BEF490C3-9F94-43CD-A8AA-A1C0F4A70722}" type="datetimeFigureOut">
              <a:rPr lang="en-GB"/>
              <a:pPr>
                <a:defRPr/>
              </a:pPr>
              <a:t>07/06/2022</a:t>
            </a:fld>
            <a:endParaRPr lang="en-GB"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1CC457A8-4DED-4408-A5F1-94246DB2490E}" type="slidenum">
              <a:rPr lang="en-GB"/>
              <a:pPr>
                <a:defRPr/>
              </a:pPr>
              <a:t>‹#›</a:t>
            </a:fld>
            <a:endParaRPr lang="en-GB" dirty="0"/>
          </a:p>
        </p:txBody>
      </p:sp>
    </p:spTree>
    <p:extLst>
      <p:ext uri="{BB962C8B-B14F-4D97-AF65-F5344CB8AC3E}">
        <p14:creationId xmlns:p14="http://schemas.microsoft.com/office/powerpoint/2010/main" val="2411730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3BC94069-4962-4D47-B46C-722B74C0FDF4}" type="datetimeFigureOut">
              <a:rPr lang="en-GB"/>
              <a:pPr>
                <a:defRPr/>
              </a:pPr>
              <a:t>07/06/2022</a:t>
            </a:fld>
            <a:endParaRPr lang="en-GB"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7C07C027-182F-4DB9-943F-5682325F0BBA}" type="slidenum">
              <a:rPr lang="en-GB"/>
              <a:pPr>
                <a:defRPr/>
              </a:pPr>
              <a:t>‹#›</a:t>
            </a:fld>
            <a:endParaRPr lang="en-GB" dirty="0"/>
          </a:p>
        </p:txBody>
      </p:sp>
    </p:spTree>
    <p:extLst>
      <p:ext uri="{BB962C8B-B14F-4D97-AF65-F5344CB8AC3E}">
        <p14:creationId xmlns:p14="http://schemas.microsoft.com/office/powerpoint/2010/main" val="3735098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9BFD1DC0-314E-4DD7-A5EB-A348AC113F31}" type="datetimeFigureOut">
              <a:rPr lang="en-GB"/>
              <a:pPr>
                <a:defRPr/>
              </a:pPr>
              <a:t>07/06/2022</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93FE640-F538-4865-8D79-E8D2414286E0}" type="slidenum">
              <a:rPr lang="en-GB"/>
              <a:pPr>
                <a:defRPr/>
              </a:pPr>
              <a:t>‹#›</a:t>
            </a:fld>
            <a:endParaRPr lang="en-GB" dirty="0"/>
          </a:p>
        </p:txBody>
      </p:sp>
    </p:spTree>
    <p:extLst>
      <p:ext uri="{BB962C8B-B14F-4D97-AF65-F5344CB8AC3E}">
        <p14:creationId xmlns:p14="http://schemas.microsoft.com/office/powerpoint/2010/main" val="6945095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6DB2FC0-17A0-4CD9-83A3-ABA46E90747E}" type="datetimeFigureOut">
              <a:rPr lang="en-GB"/>
              <a:pPr>
                <a:defRPr/>
              </a:pPr>
              <a:t>07/06/2022</a:t>
            </a:fld>
            <a:endParaRPr lang="en-GB" dirty="0"/>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11" name="Slide Number Placeholder 6"/>
          <p:cNvSpPr>
            <a:spLocks noGrp="1"/>
          </p:cNvSpPr>
          <p:nvPr>
            <p:ph type="sldNum" sz="quarter" idx="12"/>
          </p:nvPr>
        </p:nvSpPr>
        <p:spPr>
          <a:xfrm>
            <a:off x="8077200" y="6356350"/>
            <a:ext cx="609600" cy="365125"/>
          </a:xfrm>
        </p:spPr>
        <p:txBody>
          <a:bodyPr/>
          <a:lstStyle>
            <a:lvl1pPr fontAlgn="base">
              <a:spcBef>
                <a:spcPct val="0"/>
              </a:spcBef>
              <a:spcAft>
                <a:spcPct val="0"/>
              </a:spcAft>
              <a:defRPr>
                <a:latin typeface="Trebuchet MS" pitchFamily="34" charset="0"/>
                <a:cs typeface="Arial" pitchFamily="34" charset="0"/>
              </a:defRPr>
            </a:lvl1pPr>
          </a:lstStyle>
          <a:p>
            <a:pPr>
              <a:defRPr/>
            </a:pPr>
            <a:fld id="{08179E6D-41CC-4435-B479-1510845007A2}" type="slidenum">
              <a:rPr lang="en-GB"/>
              <a:pPr>
                <a:defRPr/>
              </a:pPr>
              <a:t>‹#›</a:t>
            </a:fld>
            <a:endParaRPr lang="en-GB" dirty="0"/>
          </a:p>
        </p:txBody>
      </p:sp>
    </p:spTree>
    <p:extLst>
      <p:ext uri="{BB962C8B-B14F-4D97-AF65-F5344CB8AC3E}">
        <p14:creationId xmlns:p14="http://schemas.microsoft.com/office/powerpoint/2010/main" val="7357726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40EC5DD2-FC80-41A3-A002-4476A87ED6C1}"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3444E0F9-420C-4311-A3A9-EC52A2F47BE8}" type="slidenum">
              <a:rPr lang="en-GB"/>
              <a:pPr>
                <a:defRPr/>
              </a:pPr>
              <a:t>‹#›</a:t>
            </a:fld>
            <a:endParaRPr lang="en-GB" dirty="0"/>
          </a:p>
        </p:txBody>
      </p:sp>
    </p:spTree>
    <p:extLst>
      <p:ext uri="{BB962C8B-B14F-4D97-AF65-F5344CB8AC3E}">
        <p14:creationId xmlns:p14="http://schemas.microsoft.com/office/powerpoint/2010/main" val="1640075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1B0DD29C-A117-4AE6-986F-F46E1FE172DB}"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2553CEE1-C248-4AB9-8B19-C9465EF47105}" type="slidenum">
              <a:rPr lang="en-GB"/>
              <a:pPr>
                <a:defRPr/>
              </a:pPr>
              <a:t>‹#›</a:t>
            </a:fld>
            <a:endParaRPr lang="en-GB" dirty="0"/>
          </a:p>
        </p:txBody>
      </p:sp>
    </p:spTree>
    <p:extLst>
      <p:ext uri="{BB962C8B-B14F-4D97-AF65-F5344CB8AC3E}">
        <p14:creationId xmlns:p14="http://schemas.microsoft.com/office/powerpoint/2010/main" val="3541325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lvl1pPr>
              <a:defRPr b="1"/>
            </a:lvl1p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778250"/>
            <a:ext cx="4038600" cy="2027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7825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FECB5DC-DC5D-46D2-BF45-AE0843489E1E}" type="datetimeFigureOut">
              <a:rPr lang="en-GB" smtClean="0">
                <a:solidFill>
                  <a:srgbClr val="DBF5F9">
                    <a:shade val="90000"/>
                  </a:srgbClr>
                </a:solidFill>
              </a:rPr>
              <a:pPr/>
              <a:t>07/06/2022</a:t>
            </a:fld>
            <a:endParaRPr lang="en-GB"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0AD77777-975B-4C97-999A-ADBC3A48FB2E}"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946582562"/>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ECB5DC-DC5D-46D2-BF45-AE0843489E1E}" type="datetimeFigureOut">
              <a:rPr lang="en-GB" smtClean="0">
                <a:solidFill>
                  <a:srgbClr val="04617B">
                    <a:shade val="90000"/>
                  </a:srgbClr>
                </a:solidFill>
              </a:rPr>
              <a:pPr/>
              <a:t>07/06/2022</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AD77777-975B-4C97-999A-ADBC3A48FB2E}"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16272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3349676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DFECB5DC-DC5D-46D2-BF45-AE0843489E1E}" type="datetimeFigureOut">
              <a:rPr lang="en-GB" smtClean="0">
                <a:solidFill>
                  <a:srgbClr val="DBF5F9">
                    <a:shade val="90000"/>
                  </a:srgbClr>
                </a:solidFill>
              </a:rPr>
              <a:pPr/>
              <a:t>07/06/2022</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0AD77777-975B-4C97-999A-ADBC3A48FB2E}"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2100160805"/>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ECB5DC-DC5D-46D2-BF45-AE0843489E1E}" type="datetimeFigureOut">
              <a:rPr lang="en-GB" smtClean="0">
                <a:solidFill>
                  <a:srgbClr val="04617B">
                    <a:shade val="90000"/>
                  </a:srgbClr>
                </a:solidFill>
              </a:rPr>
              <a:pPr/>
              <a:t>07/06/2022</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0AD77777-975B-4C97-999A-ADBC3A48FB2E}"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738298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ECB5DC-DC5D-46D2-BF45-AE0843489E1E}" type="datetimeFigureOut">
              <a:rPr lang="en-GB" smtClean="0">
                <a:solidFill>
                  <a:srgbClr val="04617B">
                    <a:shade val="90000"/>
                  </a:srgbClr>
                </a:solidFill>
              </a:rPr>
              <a:pPr/>
              <a:t>07/06/2022</a:t>
            </a:fld>
            <a:endParaRPr lang="en-GB"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0AD77777-975B-4C97-999A-ADBC3A48FB2E}"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0805971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FECB5DC-DC5D-46D2-BF45-AE0843489E1E}" type="datetimeFigureOut">
              <a:rPr lang="en-GB" smtClean="0">
                <a:solidFill>
                  <a:srgbClr val="04617B">
                    <a:shade val="90000"/>
                  </a:srgbClr>
                </a:solidFill>
              </a:rPr>
              <a:pPr/>
              <a:t>07/06/2022</a:t>
            </a:fld>
            <a:endParaRPr lang="en-GB"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0AD77777-975B-4C97-999A-ADBC3A48FB2E}"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930515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CB5DC-DC5D-46D2-BF45-AE0843489E1E}" type="datetimeFigureOut">
              <a:rPr lang="en-GB" smtClean="0">
                <a:solidFill>
                  <a:srgbClr val="04617B">
                    <a:shade val="90000"/>
                  </a:srgbClr>
                </a:solidFill>
              </a:rPr>
              <a:pPr/>
              <a:t>07/06/2022</a:t>
            </a:fld>
            <a:endParaRPr lang="en-GB"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0AD77777-975B-4C97-999A-ADBC3A48FB2E}"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7423718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ECB5DC-DC5D-46D2-BF45-AE0843489E1E}" type="datetimeFigureOut">
              <a:rPr lang="en-GB" smtClean="0">
                <a:solidFill>
                  <a:srgbClr val="04617B">
                    <a:shade val="90000"/>
                  </a:srgbClr>
                </a:solidFill>
              </a:rPr>
              <a:pPr/>
              <a:t>07/06/2022</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0AD77777-975B-4C97-999A-ADBC3A48FB2E}"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186502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DFECB5DC-DC5D-46D2-BF45-AE0843489E1E}" type="datetimeFigureOut">
              <a:rPr lang="en-GB" smtClean="0">
                <a:solidFill>
                  <a:srgbClr val="04617B">
                    <a:shade val="90000"/>
                  </a:srgbClr>
                </a:solidFill>
              </a:rPr>
              <a:pPr/>
              <a:t>07/06/2022</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AD77777-975B-4C97-999A-ADBC3A48FB2E}" type="slidenum">
              <a:rPr lang="en-GB" smtClean="0">
                <a:solidFill>
                  <a:srgbClr val="04617B">
                    <a:shade val="90000"/>
                  </a:srgbClr>
                </a:solidFill>
              </a:rPr>
              <a:pPr/>
              <a:t>‹#›</a:t>
            </a:fld>
            <a:endParaRPr lang="en-GB"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2514025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ECB5DC-DC5D-46D2-BF45-AE0843489E1E}" type="datetimeFigureOut">
              <a:rPr lang="en-GB" smtClean="0">
                <a:solidFill>
                  <a:srgbClr val="04617B">
                    <a:shade val="90000"/>
                  </a:srgbClr>
                </a:solidFill>
              </a:rPr>
              <a:pPr/>
              <a:t>07/06/2022</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AD77777-975B-4C97-999A-ADBC3A48FB2E}"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7400935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ECB5DC-DC5D-46D2-BF45-AE0843489E1E}" type="datetimeFigureOut">
              <a:rPr lang="en-GB" smtClean="0">
                <a:solidFill>
                  <a:srgbClr val="04617B">
                    <a:shade val="90000"/>
                  </a:srgbClr>
                </a:solidFill>
              </a:rPr>
              <a:pPr/>
              <a:t>07/06/2022</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AD77777-975B-4C97-999A-ADBC3A48FB2E}"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6459618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223D6B9A-4EF2-49D0-94D1-E6E0A6F87C82}"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923F4F6-2029-4B41-8A65-D5CA71CE91E5}"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60342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605986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FB067B6-B757-462E-81AC-77394968DE22}"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8D740AD-6A53-403F-9F7F-F049F092390F}"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4867347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4" name="Date Placeholder 9"/>
          <p:cNvSpPr>
            <a:spLocks noGrp="1"/>
          </p:cNvSpPr>
          <p:nvPr>
            <p:ph type="dt" sz="half" idx="10"/>
          </p:nvPr>
        </p:nvSpPr>
        <p:spPr/>
        <p:txBody>
          <a:bodyPr/>
          <a:lstStyle>
            <a:lvl1pPr>
              <a:defRPr/>
            </a:lvl1pPr>
          </a:lstStyle>
          <a:p>
            <a:pPr>
              <a:defRPr/>
            </a:pPr>
            <a:fld id="{F1658D5C-8146-4CB8-B515-408D293A289C}"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A587424-07A4-4A75-AF76-38BCDA1A63F8}"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3551795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D5A1A42-B5D0-4550-BA09-71712A063C82}"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284C1EA-C0D4-4AFC-A482-0C9AC7B36147}"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661701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9E636C52-2E1E-4327-A68A-70499494DB7D}"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65B696C0-F5F3-445F-9958-265D3CE3093E}"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238925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AD95D2CE-6D6E-46B1-A1D4-C92C62047315}"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7A9988F-952C-4789-9CDA-21BBE6B9B059}"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429288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75A61FB-275E-441D-8A50-29C7A5E1AC2E}"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F8AD5E17-3814-43E5-A02E-F4CC0BE5BBA1}"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9715092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D14D6BC-2952-4C26-86B0-BDF9392811C5}"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8450932-487B-42D7-A07D-8383DB3FC597}"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2089902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B1F3700A-3D39-4876-BDED-26BA08D3B9A8}"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F7F19B8-B4A8-4033-A005-F5E518BD5B31}"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45238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641709B-8733-47D5-9FD2-A904BCE69D3E}"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B56C6AC-2910-4B12-A95E-F79CAE5C2F24}"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3912477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9E41B8D-E424-4F6A-855F-D5FA8FF60574}" type="datetimeFigureOut">
              <a:rPr lang="en-GB">
                <a:solidFill>
                  <a:srgbClr val="04617B">
                    <a:shade val="90000"/>
                  </a:srgbClr>
                </a:solidFill>
              </a:rPr>
              <a:pPr>
                <a:defRPr/>
              </a:pPr>
              <a:t>07/06/2022</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1D0FD6D-5151-407B-9864-5034AA9F9946}"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08250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00217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68313" y="1628775"/>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628775"/>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ltLang="en-US" dirty="0">
              <a:solidFill>
                <a:srgbClr val="04617B">
                  <a:shade val="90000"/>
                </a:srgb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dirty="0">
              <a:solidFill>
                <a:srgbClr val="04617B">
                  <a:shade val="90000"/>
                </a:srgbClr>
              </a:solidFill>
            </a:endParaRPr>
          </a:p>
        </p:txBody>
      </p:sp>
    </p:spTree>
    <p:extLst>
      <p:ext uri="{BB962C8B-B14F-4D97-AF65-F5344CB8AC3E}">
        <p14:creationId xmlns:p14="http://schemas.microsoft.com/office/powerpoint/2010/main" val="9342220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charset="0"/>
                <a:ea typeface="MS PGothic" pitchFamily="34" charset="-128"/>
              </a:defRPr>
            </a:lvl1pPr>
          </a:lstStyle>
          <a:p>
            <a:pPr>
              <a:defRPr/>
            </a:pPr>
            <a:fld id="{521D5EB5-EC15-4CE2-9D78-6703383A0576}" type="datetimeFigureOut">
              <a:rPr lang="en-GB"/>
              <a:pPr>
                <a:defRPr/>
              </a:pPr>
              <a:t>07/06/2022</a:t>
            </a:fld>
            <a:endParaRPr lang="en-GB" dirty="0"/>
          </a:p>
        </p:txBody>
      </p:sp>
      <p:sp>
        <p:nvSpPr>
          <p:cNvPr id="5" name="Footer Placeholder 18"/>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charset="0"/>
                <a:ea typeface="MS PGothic" pitchFamily="34" charset="-128"/>
              </a:defRPr>
            </a:lvl1pPr>
          </a:lstStyle>
          <a:p>
            <a:pPr>
              <a:defRPr/>
            </a:pPr>
            <a:endParaRPr lang="en-GB" dirty="0"/>
          </a:p>
        </p:txBody>
      </p:sp>
      <p:sp>
        <p:nvSpPr>
          <p:cNvPr id="6" name="Slide Number Placeholder 26"/>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Arial" charset="0"/>
                <a:ea typeface="MS PGothic" pitchFamily="34" charset="-128"/>
              </a:defRPr>
            </a:lvl1pPr>
          </a:lstStyle>
          <a:p>
            <a:pPr>
              <a:defRPr/>
            </a:pPr>
            <a:fld id="{01B97815-B22F-47B2-B529-BA1F4D5A67A9}" type="slidenum">
              <a:rPr lang="en-GB"/>
              <a:pPr>
                <a:defRPr/>
              </a:pPr>
              <a:t>‹#›</a:t>
            </a:fld>
            <a:endParaRPr lang="en-GB" dirty="0"/>
          </a:p>
        </p:txBody>
      </p:sp>
    </p:spTree>
    <p:extLst>
      <p:ext uri="{BB962C8B-B14F-4D97-AF65-F5344CB8AC3E}">
        <p14:creationId xmlns:p14="http://schemas.microsoft.com/office/powerpoint/2010/main" val="2785566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EBC2560C-A9C7-4D4A-B85F-03FBD72289F3}"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E20DE8A5-374F-4A49-8E29-53DE2875C73C}" type="slidenum">
              <a:rPr lang="en-GB"/>
              <a:pPr>
                <a:defRPr/>
              </a:pPr>
              <a:t>‹#›</a:t>
            </a:fld>
            <a:endParaRPr lang="en-GB" dirty="0"/>
          </a:p>
        </p:txBody>
      </p:sp>
    </p:spTree>
    <p:extLst>
      <p:ext uri="{BB962C8B-B14F-4D97-AF65-F5344CB8AC3E}">
        <p14:creationId xmlns:p14="http://schemas.microsoft.com/office/powerpoint/2010/main" val="24695146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charset="0"/>
                <a:ea typeface="MS PGothic" pitchFamily="34" charset="-128"/>
              </a:defRPr>
            </a:lvl1pPr>
          </a:lstStyle>
          <a:p>
            <a:pPr>
              <a:defRPr/>
            </a:pPr>
            <a:fld id="{11E1F6E7-9517-401B-9378-9948E4B22DAA}" type="datetimeFigureOut">
              <a:rPr lang="en-GB"/>
              <a:pPr>
                <a:defRPr/>
              </a:pPr>
              <a:t>07/06/2022</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charset="0"/>
                <a:ea typeface="MS PGothic" pitchFamily="34" charset="-128"/>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Arial" charset="0"/>
                <a:ea typeface="MS PGothic" pitchFamily="34" charset="-128"/>
              </a:defRPr>
            </a:lvl1pPr>
          </a:lstStyle>
          <a:p>
            <a:pPr>
              <a:defRPr/>
            </a:pPr>
            <a:fld id="{FA3D6E0F-0925-46CB-8FEC-E20FD9D95FEB}" type="slidenum">
              <a:rPr lang="en-GB"/>
              <a:pPr>
                <a:defRPr/>
              </a:pPr>
              <a:t>‹#›</a:t>
            </a:fld>
            <a:endParaRPr lang="en-GB" dirty="0"/>
          </a:p>
        </p:txBody>
      </p:sp>
    </p:spTree>
    <p:extLst>
      <p:ext uri="{BB962C8B-B14F-4D97-AF65-F5344CB8AC3E}">
        <p14:creationId xmlns:p14="http://schemas.microsoft.com/office/powerpoint/2010/main" val="3955544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50B6C08-D8DB-433C-9F3E-C068D040D47C}" type="datetimeFigureOut">
              <a:rPr lang="en-GB"/>
              <a:pPr>
                <a:defRPr/>
              </a:pPr>
              <a:t>07/06/2022</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GB"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EB6EC920-8835-4302-B50A-37483AD05F23}" type="slidenum">
              <a:rPr lang="en-GB"/>
              <a:pPr>
                <a:defRPr/>
              </a:pPr>
              <a:t>‹#›</a:t>
            </a:fld>
            <a:endParaRPr lang="en-GB" dirty="0"/>
          </a:p>
        </p:txBody>
      </p:sp>
    </p:spTree>
    <p:extLst>
      <p:ext uri="{BB962C8B-B14F-4D97-AF65-F5344CB8AC3E}">
        <p14:creationId xmlns:p14="http://schemas.microsoft.com/office/powerpoint/2010/main" val="3965843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879E9DF1-D331-4023-A89A-495E8317A728}" type="datetimeFigureOut">
              <a:rPr lang="en-GB"/>
              <a:pPr>
                <a:defRPr/>
              </a:pPr>
              <a:t>07/06/2022</a:t>
            </a:fld>
            <a:endParaRPr lang="en-GB"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GB"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41CBABC5-0993-42E9-9260-4C0502CBAB71}" type="slidenum">
              <a:rPr lang="en-GB"/>
              <a:pPr>
                <a:defRPr/>
              </a:pPr>
              <a:t>‹#›</a:t>
            </a:fld>
            <a:endParaRPr lang="en-GB" dirty="0"/>
          </a:p>
        </p:txBody>
      </p:sp>
    </p:spTree>
    <p:extLst>
      <p:ext uri="{BB962C8B-B14F-4D97-AF65-F5344CB8AC3E}">
        <p14:creationId xmlns:p14="http://schemas.microsoft.com/office/powerpoint/2010/main" val="12027516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45B1924-8C77-48B9-98C0-6E4E32F46748}" type="datetimeFigureOut">
              <a:rPr lang="en-GB"/>
              <a:pPr>
                <a:defRPr/>
              </a:pPr>
              <a:t>07/06/2022</a:t>
            </a:fld>
            <a:endParaRPr lang="en-GB"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GB"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A90B815E-02F9-40F1-9432-3E18FACB2E2A}" type="slidenum">
              <a:rPr lang="en-GB"/>
              <a:pPr>
                <a:defRPr/>
              </a:pPr>
              <a:t>‹#›</a:t>
            </a:fld>
            <a:endParaRPr lang="en-GB" dirty="0"/>
          </a:p>
        </p:txBody>
      </p:sp>
    </p:spTree>
    <p:extLst>
      <p:ext uri="{BB962C8B-B14F-4D97-AF65-F5344CB8AC3E}">
        <p14:creationId xmlns:p14="http://schemas.microsoft.com/office/powerpoint/2010/main" val="24181973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0FCF34A1-0F21-4692-A3B1-34FFFE1339C6}" type="datetimeFigureOut">
              <a:rPr lang="en-GB"/>
              <a:pPr>
                <a:defRPr/>
              </a:pPr>
              <a:t>07/06/2022</a:t>
            </a:fld>
            <a:endParaRPr lang="en-GB"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GB"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2817F994-9F4A-49CA-8456-249258765BAD}" type="slidenum">
              <a:rPr lang="en-GB"/>
              <a:pPr>
                <a:defRPr/>
              </a:pPr>
              <a:t>‹#›</a:t>
            </a:fld>
            <a:endParaRPr lang="en-GB" dirty="0"/>
          </a:p>
        </p:txBody>
      </p:sp>
    </p:spTree>
    <p:extLst>
      <p:ext uri="{BB962C8B-B14F-4D97-AF65-F5344CB8AC3E}">
        <p14:creationId xmlns:p14="http://schemas.microsoft.com/office/powerpoint/2010/main" val="17315320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27130D97-23A8-44A8-B546-3816AC7DE39B}" type="datetimeFigureOut">
              <a:rPr lang="en-GB"/>
              <a:pPr>
                <a:defRPr/>
              </a:pPr>
              <a:t>07/06/2022</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GB"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D38F599B-8640-4BE7-9833-D6BAAB3C8E93}" type="slidenum">
              <a:rPr lang="en-GB"/>
              <a:pPr>
                <a:defRPr/>
              </a:pPr>
              <a:t>‹#›</a:t>
            </a:fld>
            <a:endParaRPr lang="en-GB" dirty="0"/>
          </a:p>
        </p:txBody>
      </p:sp>
    </p:spTree>
    <p:extLst>
      <p:ext uri="{BB962C8B-B14F-4D97-AF65-F5344CB8AC3E}">
        <p14:creationId xmlns:p14="http://schemas.microsoft.com/office/powerpoint/2010/main" val="34594525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a typeface="ＭＳ Ｐゴシック" pitchFamily="34" charset="-128"/>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a typeface="ＭＳ Ｐゴシック" pitchFamily="34" charset="-128"/>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3119EF3C-946A-4F8A-9AD7-E858739091B4}" type="datetimeFigureOut">
              <a:rPr lang="en-GB"/>
              <a:pPr>
                <a:defRPr/>
              </a:pPr>
              <a:t>07/06/2022</a:t>
            </a:fld>
            <a:endParaRPr lang="en-GB" dirty="0"/>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GB" dirty="0"/>
          </a:p>
        </p:txBody>
      </p:sp>
      <p:sp>
        <p:nvSpPr>
          <p:cNvPr id="11" name="Slide Number Placeholder 6"/>
          <p:cNvSpPr>
            <a:spLocks noGrp="1"/>
          </p:cNvSpPr>
          <p:nvPr>
            <p:ph type="sldNum" sz="quarter" idx="12"/>
          </p:nvPr>
        </p:nvSpPr>
        <p:spPr>
          <a:xfrm>
            <a:off x="8077200" y="6356350"/>
            <a:ext cx="609600" cy="365125"/>
          </a:xfrm>
        </p:spPr>
        <p:txBody>
          <a:bodyPr/>
          <a:lstStyle>
            <a:lvl1pPr fontAlgn="base">
              <a:spcBef>
                <a:spcPct val="0"/>
              </a:spcBef>
              <a:spcAft>
                <a:spcPct val="0"/>
              </a:spcAft>
              <a:defRPr>
                <a:latin typeface="Arial" charset="0"/>
                <a:ea typeface="MS PGothic" pitchFamily="34" charset="-128"/>
              </a:defRPr>
            </a:lvl1pPr>
          </a:lstStyle>
          <a:p>
            <a:pPr>
              <a:defRPr/>
            </a:pPr>
            <a:fld id="{129F1DC6-0680-4180-B957-FCA55A6F33B2}" type="slidenum">
              <a:rPr lang="en-GB"/>
              <a:pPr>
                <a:defRPr/>
              </a:pPr>
              <a:t>‹#›</a:t>
            </a:fld>
            <a:endParaRPr lang="en-GB" dirty="0"/>
          </a:p>
        </p:txBody>
      </p:sp>
    </p:spTree>
    <p:extLst>
      <p:ext uri="{BB962C8B-B14F-4D97-AF65-F5344CB8AC3E}">
        <p14:creationId xmlns:p14="http://schemas.microsoft.com/office/powerpoint/2010/main" val="293628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2.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3.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image" Target="../media/image5.jpe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8.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28775"/>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5" descr="CMYK_the_lullaby_trust_LOGO (2)"/>
          <p:cNvPicPr>
            <a:picLocks noChangeAspect="1" noChangeArrowheads="1"/>
          </p:cNvPicPr>
          <p:nvPr/>
        </p:nvPicPr>
        <p:blipFill>
          <a:blip r:embed="rId20" cstate="print">
            <a:extLst>
              <a:ext uri="{BEBA8EAE-BF5A-486C-A8C5-ECC9F3942E4B}">
                <a14:imgProps xmlns:a14="http://schemas.microsoft.com/office/drawing/2010/main">
                  <a14:imgLayer r:embed="rId21">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904285" y="5720111"/>
            <a:ext cx="915866" cy="86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63988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50" r:id="rId18"/>
  </p:sldLayoutIdLst>
  <p:txStyles>
    <p:titleStyle>
      <a:lvl1pPr algn="l" rtl="0" eaLnBrk="0" fontAlgn="base" hangingPunct="0">
        <a:spcBef>
          <a:spcPct val="0"/>
        </a:spcBef>
        <a:spcAft>
          <a:spcPct val="0"/>
        </a:spcAft>
        <a:defRPr sz="3600" b="1">
          <a:solidFill>
            <a:srgbClr val="5B97B1"/>
          </a:solidFill>
          <a:latin typeface="Calibri" pitchFamily="34" charset="0"/>
          <a:ea typeface="+mj-ea"/>
          <a:cs typeface="+mj-cs"/>
        </a:defRPr>
      </a:lvl1pPr>
      <a:lvl2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2pPr>
      <a:lvl3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3pPr>
      <a:lvl4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4pPr>
      <a:lvl5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5pPr>
      <a:lvl6pPr marL="457200" algn="l" rtl="0" fontAlgn="base">
        <a:spcBef>
          <a:spcPct val="0"/>
        </a:spcBef>
        <a:spcAft>
          <a:spcPct val="0"/>
        </a:spcAft>
        <a:defRPr sz="2600">
          <a:solidFill>
            <a:srgbClr val="5B97B1"/>
          </a:solidFill>
          <a:latin typeface="Arial" charset="0"/>
          <a:ea typeface="ＭＳ Ｐゴシック" pitchFamily="8" charset="-128"/>
        </a:defRPr>
      </a:lvl6pPr>
      <a:lvl7pPr marL="914400" algn="l" rtl="0" fontAlgn="base">
        <a:spcBef>
          <a:spcPct val="0"/>
        </a:spcBef>
        <a:spcAft>
          <a:spcPct val="0"/>
        </a:spcAft>
        <a:defRPr sz="2600">
          <a:solidFill>
            <a:srgbClr val="5B97B1"/>
          </a:solidFill>
          <a:latin typeface="Arial" charset="0"/>
          <a:ea typeface="ＭＳ Ｐゴシック" pitchFamily="8" charset="-128"/>
        </a:defRPr>
      </a:lvl7pPr>
      <a:lvl8pPr marL="1371600" algn="l" rtl="0" fontAlgn="base">
        <a:spcBef>
          <a:spcPct val="0"/>
        </a:spcBef>
        <a:spcAft>
          <a:spcPct val="0"/>
        </a:spcAft>
        <a:defRPr sz="2600">
          <a:solidFill>
            <a:srgbClr val="5B97B1"/>
          </a:solidFill>
          <a:latin typeface="Arial" charset="0"/>
          <a:ea typeface="ＭＳ Ｐゴシック" pitchFamily="8" charset="-128"/>
        </a:defRPr>
      </a:lvl8pPr>
      <a:lvl9pPr marL="1828800" algn="l" rtl="0" fontAlgn="base">
        <a:spcBef>
          <a:spcPct val="0"/>
        </a:spcBef>
        <a:spcAft>
          <a:spcPct val="0"/>
        </a:spcAft>
        <a:defRPr sz="2600">
          <a:solidFill>
            <a:srgbClr val="5B97B1"/>
          </a:solidFill>
          <a:latin typeface="Arial" charset="0"/>
          <a:ea typeface="ＭＳ Ｐゴシック" pitchFamily="8" charset="-128"/>
        </a:defRPr>
      </a:lvl9pPr>
    </p:titleStyle>
    <p:body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7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7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7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700">
          <a:solidFill>
            <a:schemeClr val="tx1"/>
          </a:solidFill>
          <a:latin typeface="Calibri" pitchFamily="34" charset="0"/>
          <a:ea typeface="+mn-ea"/>
        </a:defRPr>
      </a:lvl5pPr>
      <a:lvl6pPr marL="2514600" indent="-228600" algn="l" rtl="0" fontAlgn="base">
        <a:spcBef>
          <a:spcPct val="20000"/>
        </a:spcBef>
        <a:spcAft>
          <a:spcPct val="0"/>
        </a:spcAft>
        <a:buChar char="»"/>
        <a:defRPr sz="1700">
          <a:solidFill>
            <a:schemeClr val="tx1"/>
          </a:solidFill>
          <a:latin typeface="+mn-lt"/>
          <a:ea typeface="+mn-ea"/>
        </a:defRPr>
      </a:lvl6pPr>
      <a:lvl7pPr marL="2971800" indent="-228600" algn="l" rtl="0" fontAlgn="base">
        <a:spcBef>
          <a:spcPct val="20000"/>
        </a:spcBef>
        <a:spcAft>
          <a:spcPct val="0"/>
        </a:spcAft>
        <a:buChar char="»"/>
        <a:defRPr sz="1700">
          <a:solidFill>
            <a:schemeClr val="tx1"/>
          </a:solidFill>
          <a:latin typeface="+mn-lt"/>
          <a:ea typeface="+mn-ea"/>
        </a:defRPr>
      </a:lvl7pPr>
      <a:lvl8pPr marL="3429000" indent="-228600" algn="l" rtl="0" fontAlgn="base">
        <a:spcBef>
          <a:spcPct val="20000"/>
        </a:spcBef>
        <a:spcAft>
          <a:spcPct val="0"/>
        </a:spcAft>
        <a:buChar char="»"/>
        <a:defRPr sz="1700">
          <a:solidFill>
            <a:schemeClr val="tx1"/>
          </a:solidFill>
          <a:latin typeface="+mn-lt"/>
          <a:ea typeface="+mn-ea"/>
        </a:defRPr>
      </a:lvl8pPr>
      <a:lvl9pPr marL="3886200" indent="-228600" algn="l" rtl="0" fontAlgn="base">
        <a:spcBef>
          <a:spcPct val="20000"/>
        </a:spcBef>
        <a:spcAft>
          <a:spcPct val="0"/>
        </a:spcAft>
        <a:buChar char="»"/>
        <a:defRPr sz="17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28775"/>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5" descr="CMYK_the_lullaby_trust_LOGO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96188" y="5445125"/>
            <a:ext cx="12239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45205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rtl="0" eaLnBrk="0" fontAlgn="base" hangingPunct="0">
        <a:spcBef>
          <a:spcPct val="0"/>
        </a:spcBef>
        <a:spcAft>
          <a:spcPct val="0"/>
        </a:spcAft>
        <a:defRPr sz="3600" b="1">
          <a:solidFill>
            <a:srgbClr val="5B97B1"/>
          </a:solidFill>
          <a:latin typeface="Calibri" pitchFamily="34" charset="0"/>
          <a:ea typeface="+mj-ea"/>
          <a:cs typeface="+mj-cs"/>
        </a:defRPr>
      </a:lvl1pPr>
      <a:lvl2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2pPr>
      <a:lvl3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3pPr>
      <a:lvl4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4pPr>
      <a:lvl5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5pPr>
      <a:lvl6pPr marL="457200" algn="l" rtl="0" fontAlgn="base">
        <a:spcBef>
          <a:spcPct val="0"/>
        </a:spcBef>
        <a:spcAft>
          <a:spcPct val="0"/>
        </a:spcAft>
        <a:defRPr sz="2600">
          <a:solidFill>
            <a:srgbClr val="5B97B1"/>
          </a:solidFill>
          <a:latin typeface="Arial" charset="0"/>
          <a:ea typeface="ＭＳ Ｐゴシック" pitchFamily="8" charset="-128"/>
        </a:defRPr>
      </a:lvl6pPr>
      <a:lvl7pPr marL="914400" algn="l" rtl="0" fontAlgn="base">
        <a:spcBef>
          <a:spcPct val="0"/>
        </a:spcBef>
        <a:spcAft>
          <a:spcPct val="0"/>
        </a:spcAft>
        <a:defRPr sz="2600">
          <a:solidFill>
            <a:srgbClr val="5B97B1"/>
          </a:solidFill>
          <a:latin typeface="Arial" charset="0"/>
          <a:ea typeface="ＭＳ Ｐゴシック" pitchFamily="8" charset="-128"/>
        </a:defRPr>
      </a:lvl7pPr>
      <a:lvl8pPr marL="1371600" algn="l" rtl="0" fontAlgn="base">
        <a:spcBef>
          <a:spcPct val="0"/>
        </a:spcBef>
        <a:spcAft>
          <a:spcPct val="0"/>
        </a:spcAft>
        <a:defRPr sz="2600">
          <a:solidFill>
            <a:srgbClr val="5B97B1"/>
          </a:solidFill>
          <a:latin typeface="Arial" charset="0"/>
          <a:ea typeface="ＭＳ Ｐゴシック" pitchFamily="8" charset="-128"/>
        </a:defRPr>
      </a:lvl8pPr>
      <a:lvl9pPr marL="1828800" algn="l" rtl="0" fontAlgn="base">
        <a:spcBef>
          <a:spcPct val="0"/>
        </a:spcBef>
        <a:spcAft>
          <a:spcPct val="0"/>
        </a:spcAft>
        <a:defRPr sz="2600">
          <a:solidFill>
            <a:srgbClr val="5B97B1"/>
          </a:solidFill>
          <a:latin typeface="Arial" charset="0"/>
          <a:ea typeface="ＭＳ Ｐゴシック" pitchFamily="8" charset="-128"/>
        </a:defRPr>
      </a:lvl9pPr>
    </p:titleStyle>
    <p:body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7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7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7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700">
          <a:solidFill>
            <a:schemeClr val="tx1"/>
          </a:solidFill>
          <a:latin typeface="Calibri" pitchFamily="34" charset="0"/>
          <a:ea typeface="+mn-ea"/>
        </a:defRPr>
      </a:lvl5pPr>
      <a:lvl6pPr marL="2514600" indent="-228600" algn="l" rtl="0" fontAlgn="base">
        <a:spcBef>
          <a:spcPct val="20000"/>
        </a:spcBef>
        <a:spcAft>
          <a:spcPct val="0"/>
        </a:spcAft>
        <a:buChar char="»"/>
        <a:defRPr sz="1700">
          <a:solidFill>
            <a:schemeClr val="tx1"/>
          </a:solidFill>
          <a:latin typeface="+mn-lt"/>
          <a:ea typeface="+mn-ea"/>
        </a:defRPr>
      </a:lvl6pPr>
      <a:lvl7pPr marL="2971800" indent="-228600" algn="l" rtl="0" fontAlgn="base">
        <a:spcBef>
          <a:spcPct val="20000"/>
        </a:spcBef>
        <a:spcAft>
          <a:spcPct val="0"/>
        </a:spcAft>
        <a:buChar char="»"/>
        <a:defRPr sz="1700">
          <a:solidFill>
            <a:schemeClr val="tx1"/>
          </a:solidFill>
          <a:latin typeface="+mn-lt"/>
          <a:ea typeface="+mn-ea"/>
        </a:defRPr>
      </a:lvl7pPr>
      <a:lvl8pPr marL="3429000" indent="-228600" algn="l" rtl="0" fontAlgn="base">
        <a:spcBef>
          <a:spcPct val="20000"/>
        </a:spcBef>
        <a:spcAft>
          <a:spcPct val="0"/>
        </a:spcAft>
        <a:buChar char="»"/>
        <a:defRPr sz="1700">
          <a:solidFill>
            <a:schemeClr val="tx1"/>
          </a:solidFill>
          <a:latin typeface="+mn-lt"/>
          <a:ea typeface="+mn-ea"/>
        </a:defRPr>
      </a:lvl8pPr>
      <a:lvl9pPr marL="3886200" indent="-228600" algn="l" rtl="0" fontAlgn="base">
        <a:spcBef>
          <a:spcPct val="20000"/>
        </a:spcBef>
        <a:spcAft>
          <a:spcPct val="0"/>
        </a:spcAft>
        <a:buChar char="»"/>
        <a:defRPr sz="17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28775"/>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5" descr="CMYK_the_lullaby_trust_LOGO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96188" y="5445125"/>
            <a:ext cx="12239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16406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txStyles>
    <p:titleStyle>
      <a:lvl1pPr algn="l" rtl="0" eaLnBrk="0" fontAlgn="base" hangingPunct="0">
        <a:spcBef>
          <a:spcPct val="0"/>
        </a:spcBef>
        <a:spcAft>
          <a:spcPct val="0"/>
        </a:spcAft>
        <a:defRPr sz="3200">
          <a:solidFill>
            <a:srgbClr val="5B97B1"/>
          </a:solidFill>
          <a:latin typeface="Calibri" pitchFamily="34" charset="0"/>
          <a:ea typeface="+mj-ea"/>
          <a:cs typeface="+mj-cs"/>
        </a:defRPr>
      </a:lvl1pPr>
      <a:lvl2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2pPr>
      <a:lvl3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3pPr>
      <a:lvl4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4pPr>
      <a:lvl5pPr algn="l" rtl="0" eaLnBrk="0" fontAlgn="base" hangingPunct="0">
        <a:spcBef>
          <a:spcPct val="0"/>
        </a:spcBef>
        <a:spcAft>
          <a:spcPct val="0"/>
        </a:spcAft>
        <a:defRPr sz="3200">
          <a:solidFill>
            <a:srgbClr val="5B97B1"/>
          </a:solidFill>
          <a:latin typeface="Calibri" pitchFamily="34" charset="0"/>
          <a:ea typeface="ＭＳ Ｐゴシック" pitchFamily="8" charset="-128"/>
        </a:defRPr>
      </a:lvl5pPr>
      <a:lvl6pPr marL="457200" algn="l" rtl="0" fontAlgn="base">
        <a:spcBef>
          <a:spcPct val="0"/>
        </a:spcBef>
        <a:spcAft>
          <a:spcPct val="0"/>
        </a:spcAft>
        <a:defRPr sz="2600">
          <a:solidFill>
            <a:srgbClr val="5B97B1"/>
          </a:solidFill>
          <a:latin typeface="Arial" charset="0"/>
          <a:ea typeface="ＭＳ Ｐゴシック" pitchFamily="8" charset="-128"/>
        </a:defRPr>
      </a:lvl6pPr>
      <a:lvl7pPr marL="914400" algn="l" rtl="0" fontAlgn="base">
        <a:spcBef>
          <a:spcPct val="0"/>
        </a:spcBef>
        <a:spcAft>
          <a:spcPct val="0"/>
        </a:spcAft>
        <a:defRPr sz="2600">
          <a:solidFill>
            <a:srgbClr val="5B97B1"/>
          </a:solidFill>
          <a:latin typeface="Arial" charset="0"/>
          <a:ea typeface="ＭＳ Ｐゴシック" pitchFamily="8" charset="-128"/>
        </a:defRPr>
      </a:lvl7pPr>
      <a:lvl8pPr marL="1371600" algn="l" rtl="0" fontAlgn="base">
        <a:spcBef>
          <a:spcPct val="0"/>
        </a:spcBef>
        <a:spcAft>
          <a:spcPct val="0"/>
        </a:spcAft>
        <a:defRPr sz="2600">
          <a:solidFill>
            <a:srgbClr val="5B97B1"/>
          </a:solidFill>
          <a:latin typeface="Arial" charset="0"/>
          <a:ea typeface="ＭＳ Ｐゴシック" pitchFamily="8" charset="-128"/>
        </a:defRPr>
      </a:lvl8pPr>
      <a:lvl9pPr marL="1828800" algn="l" rtl="0" fontAlgn="base">
        <a:spcBef>
          <a:spcPct val="0"/>
        </a:spcBef>
        <a:spcAft>
          <a:spcPct val="0"/>
        </a:spcAft>
        <a:defRPr sz="2600">
          <a:solidFill>
            <a:srgbClr val="5B97B1"/>
          </a:solidFill>
          <a:latin typeface="Arial" charset="0"/>
          <a:ea typeface="ＭＳ Ｐゴシック" pitchFamily="8" charset="-128"/>
        </a:defRPr>
      </a:lvl9pPr>
    </p:titleStyle>
    <p:bodyStyle>
      <a:lvl1pPr marL="342900" indent="-342900" algn="l" rtl="0" eaLnBrk="0" fontAlgn="base" hangingPunct="0">
        <a:spcBef>
          <a:spcPct val="20000"/>
        </a:spcBef>
        <a:spcAft>
          <a:spcPct val="0"/>
        </a:spcAft>
        <a:buChar char="•"/>
        <a:defRPr sz="17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7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7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7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700">
          <a:solidFill>
            <a:schemeClr val="tx1"/>
          </a:solidFill>
          <a:latin typeface="Calibri" pitchFamily="34" charset="0"/>
          <a:ea typeface="+mn-ea"/>
        </a:defRPr>
      </a:lvl5pPr>
      <a:lvl6pPr marL="2514600" indent="-228600" algn="l" rtl="0" fontAlgn="base">
        <a:spcBef>
          <a:spcPct val="20000"/>
        </a:spcBef>
        <a:spcAft>
          <a:spcPct val="0"/>
        </a:spcAft>
        <a:buChar char="»"/>
        <a:defRPr sz="1700">
          <a:solidFill>
            <a:schemeClr val="tx1"/>
          </a:solidFill>
          <a:latin typeface="+mn-lt"/>
          <a:ea typeface="+mn-ea"/>
        </a:defRPr>
      </a:lvl6pPr>
      <a:lvl7pPr marL="2971800" indent="-228600" algn="l" rtl="0" fontAlgn="base">
        <a:spcBef>
          <a:spcPct val="20000"/>
        </a:spcBef>
        <a:spcAft>
          <a:spcPct val="0"/>
        </a:spcAft>
        <a:buChar char="»"/>
        <a:defRPr sz="1700">
          <a:solidFill>
            <a:schemeClr val="tx1"/>
          </a:solidFill>
          <a:latin typeface="+mn-lt"/>
          <a:ea typeface="+mn-ea"/>
        </a:defRPr>
      </a:lvl7pPr>
      <a:lvl8pPr marL="3429000" indent="-228600" algn="l" rtl="0" fontAlgn="base">
        <a:spcBef>
          <a:spcPct val="20000"/>
        </a:spcBef>
        <a:spcAft>
          <a:spcPct val="0"/>
        </a:spcAft>
        <a:buChar char="»"/>
        <a:defRPr sz="1700">
          <a:solidFill>
            <a:schemeClr val="tx1"/>
          </a:solidFill>
          <a:latin typeface="+mn-lt"/>
          <a:ea typeface="+mn-ea"/>
        </a:defRPr>
      </a:lvl8pPr>
      <a:lvl9pPr marL="3886200" indent="-228600" algn="l" rtl="0" fontAlgn="base">
        <a:spcBef>
          <a:spcPct val="20000"/>
        </a:spcBef>
        <a:spcAft>
          <a:spcPct val="0"/>
        </a:spcAft>
        <a:buChar char="»"/>
        <a:defRPr sz="17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4617B">
                    <a:shade val="90000"/>
                  </a:srgbClr>
                </a:solidFill>
                <a:latin typeface="Constantia"/>
                <a:cs typeface="+mn-cs"/>
              </a:defRPr>
            </a:lvl1pPr>
          </a:lstStyle>
          <a:p>
            <a:pPr>
              <a:defRPr/>
            </a:pPr>
            <a:fld id="{1328380B-209A-4D67-8E99-7708345F1A3D}" type="datetimeFigureOut">
              <a:rPr lang="en-GB"/>
              <a:pPr>
                <a:defRPr/>
              </a:pPr>
              <a:t>07/06/2022</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cs typeface="+mn-cs"/>
              </a:defRPr>
            </a:lvl1pPr>
          </a:lstStyle>
          <a:p>
            <a:pPr>
              <a:defRPr/>
            </a:pPr>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4617B">
                    <a:shade val="90000"/>
                  </a:srgbClr>
                </a:solidFill>
                <a:latin typeface="Constantia"/>
                <a:cs typeface="+mn-cs"/>
              </a:defRPr>
            </a:lvl1pPr>
          </a:lstStyle>
          <a:p>
            <a:pPr>
              <a:defRPr/>
            </a:pPr>
            <a:fld id="{84048C43-C142-4061-B9A9-D38CAAB9E1DB}" type="slidenum">
              <a:rPr lang="en-GB"/>
              <a:pPr>
                <a:defRPr/>
              </a:pPr>
              <a:t>‹#›</a:t>
            </a:fld>
            <a:endParaRPr lang="en-GB"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pitchFamily="34" charset="0"/>
              </a:endParaRPr>
            </a:p>
          </p:txBody>
        </p:sp>
      </p:grpSp>
    </p:spTree>
    <p:extLst>
      <p:ext uri="{BB962C8B-B14F-4D97-AF65-F5344CB8AC3E}">
        <p14:creationId xmlns:p14="http://schemas.microsoft.com/office/powerpoint/2010/main" val="175505529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ECB5DC-DC5D-46D2-BF45-AE0843489E1E}" type="datetimeFigureOut">
              <a:rPr lang="en-GB" smtClean="0">
                <a:solidFill>
                  <a:srgbClr val="04617B">
                    <a:shade val="90000"/>
                  </a:srgbClr>
                </a:solidFill>
              </a:rPr>
              <a:pPr/>
              <a:t>07/06/2022</a:t>
            </a:fld>
            <a:endParaRPr lang="en-GB"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D77777-975B-4C97-999A-ADBC3A48FB2E}" type="slidenum">
              <a:rPr lang="en-GB" smtClean="0">
                <a:solidFill>
                  <a:srgbClr val="04617B">
                    <a:shade val="90000"/>
                  </a:srgbClr>
                </a:solidFill>
              </a:rPr>
              <a:pPr/>
              <a:t>‹#›</a:t>
            </a:fld>
            <a:endParaRPr lang="en-GB"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82435136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fontAlgn="base">
              <a:spcBef>
                <a:spcPct val="0"/>
              </a:spcBef>
              <a:spcAft>
                <a:spcPct val="0"/>
              </a:spcAft>
              <a:defRPr/>
            </a:pPr>
            <a:fld id="{23C23F21-5803-4E74-B5A8-AC2080A8E4F1}" type="datetimeFigureOut">
              <a:rPr lang="en-GB">
                <a:solidFill>
                  <a:srgbClr val="04617B">
                    <a:shade val="90000"/>
                  </a:srgbClr>
                </a:solidFill>
                <a:latin typeface="Trebuchet MS" pitchFamily="34" charset="0"/>
                <a:cs typeface="Arial" pitchFamily="34" charset="0"/>
              </a:rPr>
              <a:pPr fontAlgn="base">
                <a:spcBef>
                  <a:spcPct val="0"/>
                </a:spcBef>
                <a:spcAft>
                  <a:spcPct val="0"/>
                </a:spcAft>
                <a:defRPr/>
              </a:pPr>
              <a:t>07/06/2022</a:t>
            </a:fld>
            <a:endParaRPr lang="en-GB" dirty="0">
              <a:solidFill>
                <a:srgbClr val="04617B">
                  <a:shade val="90000"/>
                </a:srgbClr>
              </a:solidFill>
              <a:latin typeface="Trebuchet MS" pitchFamily="34" charset="0"/>
              <a:cs typeface="Arial"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GB" dirty="0">
              <a:solidFill>
                <a:srgbClr val="04617B">
                  <a:shade val="90000"/>
                </a:srgbClr>
              </a:solidFill>
              <a:latin typeface="Trebuchet MS" pitchFamily="34" charset="0"/>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fontAlgn="base">
              <a:spcBef>
                <a:spcPct val="0"/>
              </a:spcBef>
              <a:spcAft>
                <a:spcPct val="0"/>
              </a:spcAft>
              <a:defRPr/>
            </a:pPr>
            <a:fld id="{9E642ACC-8B31-43F3-AF8D-27454FA56B4A}" type="slidenum">
              <a:rPr lang="en-GB">
                <a:solidFill>
                  <a:srgbClr val="04617B">
                    <a:shade val="90000"/>
                  </a:srgbClr>
                </a:solidFill>
                <a:latin typeface="Trebuchet MS" pitchFamily="34" charset="0"/>
                <a:cs typeface="Arial" pitchFamily="34" charset="0"/>
              </a:rPr>
              <a:pPr fontAlgn="base">
                <a:spcBef>
                  <a:spcPct val="0"/>
                </a:spcBef>
                <a:spcAft>
                  <a:spcPct val="0"/>
                </a:spcAft>
                <a:defRPr/>
              </a:pPr>
              <a:t>‹#›</a:t>
            </a:fld>
            <a:endParaRPr lang="en-GB" dirty="0">
              <a:solidFill>
                <a:srgbClr val="04617B">
                  <a:shade val="90000"/>
                </a:srgbClr>
              </a:solidFill>
              <a:latin typeface="Trebuchet MS"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Trebuchet MS" pitchFamily="34"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Trebuchet MS" pitchFamily="34" charset="0"/>
                <a:cs typeface="Arial" pitchFamily="34" charset="0"/>
              </a:endParaRPr>
            </a:p>
          </p:txBody>
        </p:sp>
      </p:grpSp>
    </p:spTree>
    <p:extLst>
      <p:ext uri="{BB962C8B-B14F-4D97-AF65-F5344CB8AC3E}">
        <p14:creationId xmlns:p14="http://schemas.microsoft.com/office/powerpoint/2010/main" val="312237160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a typeface="ＭＳ Ｐゴシック" pitchFamily="34" charset="-128"/>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a typeface="ＭＳ Ｐゴシック" pitchFamily="34" charset="-128"/>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ea typeface="+mn-ea"/>
              </a:defRPr>
            </a:lvl1pPr>
          </a:lstStyle>
          <a:p>
            <a:pPr>
              <a:defRPr/>
            </a:pPr>
            <a:fld id="{AB61F44A-7D0F-4535-904D-2350BBFBEA29}" type="datetimeFigureOut">
              <a:rPr lang="en-GB"/>
              <a:pPr>
                <a:defRPr/>
              </a:pPr>
              <a:t>07/06/2022</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ea typeface="+mn-ea"/>
              </a:defRPr>
            </a:lvl1pPr>
          </a:lstStyle>
          <a:p>
            <a:pPr>
              <a:defRPr/>
            </a:pPr>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Constantia"/>
                <a:ea typeface="+mn-ea"/>
              </a:defRPr>
            </a:lvl1pPr>
          </a:lstStyle>
          <a:p>
            <a:pPr>
              <a:defRPr/>
            </a:pPr>
            <a:fld id="{7240B9FD-B917-499B-AB1F-EAD1E0BD618B}" type="slidenum">
              <a:rPr lang="en-GB"/>
              <a:pPr>
                <a:defRPr/>
              </a:pPr>
              <a:t>‹#›</a:t>
            </a:fld>
            <a:endParaRPr lang="en-GB"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a typeface="ＭＳ Ｐゴシック" pitchFamily="34"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a typeface="ＭＳ Ｐゴシック" pitchFamily="34" charset="-128"/>
              </a:endParaRPr>
            </a:p>
          </p:txBody>
        </p:sp>
      </p:grpSp>
    </p:spTree>
    <p:extLst>
      <p:ext uri="{BB962C8B-B14F-4D97-AF65-F5344CB8AC3E}">
        <p14:creationId xmlns:p14="http://schemas.microsoft.com/office/powerpoint/2010/main" val="335910440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dirty="0">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dirty="0">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900" smtClean="0">
                <a:solidFill>
                  <a:srgbClr val="04617B">
                    <a:shade val="90000"/>
                  </a:srgbClr>
                </a:solidFill>
                <a:latin typeface="Constantia"/>
                <a:cs typeface="+mn-cs"/>
              </a:defRPr>
            </a:lvl1pPr>
          </a:lstStyle>
          <a:p>
            <a:pPr>
              <a:defRPr/>
            </a:pPr>
            <a:fld id="{1328380B-209A-4D67-8E99-7708345F1A3D}" type="datetimeFigureOut">
              <a:rPr lang="en-GB"/>
              <a:pPr>
                <a:defRPr/>
              </a:pPr>
              <a:t>07/06/2022</a:t>
            </a:fld>
            <a:endParaRPr lang="en-GB" dirty="0"/>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900">
                <a:solidFill>
                  <a:srgbClr val="04617B">
                    <a:shade val="90000"/>
                  </a:srgbClr>
                </a:solidFill>
                <a:latin typeface="Constantia"/>
                <a:cs typeface="+mn-cs"/>
              </a:defRPr>
            </a:lvl1pPr>
          </a:lstStyle>
          <a:p>
            <a:pPr>
              <a:defRPr/>
            </a:pPr>
            <a:endParaRPr lang="en-GB" dirty="0"/>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900" smtClean="0">
                <a:solidFill>
                  <a:srgbClr val="04617B">
                    <a:shade val="90000"/>
                  </a:srgbClr>
                </a:solidFill>
                <a:latin typeface="Constantia"/>
                <a:cs typeface="+mn-cs"/>
              </a:defRPr>
            </a:lvl1pPr>
          </a:lstStyle>
          <a:p>
            <a:pPr>
              <a:defRPr/>
            </a:pPr>
            <a:fld id="{84048C43-C142-4061-B9A9-D38CAAB9E1DB}" type="slidenum">
              <a:rPr lang="en-GB"/>
              <a:pPr>
                <a:defRPr/>
              </a:pPr>
              <a:t>‹#›</a:t>
            </a:fld>
            <a:endParaRPr lang="en-GB" dirty="0"/>
          </a:p>
        </p:txBody>
      </p:sp>
      <p:grpSp>
        <p:nvGrpSpPr>
          <p:cNvPr id="2057" name="Group 1"/>
          <p:cNvGrpSpPr>
            <a:grpSpLocks/>
          </p:cNvGrpSpPr>
          <p:nvPr/>
        </p:nvGrpSpPr>
        <p:grpSpPr bwMode="auto">
          <a:xfrm>
            <a:off x="-19049"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350" dirty="0">
                <a:solidFill>
                  <a:prstClr val="black"/>
                </a:solidFill>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350" dirty="0">
                <a:solidFill>
                  <a:prstClr val="black"/>
                </a:solidFill>
                <a:cs typeface="Arial" pitchFamily="34" charset="0"/>
              </a:endParaRPr>
            </a:p>
          </p:txBody>
        </p:sp>
      </p:grpSp>
    </p:spTree>
    <p:extLst>
      <p:ext uri="{BB962C8B-B14F-4D97-AF65-F5344CB8AC3E}">
        <p14:creationId xmlns:p14="http://schemas.microsoft.com/office/powerpoint/2010/main" val="64492728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Lst>
  <p:txStyles>
    <p:titleStyle>
      <a:lvl1pPr algn="l" rtl="0" eaLnBrk="1" fontAlgn="base" hangingPunct="1">
        <a:spcBef>
          <a:spcPct val="0"/>
        </a:spcBef>
        <a:spcAft>
          <a:spcPct val="0"/>
        </a:spcAft>
        <a:defRPr sz="3750" kern="1200">
          <a:solidFill>
            <a:schemeClr val="tx2"/>
          </a:solidFill>
          <a:latin typeface="+mj-lt"/>
          <a:ea typeface="+mj-ea"/>
          <a:cs typeface="+mj-cs"/>
        </a:defRPr>
      </a:lvl1pPr>
      <a:lvl2pPr algn="l" rtl="0" eaLnBrk="1" fontAlgn="base" hangingPunct="1">
        <a:spcBef>
          <a:spcPct val="0"/>
        </a:spcBef>
        <a:spcAft>
          <a:spcPct val="0"/>
        </a:spcAft>
        <a:defRPr sz="3750">
          <a:solidFill>
            <a:schemeClr val="tx2"/>
          </a:solidFill>
          <a:latin typeface="Calibri" pitchFamily="34" charset="0"/>
        </a:defRPr>
      </a:lvl2pPr>
      <a:lvl3pPr algn="l" rtl="0" eaLnBrk="1" fontAlgn="base" hangingPunct="1">
        <a:spcBef>
          <a:spcPct val="0"/>
        </a:spcBef>
        <a:spcAft>
          <a:spcPct val="0"/>
        </a:spcAft>
        <a:defRPr sz="3750">
          <a:solidFill>
            <a:schemeClr val="tx2"/>
          </a:solidFill>
          <a:latin typeface="Calibri" pitchFamily="34" charset="0"/>
        </a:defRPr>
      </a:lvl3pPr>
      <a:lvl4pPr algn="l" rtl="0" eaLnBrk="1" fontAlgn="base" hangingPunct="1">
        <a:spcBef>
          <a:spcPct val="0"/>
        </a:spcBef>
        <a:spcAft>
          <a:spcPct val="0"/>
        </a:spcAft>
        <a:defRPr sz="3750">
          <a:solidFill>
            <a:schemeClr val="tx2"/>
          </a:solidFill>
          <a:latin typeface="Calibri" pitchFamily="34" charset="0"/>
        </a:defRPr>
      </a:lvl4pPr>
      <a:lvl5pPr algn="l" rtl="0" eaLnBrk="1" fontAlgn="base" hangingPunct="1">
        <a:spcBef>
          <a:spcPct val="0"/>
        </a:spcBef>
        <a:spcAft>
          <a:spcPct val="0"/>
        </a:spcAft>
        <a:defRPr sz="3750">
          <a:solidFill>
            <a:schemeClr val="tx2"/>
          </a:solidFill>
          <a:latin typeface="Calibri" pitchFamily="34" charset="0"/>
        </a:defRPr>
      </a:lvl5pPr>
      <a:lvl6pPr marL="342900" algn="l" rtl="0" eaLnBrk="1" fontAlgn="base" hangingPunct="1">
        <a:spcBef>
          <a:spcPct val="0"/>
        </a:spcBef>
        <a:spcAft>
          <a:spcPct val="0"/>
        </a:spcAft>
        <a:defRPr sz="3750">
          <a:solidFill>
            <a:schemeClr val="tx2"/>
          </a:solidFill>
          <a:latin typeface="Calibri" pitchFamily="34" charset="0"/>
        </a:defRPr>
      </a:lvl6pPr>
      <a:lvl7pPr marL="685800" algn="l" rtl="0" eaLnBrk="1" fontAlgn="base" hangingPunct="1">
        <a:spcBef>
          <a:spcPct val="0"/>
        </a:spcBef>
        <a:spcAft>
          <a:spcPct val="0"/>
        </a:spcAft>
        <a:defRPr sz="3750">
          <a:solidFill>
            <a:schemeClr val="tx2"/>
          </a:solidFill>
          <a:latin typeface="Calibri" pitchFamily="34" charset="0"/>
        </a:defRPr>
      </a:lvl7pPr>
      <a:lvl8pPr marL="1028700" algn="l" rtl="0" eaLnBrk="1" fontAlgn="base" hangingPunct="1">
        <a:spcBef>
          <a:spcPct val="0"/>
        </a:spcBef>
        <a:spcAft>
          <a:spcPct val="0"/>
        </a:spcAft>
        <a:defRPr sz="3750">
          <a:solidFill>
            <a:schemeClr val="tx2"/>
          </a:solidFill>
          <a:latin typeface="Calibri" pitchFamily="34" charset="0"/>
        </a:defRPr>
      </a:lvl8pPr>
      <a:lvl9pPr marL="1371600" algn="l" rtl="0" eaLnBrk="1" fontAlgn="base" hangingPunct="1">
        <a:spcBef>
          <a:spcPct val="0"/>
        </a:spcBef>
        <a:spcAft>
          <a:spcPct val="0"/>
        </a:spcAft>
        <a:defRPr sz="3750">
          <a:solidFill>
            <a:schemeClr val="tx2"/>
          </a:solidFill>
          <a:latin typeface="Calibri" pitchFamily="34" charset="0"/>
        </a:defRPr>
      </a:lvl9pPr>
    </p:titleStyle>
    <p:bodyStyle>
      <a:lvl1pPr marL="204788" indent="-204788" algn="l" rtl="0" eaLnBrk="1" fontAlgn="base" hangingPunct="1">
        <a:spcBef>
          <a:spcPct val="20000"/>
        </a:spcBef>
        <a:spcAft>
          <a:spcPct val="0"/>
        </a:spcAft>
        <a:buClr>
          <a:srgbClr val="0BD0D9"/>
        </a:buClr>
        <a:buSzPct val="95000"/>
        <a:buFont typeface="Wingdings 2" pitchFamily="18" charset="2"/>
        <a:buChar char=""/>
        <a:defRPr sz="1950" kern="1200">
          <a:solidFill>
            <a:schemeClr val="tx1"/>
          </a:solidFill>
          <a:latin typeface="+mn-lt"/>
          <a:ea typeface="+mn-ea"/>
          <a:cs typeface="+mn-cs"/>
        </a:defRPr>
      </a:lvl1pPr>
      <a:lvl2pPr marL="479822" indent="-184547" algn="l" rtl="0" eaLnBrk="1" fontAlgn="base" hangingPunct="1">
        <a:spcBef>
          <a:spcPct val="20000"/>
        </a:spcBef>
        <a:spcAft>
          <a:spcPct val="0"/>
        </a:spcAft>
        <a:buClr>
          <a:schemeClr val="accent1"/>
        </a:buClr>
        <a:buSzPct val="85000"/>
        <a:buFont typeface="Wingdings 2" pitchFamily="18" charset="2"/>
        <a:buChar char=""/>
        <a:defRPr sz="1800" kern="1200">
          <a:solidFill>
            <a:schemeClr val="tx1"/>
          </a:solidFill>
          <a:latin typeface="+mn-lt"/>
          <a:ea typeface="+mn-ea"/>
          <a:cs typeface="+mn-cs"/>
        </a:defRPr>
      </a:lvl2pPr>
      <a:lvl3pPr marL="685800" indent="-184547" algn="l" rtl="0" eaLnBrk="1" fontAlgn="base" hangingPunct="1">
        <a:spcBef>
          <a:spcPct val="20000"/>
        </a:spcBef>
        <a:spcAft>
          <a:spcPct val="0"/>
        </a:spcAft>
        <a:buClr>
          <a:schemeClr val="accent2"/>
        </a:buClr>
        <a:buSzPct val="70000"/>
        <a:buFont typeface="Wingdings 2" pitchFamily="18" charset="2"/>
        <a:buChar char=""/>
        <a:defRPr sz="1575" kern="1200">
          <a:solidFill>
            <a:schemeClr val="tx1"/>
          </a:solidFill>
          <a:latin typeface="+mn-lt"/>
          <a:ea typeface="+mn-ea"/>
          <a:cs typeface="+mn-cs"/>
        </a:defRPr>
      </a:lvl3pPr>
      <a:lvl4pPr marL="890588" indent="-157163" algn="l" rtl="0" eaLnBrk="1" fontAlgn="base" hangingPunct="1">
        <a:spcBef>
          <a:spcPct val="20000"/>
        </a:spcBef>
        <a:spcAft>
          <a:spcPct val="0"/>
        </a:spcAft>
        <a:buClr>
          <a:srgbClr val="0BD0D9"/>
        </a:buClr>
        <a:buSzPct val="65000"/>
        <a:buFont typeface="Wingdings 2" pitchFamily="18" charset="2"/>
        <a:buChar char=""/>
        <a:defRPr sz="1500" kern="1200">
          <a:solidFill>
            <a:schemeClr val="tx1"/>
          </a:solidFill>
          <a:latin typeface="+mn-lt"/>
          <a:ea typeface="+mn-ea"/>
          <a:cs typeface="+mn-cs"/>
        </a:defRPr>
      </a:lvl4pPr>
      <a:lvl5pPr marL="1096566" indent="-157163" algn="l" rtl="0" eaLnBrk="1" fontAlgn="base" hangingPunct="1">
        <a:spcBef>
          <a:spcPct val="20000"/>
        </a:spcBef>
        <a:spcAft>
          <a:spcPct val="0"/>
        </a:spcAft>
        <a:buClr>
          <a:srgbClr val="10CF9B"/>
        </a:buClr>
        <a:buSzPct val="65000"/>
        <a:buFont typeface="Wingdings 2"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9.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youtu.be/ImUfFIlc3rI" TargetMode="Externa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9000">
              <a:schemeClr val="accent1"/>
            </a:gs>
            <a:gs pos="50000">
              <a:srgbClr val="91C6F7"/>
            </a:gs>
            <a:gs pos="62000">
              <a:srgbClr val="C8E3FB"/>
            </a:gs>
            <a:gs pos="83000">
              <a:srgbClr val="FFFFFF"/>
            </a:gs>
            <a:gs pos="100000">
              <a:srgbClr val="FFFFFF"/>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45588"/>
            <a:ext cx="7851648" cy="1842867"/>
          </a:xfrm>
        </p:spPr>
        <p:txBody>
          <a:bodyPr>
            <a:noAutofit/>
          </a:bodyPr>
          <a:lstStyle/>
          <a:p>
            <a:pPr algn="ctr" eaLnBrk="1" fontAlgn="auto" hangingPunct="1">
              <a:spcAft>
                <a:spcPts val="0"/>
              </a:spcAft>
              <a:defRPr/>
            </a:pPr>
            <a:r>
              <a:rPr lang="en-GB" sz="5400" dirty="0">
                <a:solidFill>
                  <a:srgbClr val="FFFF00"/>
                </a:solidFill>
              </a:rPr>
              <a:t>Safer Sleep for Babies</a:t>
            </a:r>
          </a:p>
        </p:txBody>
      </p:sp>
      <p:pic>
        <p:nvPicPr>
          <p:cNvPr id="501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805488"/>
            <a:ext cx="1549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Subtitle 2"/>
          <p:cNvSpPr>
            <a:spLocks noGrp="1"/>
          </p:cNvSpPr>
          <p:nvPr>
            <p:ph type="subTitle" idx="1"/>
          </p:nvPr>
        </p:nvSpPr>
        <p:spPr>
          <a:xfrm>
            <a:off x="539552" y="2912012"/>
            <a:ext cx="7854950" cy="2413604"/>
          </a:xfrm>
        </p:spPr>
        <p:txBody>
          <a:bodyPr/>
          <a:lstStyle/>
          <a:p>
            <a:pPr marR="0" algn="ctr" eaLnBrk="1" hangingPunct="1">
              <a:defRPr/>
            </a:pPr>
            <a:r>
              <a:rPr lang="en-GB" altLang="en-US" b="1" dirty="0">
                <a:solidFill>
                  <a:schemeClr val="accent1">
                    <a:lumMod val="75000"/>
                  </a:schemeClr>
                </a:solidFill>
                <a:latin typeface="Arial" charset="0"/>
                <a:cs typeface="Arial" charset="0"/>
              </a:rPr>
              <a:t>Louise </a:t>
            </a:r>
            <a:r>
              <a:rPr lang="en-GB" altLang="en-US" b="1" dirty="0">
                <a:solidFill>
                  <a:schemeClr val="accent1">
                    <a:lumMod val="75000"/>
                  </a:schemeClr>
                </a:solidFill>
                <a:latin typeface="Arial" charset="0"/>
                <a:cs typeface="Arial" charset="0"/>
              </a:rPr>
              <a:t>Wileman</a:t>
            </a:r>
            <a:endParaRPr lang="en-GB" altLang="en-US" b="1" dirty="0">
              <a:solidFill>
                <a:schemeClr val="accent1">
                  <a:lumMod val="75000"/>
                </a:schemeClr>
              </a:solidFill>
              <a:latin typeface="Arial" charset="0"/>
              <a:cs typeface="Arial" charset="0"/>
            </a:endParaRPr>
          </a:p>
          <a:p>
            <a:pPr marR="0" algn="ctr" eaLnBrk="1" hangingPunct="1">
              <a:defRPr/>
            </a:pPr>
            <a:r>
              <a:rPr lang="en-GB" altLang="en-US" b="1" dirty="0">
                <a:solidFill>
                  <a:schemeClr val="accent1">
                    <a:lumMod val="75000"/>
                  </a:schemeClr>
                </a:solidFill>
                <a:latin typeface="Arial" charset="0"/>
                <a:cs typeface="Arial" charset="0"/>
              </a:rPr>
              <a:t>Specialist Health Visitor / Care of Next Infant (CONI) Co-ordinator</a:t>
            </a:r>
          </a:p>
          <a:p>
            <a:pPr marR="0" algn="ctr" eaLnBrk="1" hangingPunct="1">
              <a:defRPr/>
            </a:pPr>
            <a:r>
              <a:rPr lang="en-GB" altLang="en-US" b="1" dirty="0">
                <a:solidFill>
                  <a:schemeClr val="accent1">
                    <a:lumMod val="75000"/>
                  </a:schemeClr>
                </a:solidFill>
                <a:latin typeface="Arial" charset="0"/>
                <a:cs typeface="Arial" charset="0"/>
              </a:rPr>
              <a:t>Rochdale Care Organisation</a:t>
            </a:r>
          </a:p>
          <a:p>
            <a:pPr marR="0" algn="ctr" eaLnBrk="1" hangingPunct="1">
              <a:defRPr/>
            </a:pPr>
            <a:r>
              <a:rPr lang="en-GB" altLang="en-US" b="1" dirty="0">
                <a:solidFill>
                  <a:schemeClr val="accent1">
                    <a:lumMod val="75000"/>
                  </a:schemeClr>
                </a:solidFill>
                <a:latin typeface="Arial" charset="0"/>
                <a:cs typeface="Arial" charset="0"/>
              </a:rPr>
              <a:t>Northern Care Alliance NHS Foundation Trust</a:t>
            </a:r>
          </a:p>
          <a:p>
            <a:pPr marR="0" eaLnBrk="1" hangingPunct="1">
              <a:defRPr/>
            </a:pPr>
            <a:endParaRPr lang="en-GB" altLang="en-US" b="1" dirty="0">
              <a:solidFill>
                <a:schemeClr val="accent1">
                  <a:lumMod val="75000"/>
                </a:schemeClr>
              </a:solidFill>
              <a:latin typeface="Arial" charset="0"/>
              <a:cs typeface="Arial"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9" y="5567129"/>
            <a:ext cx="2520280" cy="1191091"/>
          </a:xfrm>
          <a:prstGeom prst="rect">
            <a:avLst/>
          </a:prstGeom>
        </p:spPr>
      </p:pic>
    </p:spTree>
    <p:extLst>
      <p:ext uri="{BB962C8B-B14F-4D97-AF65-F5344CB8AC3E}">
        <p14:creationId xmlns:p14="http://schemas.microsoft.com/office/powerpoint/2010/main" val="351509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700" dirty="0"/>
              <a:t> </a:t>
            </a:r>
            <a:r>
              <a:rPr lang="en-GB" sz="4000" b="1" dirty="0"/>
              <a:t>Which babies are most at risk?</a:t>
            </a:r>
          </a:p>
        </p:txBody>
      </p:sp>
      <p:sp>
        <p:nvSpPr>
          <p:cNvPr id="3" name="Content Placeholder 2"/>
          <p:cNvSpPr>
            <a:spLocks noGrp="1"/>
          </p:cNvSpPr>
          <p:nvPr>
            <p:ph idx="1"/>
          </p:nvPr>
        </p:nvSpPr>
        <p:spPr>
          <a:xfrm>
            <a:off x="313029" y="1976396"/>
            <a:ext cx="8275095" cy="4229447"/>
          </a:xfrm>
        </p:spPr>
        <p:txBody>
          <a:bodyPr/>
          <a:lstStyle/>
          <a:p>
            <a:endParaRPr lang="en-US" sz="2000" dirty="0"/>
          </a:p>
          <a:p>
            <a:endParaRPr lang="en-US" sz="1725" dirty="0"/>
          </a:p>
          <a:p>
            <a:endParaRPr lang="en-US" sz="1725" dirty="0"/>
          </a:p>
          <a:p>
            <a:endParaRPr lang="en-US" sz="1725" dirty="0"/>
          </a:p>
          <a:p>
            <a:endParaRPr lang="en-US" sz="1725" dirty="0"/>
          </a:p>
          <a:p>
            <a:endParaRPr lang="en-US" sz="1725" dirty="0"/>
          </a:p>
          <a:p>
            <a:endParaRPr lang="en-US" sz="1725" dirty="0"/>
          </a:p>
          <a:p>
            <a:endParaRPr lang="en-US" sz="1500" dirty="0"/>
          </a:p>
          <a:p>
            <a:endParaRPr lang="en-US" sz="2000" dirty="0"/>
          </a:p>
          <a:p>
            <a:endParaRPr lang="en-US" sz="2000" dirty="0"/>
          </a:p>
          <a:p>
            <a:pPr marL="0" indent="0">
              <a:buNone/>
            </a:pPr>
            <a:endParaRPr lang="en-US" sz="2200" dirty="0">
              <a:latin typeface="Calibri"/>
              <a:cs typeface="Calibri"/>
            </a:endParaRPr>
          </a:p>
          <a:p>
            <a:r>
              <a:rPr lang="en-US" sz="2200" dirty="0">
                <a:latin typeface="Calibri"/>
                <a:cs typeface="Calibri"/>
              </a:rPr>
              <a:t>Babies who are born prematurely before 37 weeks or at a low birth weight are also at higher risk of SIDS</a:t>
            </a:r>
            <a:endParaRPr lang="en-GB" sz="2200" dirty="0">
              <a:latin typeface="Calibri"/>
              <a:cs typeface="Calibri"/>
            </a:endParaRPr>
          </a:p>
        </p:txBody>
      </p:sp>
      <p:sp>
        <p:nvSpPr>
          <p:cNvPr id="7" name="Text Box 5">
            <a:extLst>
              <a:ext uri="{FF2B5EF4-FFF2-40B4-BE49-F238E27FC236}">
                <a16:creationId xmlns:a16="http://schemas.microsoft.com/office/drawing/2014/main" id="{9D0FB714-4C46-40B7-9C5E-708A7F948217}"/>
              </a:ext>
            </a:extLst>
          </p:cNvPr>
          <p:cNvSpPr txBox="1">
            <a:spLocks noChangeArrowheads="1"/>
          </p:cNvSpPr>
          <p:nvPr/>
        </p:nvSpPr>
        <p:spPr bwMode="auto">
          <a:xfrm>
            <a:off x="542670" y="4515552"/>
            <a:ext cx="37167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Lucida Grande" pitchFamily="8" charset="0"/>
                <a:ea typeface="ＭＳ Ｐゴシック" pitchFamily="34" charset="-128"/>
              </a:defRPr>
            </a:lvl1pPr>
            <a:lvl2pPr marL="742950" indent="-285750">
              <a:defRPr sz="2400">
                <a:solidFill>
                  <a:schemeClr val="tx1"/>
                </a:solidFill>
                <a:latin typeface="Lucida Grande" pitchFamily="8" charset="0"/>
                <a:ea typeface="ＭＳ Ｐゴシック" pitchFamily="34" charset="-128"/>
              </a:defRPr>
            </a:lvl2pPr>
            <a:lvl3pPr marL="1143000" indent="-228600">
              <a:defRPr sz="2400">
                <a:solidFill>
                  <a:schemeClr val="tx1"/>
                </a:solidFill>
                <a:latin typeface="Lucida Grande" pitchFamily="8" charset="0"/>
                <a:ea typeface="ＭＳ Ｐゴシック" pitchFamily="34" charset="-128"/>
              </a:defRPr>
            </a:lvl3pPr>
            <a:lvl4pPr marL="1600200" indent="-228600">
              <a:defRPr sz="2400">
                <a:solidFill>
                  <a:schemeClr val="tx1"/>
                </a:solidFill>
                <a:latin typeface="Lucida Grande" pitchFamily="8" charset="0"/>
                <a:ea typeface="ＭＳ Ｐゴシック" pitchFamily="34" charset="-128"/>
              </a:defRPr>
            </a:lvl4pPr>
            <a:lvl5pPr marL="2057400" indent="-228600">
              <a:defRPr sz="2400">
                <a:solidFill>
                  <a:schemeClr val="tx1"/>
                </a:solidFill>
                <a:latin typeface="Lucida Grande" pitchFamily="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9pPr>
          </a:lstStyle>
          <a:p>
            <a:pPr eaLnBrk="0" fontAlgn="base" hangingPunct="0">
              <a:spcBef>
                <a:spcPct val="50000"/>
              </a:spcBef>
              <a:spcAft>
                <a:spcPct val="0"/>
              </a:spcAft>
            </a:pPr>
            <a:r>
              <a:rPr lang="en-GB" altLang="en-US" sz="1200" dirty="0">
                <a:solidFill>
                  <a:srgbClr val="000000"/>
                </a:solidFill>
                <a:latin typeface="Calibri" pitchFamily="34" charset="0"/>
              </a:rPr>
              <a:t>Source: ONS 2019</a:t>
            </a:r>
          </a:p>
        </p:txBody>
      </p:sp>
      <p:sp>
        <p:nvSpPr>
          <p:cNvPr id="8" name="TextBox 7"/>
          <p:cNvSpPr txBox="1"/>
          <p:nvPr/>
        </p:nvSpPr>
        <p:spPr>
          <a:xfrm>
            <a:off x="762000" y="1976396"/>
            <a:ext cx="2438400" cy="2308324"/>
          </a:xfrm>
          <a:prstGeom prst="rect">
            <a:avLst/>
          </a:prstGeom>
          <a:noFill/>
        </p:spPr>
        <p:txBody>
          <a:bodyPr wrap="square" rtlCol="0">
            <a:spAutoFit/>
          </a:bodyPr>
          <a:lstStyle/>
          <a:p>
            <a:r>
              <a:rPr lang="en-US" sz="4800" b="1" dirty="0">
                <a:solidFill>
                  <a:srgbClr val="FF0000"/>
                </a:solidFill>
                <a:latin typeface="Arial" panose="020B0604020202020204" pitchFamily="34" charset="0"/>
                <a:cs typeface="Arial" panose="020B0604020202020204" pitchFamily="34" charset="0"/>
              </a:rPr>
              <a:t>   86%</a:t>
            </a:r>
          </a:p>
          <a:p>
            <a:pPr algn="ctr"/>
            <a:r>
              <a:rPr lang="en-US" sz="2400" dirty="0">
                <a:latin typeface="Arial" panose="020B0604020202020204" pitchFamily="34" charset="0"/>
                <a:cs typeface="Arial" panose="020B0604020202020204" pitchFamily="34" charset="0"/>
              </a:rPr>
              <a:t>Around 88% of SIDS happen in the first six months of life</a:t>
            </a:r>
          </a:p>
        </p:txBody>
      </p:sp>
      <p:sp>
        <p:nvSpPr>
          <p:cNvPr id="4" name="TextBox 3"/>
          <p:cNvSpPr txBox="1"/>
          <p:nvPr/>
        </p:nvSpPr>
        <p:spPr>
          <a:xfrm>
            <a:off x="3374572" y="1976396"/>
            <a:ext cx="2710542" cy="2215991"/>
          </a:xfrm>
          <a:prstGeom prst="rect">
            <a:avLst/>
          </a:prstGeom>
          <a:noFill/>
        </p:spPr>
        <p:txBody>
          <a:bodyPr wrap="square" rtlCol="0">
            <a:spAutoFit/>
          </a:bodyPr>
          <a:lstStyle/>
          <a:p>
            <a:pPr algn="ctr"/>
            <a:r>
              <a:rPr lang="en-US" sz="4800" b="1" dirty="0">
                <a:solidFill>
                  <a:srgbClr val="92D050"/>
                </a:solidFill>
                <a:latin typeface="Arial" panose="020B0604020202020204" pitchFamily="34" charset="0"/>
                <a:cs typeface="Arial" panose="020B0604020202020204" pitchFamily="34" charset="0"/>
              </a:rPr>
              <a:t>55%</a:t>
            </a:r>
          </a:p>
          <a:p>
            <a:pPr algn="ctr"/>
            <a:r>
              <a:rPr lang="en-US" dirty="0">
                <a:latin typeface="Arial" panose="020B0604020202020204" pitchFamily="34" charset="0"/>
                <a:cs typeface="Arial" panose="020B0604020202020204" pitchFamily="34" charset="0"/>
              </a:rPr>
              <a:t>Boys are more at risk of SIDS than girls – more than 55% of unexplained infant deaths in 2018 were boys.</a:t>
            </a:r>
          </a:p>
        </p:txBody>
      </p:sp>
      <p:sp>
        <p:nvSpPr>
          <p:cNvPr id="9" name="TextBox 8"/>
          <p:cNvSpPr txBox="1"/>
          <p:nvPr/>
        </p:nvSpPr>
        <p:spPr>
          <a:xfrm>
            <a:off x="6368143" y="1976396"/>
            <a:ext cx="2514600" cy="2677656"/>
          </a:xfrm>
          <a:prstGeom prst="rect">
            <a:avLst/>
          </a:prstGeom>
          <a:noFill/>
        </p:spPr>
        <p:txBody>
          <a:bodyPr wrap="square" rtlCol="0">
            <a:spAutoFit/>
          </a:bodyPr>
          <a:lstStyle/>
          <a:p>
            <a:pPr algn="ctr"/>
            <a:r>
              <a:rPr lang="en-US" sz="4800" b="1" dirty="0">
                <a:solidFill>
                  <a:srgbClr val="00B0F0"/>
                </a:solidFill>
                <a:latin typeface="Arial" panose="020B0604020202020204" pitchFamily="34" charset="0"/>
                <a:cs typeface="Arial" panose="020B0604020202020204" pitchFamily="34" charset="0"/>
              </a:rPr>
              <a:t>6x</a:t>
            </a:r>
          </a:p>
          <a:p>
            <a:pPr algn="ctr"/>
            <a:r>
              <a:rPr lang="en-US" sz="2000" dirty="0">
                <a:latin typeface="Arial" panose="020B0604020202020204" pitchFamily="34" charset="0"/>
                <a:cs typeface="Arial" panose="020B0604020202020204" pitchFamily="34" charset="0"/>
              </a:rPr>
              <a:t>Babies born at low birth weight are five times more at risk of SIDS than babies born at a normal birth weight.</a:t>
            </a:r>
          </a:p>
        </p:txBody>
      </p:sp>
    </p:spTree>
    <p:extLst>
      <p:ext uri="{BB962C8B-B14F-4D97-AF65-F5344CB8AC3E}">
        <p14:creationId xmlns:p14="http://schemas.microsoft.com/office/powerpoint/2010/main" val="82376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2068F4-ACB0-4190-9494-2B16FF956944}"/>
              </a:ext>
            </a:extLst>
          </p:cNvPr>
          <p:cNvSpPr>
            <a:spLocks noGrp="1"/>
          </p:cNvSpPr>
          <p:nvPr>
            <p:ph type="title"/>
          </p:nvPr>
        </p:nvSpPr>
        <p:spPr>
          <a:xfrm>
            <a:off x="468313" y="375666"/>
            <a:ext cx="8229600" cy="1143000"/>
          </a:xfrm>
        </p:spPr>
        <p:txBody>
          <a:bodyPr/>
          <a:lstStyle/>
          <a:p>
            <a:r>
              <a:rPr lang="en-GB" sz="4000" b="1" dirty="0"/>
              <a:t>Highest risk groups</a:t>
            </a:r>
          </a:p>
        </p:txBody>
      </p:sp>
      <p:sp>
        <p:nvSpPr>
          <p:cNvPr id="5" name="Content Placeholder 4">
            <a:extLst>
              <a:ext uri="{FF2B5EF4-FFF2-40B4-BE49-F238E27FC236}">
                <a16:creationId xmlns:a16="http://schemas.microsoft.com/office/drawing/2014/main" id="{07D05B0E-CFCC-4877-9EE5-548AAFB71E90}"/>
              </a:ext>
            </a:extLst>
          </p:cNvPr>
          <p:cNvSpPr>
            <a:spLocks noGrp="1"/>
          </p:cNvSpPr>
          <p:nvPr>
            <p:ph idx="1"/>
          </p:nvPr>
        </p:nvSpPr>
        <p:spPr>
          <a:xfrm>
            <a:off x="468313" y="1660424"/>
            <a:ext cx="8207374" cy="4406821"/>
          </a:xfrm>
        </p:spPr>
        <p:txBody>
          <a:bodyPr/>
          <a:lstStyle/>
          <a:p>
            <a:pPr marL="0" lvl="0" indent="0">
              <a:spcBef>
                <a:spcPts val="0"/>
              </a:spcBef>
              <a:spcAft>
                <a:spcPts val="1800"/>
              </a:spcAft>
              <a:buNone/>
            </a:pPr>
            <a:r>
              <a:rPr lang="en-US" sz="2200" dirty="0">
                <a:solidFill>
                  <a:srgbClr val="000000"/>
                </a:solidFill>
                <a:latin typeface="Arial" panose="020B0604020202020204" pitchFamily="34" charset="0"/>
                <a:cs typeface="Arial" panose="020B0604020202020204" pitchFamily="34" charset="0"/>
              </a:rPr>
              <a:t>Lifestyle and environmental factors</a:t>
            </a:r>
          </a:p>
          <a:p>
            <a:pPr marL="0" indent="0">
              <a:spcBef>
                <a:spcPts val="0"/>
              </a:spcBef>
              <a:spcAft>
                <a:spcPts val="1800"/>
              </a:spcAft>
              <a:buNone/>
            </a:pPr>
            <a:r>
              <a:rPr lang="en-US" sz="2200" b="1" dirty="0">
                <a:solidFill>
                  <a:srgbClr val="00B050"/>
                </a:solidFill>
                <a:latin typeface="Arial" panose="020B0604020202020204" pitchFamily="34" charset="0"/>
                <a:cs typeface="Arial" panose="020B0604020202020204" pitchFamily="34" charset="0"/>
              </a:rPr>
              <a:t>Which groups are at an increased risk?</a:t>
            </a:r>
            <a:endParaRPr lang="en-GB" sz="2200" dirty="0">
              <a:solidFill>
                <a:srgbClr val="00B050"/>
              </a:solidFill>
              <a:latin typeface="Arial" panose="020B0604020202020204" pitchFamily="34" charset="0"/>
              <a:cs typeface="Arial" panose="020B0604020202020204" pitchFamily="34" charset="0"/>
            </a:endParaRPr>
          </a:p>
          <a:p>
            <a:pPr marL="0" lvl="0" indent="0">
              <a:spcBef>
                <a:spcPts val="0"/>
              </a:spcBef>
              <a:spcAft>
                <a:spcPts val="1800"/>
              </a:spcAft>
              <a:buNone/>
            </a:pPr>
            <a:r>
              <a:rPr lang="en-US" sz="2200" dirty="0">
                <a:solidFill>
                  <a:srgbClr val="000000"/>
                </a:solidFill>
                <a:latin typeface="Arial" panose="020B0604020202020204" pitchFamily="34" charset="0"/>
                <a:cs typeface="Arial" panose="020B0604020202020204" pitchFamily="34" charset="0"/>
              </a:rPr>
              <a:t>Babies who die of SIDS are more likely to be born to: </a:t>
            </a:r>
          </a:p>
          <a:p>
            <a:pPr lvl="1">
              <a:spcBef>
                <a:spcPts val="0"/>
              </a:spcBef>
              <a:spcAft>
                <a:spcPts val="1350"/>
              </a:spcAft>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Disadvantaged families</a:t>
            </a:r>
          </a:p>
          <a:p>
            <a:pPr lvl="1">
              <a:spcBef>
                <a:spcPts val="0"/>
              </a:spcBef>
              <a:spcAft>
                <a:spcPts val="1350"/>
              </a:spcAft>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Young mums particularly those under 20</a:t>
            </a:r>
          </a:p>
          <a:p>
            <a:pPr lvl="1">
              <a:spcBef>
                <a:spcPts val="0"/>
              </a:spcBef>
              <a:spcAft>
                <a:spcPts val="1350"/>
              </a:spcAft>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Unmarried or sole parents</a:t>
            </a:r>
            <a:endParaRPr lang="en-GB" sz="2200" dirty="0">
              <a:solidFill>
                <a:srgbClr val="000000"/>
              </a:solidFill>
              <a:latin typeface="Arial" panose="020B0604020202020204" pitchFamily="34" charset="0"/>
              <a:cs typeface="Arial" panose="020B0604020202020204" pitchFamily="34" charset="0"/>
            </a:endParaRPr>
          </a:p>
          <a:p>
            <a:pPr lvl="1">
              <a:spcBef>
                <a:spcPts val="0"/>
              </a:spcBef>
              <a:spcAft>
                <a:spcPts val="1350"/>
              </a:spcAft>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Mums who smoke during pregnancy</a:t>
            </a:r>
          </a:p>
          <a:p>
            <a:pPr marL="0" indent="0">
              <a:buNone/>
            </a:pPr>
            <a:r>
              <a:rPr lang="en-GB" sz="2200" dirty="0">
                <a:solidFill>
                  <a:srgbClr val="000000"/>
                </a:solidFill>
                <a:latin typeface="Arial" panose="020B0604020202020204" pitchFamily="34" charset="0"/>
                <a:cs typeface="Arial" panose="020B0604020202020204" pitchFamily="34" charset="0"/>
              </a:rPr>
              <a:t>By targeting interventions at those families most at risk we can make a difference and tackle health inequality</a:t>
            </a:r>
          </a:p>
          <a:p>
            <a:endParaRPr lang="en-GB" dirty="0"/>
          </a:p>
        </p:txBody>
      </p:sp>
    </p:spTree>
    <p:extLst>
      <p:ext uri="{BB962C8B-B14F-4D97-AF65-F5344CB8AC3E}">
        <p14:creationId xmlns:p14="http://schemas.microsoft.com/office/powerpoint/2010/main" val="167991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66" y="456315"/>
            <a:ext cx="8229600" cy="1143000"/>
          </a:xfrm>
        </p:spPr>
        <p:txBody>
          <a:bodyPr>
            <a:normAutofit/>
          </a:bodyPr>
          <a:lstStyle/>
          <a:p>
            <a:pPr algn="ctr"/>
            <a:r>
              <a:rPr lang="en-GB" sz="4000" b="1" dirty="0"/>
              <a:t>Why young parents?</a:t>
            </a:r>
            <a:endParaRPr lang="en-GB" sz="4000" dirty="0"/>
          </a:p>
        </p:txBody>
      </p:sp>
      <p:sp>
        <p:nvSpPr>
          <p:cNvPr id="4" name="Rectangle 3"/>
          <p:cNvSpPr/>
          <p:nvPr/>
        </p:nvSpPr>
        <p:spPr>
          <a:xfrm>
            <a:off x="353652" y="6381328"/>
            <a:ext cx="7162800" cy="276999"/>
          </a:xfrm>
          <a:prstGeom prst="rect">
            <a:avLst/>
          </a:prstGeom>
        </p:spPr>
        <p:txBody>
          <a:bodyPr wrap="square">
            <a:spAutoFit/>
          </a:bodyPr>
          <a:lstStyle/>
          <a:p>
            <a:pPr fontAlgn="base"/>
            <a:r>
              <a:rPr lang="en-US" sz="1200" dirty="0">
                <a:solidFill>
                  <a:prstClr val="black"/>
                </a:solidFill>
              </a:rPr>
              <a:t>A framework for supporting teenage mothers and young fathers, Public Health England, May 2016</a:t>
            </a:r>
          </a:p>
        </p:txBody>
      </p:sp>
      <p:sp>
        <p:nvSpPr>
          <p:cNvPr id="6" name="TextBox 5"/>
          <p:cNvSpPr txBox="1"/>
          <p:nvPr/>
        </p:nvSpPr>
        <p:spPr>
          <a:xfrm>
            <a:off x="433339" y="1607347"/>
            <a:ext cx="3125201" cy="1938992"/>
          </a:xfrm>
          <a:prstGeom prst="rect">
            <a:avLst/>
          </a:prstGeom>
          <a:noFill/>
        </p:spPr>
        <p:txBody>
          <a:bodyPr wrap="square" rtlCol="0">
            <a:spAutoFit/>
          </a:bodyPr>
          <a:lstStyle/>
          <a:p>
            <a:pPr algn="ctr"/>
            <a:r>
              <a:rPr lang="en-US" sz="4800" b="1" dirty="0">
                <a:solidFill>
                  <a:srgbClr val="00B0F0"/>
                </a:solidFill>
                <a:latin typeface="Arial" panose="020B0604020202020204" pitchFamily="34" charset="0"/>
                <a:cs typeface="Arial" panose="020B0604020202020204" pitchFamily="34" charset="0"/>
              </a:rPr>
              <a:t>5X</a:t>
            </a:r>
          </a:p>
          <a:p>
            <a:pPr algn="ctr"/>
            <a:r>
              <a:rPr lang="en-US" dirty="0">
                <a:latin typeface="Arial" panose="020B0604020202020204" pitchFamily="34" charset="0"/>
                <a:cs typeface="Arial" panose="020B0604020202020204" pitchFamily="34" charset="0"/>
              </a:rPr>
              <a:t>In 2019 the rate of SIDS was five times higher among mothers under 20 compared to all other age groups.</a:t>
            </a:r>
          </a:p>
        </p:txBody>
      </p:sp>
      <p:sp>
        <p:nvSpPr>
          <p:cNvPr id="7" name="TextBox 6"/>
          <p:cNvSpPr txBox="1"/>
          <p:nvPr/>
        </p:nvSpPr>
        <p:spPr>
          <a:xfrm>
            <a:off x="3657600" y="1612427"/>
            <a:ext cx="2346960" cy="1938992"/>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21%</a:t>
            </a:r>
          </a:p>
          <a:p>
            <a:pPr algn="ctr"/>
            <a:r>
              <a:rPr lang="en-US" dirty="0">
                <a:latin typeface="Arial" panose="020B0604020202020204" pitchFamily="34" charset="0"/>
                <a:cs typeface="Arial" panose="020B0604020202020204" pitchFamily="34" charset="0"/>
              </a:rPr>
              <a:t>Babis born to women under 20 are 21% higher risk of having a low birth weight.</a:t>
            </a:r>
          </a:p>
        </p:txBody>
      </p:sp>
      <p:sp>
        <p:nvSpPr>
          <p:cNvPr id="8" name="TextBox 7"/>
          <p:cNvSpPr txBox="1"/>
          <p:nvPr/>
        </p:nvSpPr>
        <p:spPr>
          <a:xfrm>
            <a:off x="6103620" y="1607347"/>
            <a:ext cx="2568635" cy="2031325"/>
          </a:xfrm>
          <a:prstGeom prst="rect">
            <a:avLst/>
          </a:prstGeom>
          <a:noFill/>
        </p:spPr>
        <p:txBody>
          <a:bodyPr wrap="square" rtlCol="0">
            <a:spAutoFit/>
          </a:bodyPr>
          <a:lstStyle/>
          <a:p>
            <a:pPr algn="ctr"/>
            <a:r>
              <a:rPr lang="en-US" sz="3600" b="1" dirty="0">
                <a:solidFill>
                  <a:srgbClr val="00B050"/>
                </a:solidFill>
                <a:latin typeface="Arial" panose="020B0604020202020204" pitchFamily="34" charset="0"/>
                <a:cs typeface="Arial" panose="020B0604020202020204" pitchFamily="34" charset="0"/>
              </a:rPr>
              <a:t>Under 20</a:t>
            </a:r>
          </a:p>
          <a:p>
            <a:pPr algn="ctr"/>
            <a:r>
              <a:rPr lang="en-US" dirty="0">
                <a:latin typeface="Arial" panose="020B0604020202020204" pitchFamily="34" charset="0"/>
                <a:cs typeface="Arial" panose="020B0604020202020204" pitchFamily="34" charset="0"/>
              </a:rPr>
              <a:t>Mothers under 20 are a third less likely to start breast feeding and half as likely to be breast feeding at 6-8 weeks</a:t>
            </a:r>
          </a:p>
        </p:txBody>
      </p:sp>
      <p:sp>
        <p:nvSpPr>
          <p:cNvPr id="10" name="TextBox 9"/>
          <p:cNvSpPr txBox="1"/>
          <p:nvPr/>
        </p:nvSpPr>
        <p:spPr>
          <a:xfrm>
            <a:off x="460266" y="3774101"/>
            <a:ext cx="2999214" cy="1661993"/>
          </a:xfrm>
          <a:prstGeom prst="rect">
            <a:avLst/>
          </a:prstGeom>
          <a:noFill/>
        </p:spPr>
        <p:txBody>
          <a:bodyPr wrap="square" rtlCol="0">
            <a:spAutoFit/>
          </a:bodyPr>
          <a:lstStyle/>
          <a:p>
            <a:pPr algn="ctr"/>
            <a:r>
              <a:rPr lang="en-US" sz="4800" b="1" dirty="0">
                <a:solidFill>
                  <a:srgbClr val="FFC000"/>
                </a:solidFill>
                <a:latin typeface="Arial" panose="020B0604020202020204" pitchFamily="34" charset="0"/>
                <a:cs typeface="Arial" panose="020B0604020202020204" pitchFamily="34" charset="0"/>
              </a:rPr>
              <a:t>3X</a:t>
            </a:r>
          </a:p>
          <a:p>
            <a:pPr algn="ctr"/>
            <a:r>
              <a:rPr lang="en-US" dirty="0">
                <a:latin typeface="Arial" panose="020B0604020202020204" pitchFamily="34" charset="0"/>
                <a:cs typeface="Arial" panose="020B0604020202020204" pitchFamily="34" charset="0"/>
              </a:rPr>
              <a:t>Mothers under 20 are three times more likely to smoke during pregnancy</a:t>
            </a:r>
          </a:p>
        </p:txBody>
      </p:sp>
      <p:sp>
        <p:nvSpPr>
          <p:cNvPr id="11" name="TextBox 10"/>
          <p:cNvSpPr txBox="1"/>
          <p:nvPr/>
        </p:nvSpPr>
        <p:spPr>
          <a:xfrm>
            <a:off x="3787140" y="3774101"/>
            <a:ext cx="2217420" cy="1938992"/>
          </a:xfrm>
          <a:prstGeom prst="rect">
            <a:avLst/>
          </a:prstGeom>
          <a:noFill/>
        </p:spPr>
        <p:txBody>
          <a:bodyPr wrap="square" rtlCol="0">
            <a:spAutoFit/>
          </a:bodyPr>
          <a:lstStyle/>
          <a:p>
            <a:pPr algn="ctr"/>
            <a:r>
              <a:rPr lang="en-US" sz="4800" b="1" dirty="0">
                <a:solidFill>
                  <a:srgbClr val="7030A0"/>
                </a:solidFill>
                <a:latin typeface="Arial" panose="020B0604020202020204" pitchFamily="34" charset="0"/>
                <a:cs typeface="Arial" panose="020B0604020202020204" pitchFamily="34" charset="0"/>
              </a:rPr>
              <a:t>56%</a:t>
            </a:r>
          </a:p>
          <a:p>
            <a:pPr algn="ctr"/>
            <a:r>
              <a:rPr lang="en-US" dirty="0">
                <a:latin typeface="Arial" panose="020B0604020202020204" pitchFamily="34" charset="0"/>
                <a:cs typeface="Arial" panose="020B0604020202020204" pitchFamily="34" charset="0"/>
              </a:rPr>
              <a:t>The infant mortality rate for babies born to women under 20 is 56% higher</a:t>
            </a:r>
          </a:p>
        </p:txBody>
      </p:sp>
      <p:sp>
        <p:nvSpPr>
          <p:cNvPr id="12" name="TextBox 11"/>
          <p:cNvSpPr txBox="1"/>
          <p:nvPr/>
        </p:nvSpPr>
        <p:spPr>
          <a:xfrm>
            <a:off x="6302087" y="3774101"/>
            <a:ext cx="2171700" cy="2215991"/>
          </a:xfrm>
          <a:prstGeom prst="rect">
            <a:avLst/>
          </a:prstGeom>
          <a:noFill/>
        </p:spPr>
        <p:txBody>
          <a:bodyPr wrap="square" rtlCol="0">
            <a:spAutoFit/>
          </a:bodyPr>
          <a:lstStyle/>
          <a:p>
            <a:pPr algn="ctr"/>
            <a:r>
              <a:rPr lang="en-US" sz="4800" b="1" dirty="0">
                <a:solidFill>
                  <a:srgbClr val="C00000"/>
                </a:solidFill>
                <a:latin typeface="Arial" panose="020B0604020202020204" pitchFamily="34" charset="0"/>
                <a:cs typeface="Arial" panose="020B0604020202020204" pitchFamily="34" charset="0"/>
              </a:rPr>
              <a:t>3X</a:t>
            </a:r>
          </a:p>
          <a:p>
            <a:pPr algn="ctr"/>
            <a:r>
              <a:rPr lang="en-US" dirty="0">
                <a:latin typeface="Arial" panose="020B0604020202020204" pitchFamily="34" charset="0"/>
                <a:cs typeface="Arial" panose="020B0604020202020204" pitchFamily="34" charset="0"/>
              </a:rPr>
              <a:t>Teen mothers are three times more likely to experience postnatal depression</a:t>
            </a:r>
          </a:p>
        </p:txBody>
      </p:sp>
    </p:spTree>
    <p:extLst>
      <p:ext uri="{BB962C8B-B14F-4D97-AF65-F5344CB8AC3E}">
        <p14:creationId xmlns:p14="http://schemas.microsoft.com/office/powerpoint/2010/main" val="74197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682" y="798630"/>
            <a:ext cx="6963218" cy="540544"/>
          </a:xfrm>
        </p:spPr>
        <p:txBody>
          <a:bodyPr/>
          <a:lstStyle/>
          <a:p>
            <a:pPr eaLnBrk="1" hangingPunct="1"/>
            <a:r>
              <a:rPr lang="en-GB" sz="4000" b="1" dirty="0">
                <a:latin typeface="Arial" panose="020B0604020202020204" pitchFamily="34" charset="0"/>
                <a:cs typeface="Arial" panose="020B0604020202020204" pitchFamily="34" charset="0"/>
              </a:rPr>
              <a:t>Why this baby?</a:t>
            </a:r>
            <a:endParaRPr lang="en-US" sz="4000" b="1" dirty="0">
              <a:latin typeface="Arial" panose="020B0604020202020204" pitchFamily="34" charset="0"/>
              <a:cs typeface="Arial" panose="020B0604020202020204" pitchFamily="34" charset="0"/>
            </a:endParaRPr>
          </a:p>
        </p:txBody>
      </p:sp>
      <p:sp>
        <p:nvSpPr>
          <p:cNvPr id="8195" name="Oval 3"/>
          <p:cNvSpPr>
            <a:spLocks noChangeAspect="1" noChangeArrowheads="1"/>
          </p:cNvSpPr>
          <p:nvPr/>
        </p:nvSpPr>
        <p:spPr bwMode="auto">
          <a:xfrm>
            <a:off x="2091079" y="3189147"/>
            <a:ext cx="3046386" cy="2808000"/>
          </a:xfrm>
          <a:prstGeom prst="ellipse">
            <a:avLst/>
          </a:prstGeom>
          <a:solidFill>
            <a:schemeClr val="accent2">
              <a:lumMod val="60000"/>
              <a:lumOff val="40000"/>
              <a:alpha val="47058"/>
            </a:schemeClr>
          </a:solidFill>
          <a:ln w="12700">
            <a:solidFill>
              <a:srgbClr val="000000"/>
            </a:solidFill>
            <a:round/>
            <a:headEnd/>
            <a:tailEnd/>
          </a:ln>
        </p:spPr>
        <p:txBody>
          <a:bodyPr wrap="none" anchor="ctr"/>
          <a:lstStyle/>
          <a:p>
            <a:endParaRPr lang="en-GB" sz="1350" dirty="0"/>
          </a:p>
        </p:txBody>
      </p:sp>
      <p:sp>
        <p:nvSpPr>
          <p:cNvPr id="8196" name="Oval 4"/>
          <p:cNvSpPr>
            <a:spLocks noChangeAspect="1" noChangeArrowheads="1"/>
          </p:cNvSpPr>
          <p:nvPr/>
        </p:nvSpPr>
        <p:spPr bwMode="auto">
          <a:xfrm>
            <a:off x="4527368" y="3196133"/>
            <a:ext cx="3046387" cy="2808000"/>
          </a:xfrm>
          <a:prstGeom prst="ellipse">
            <a:avLst/>
          </a:prstGeom>
          <a:solidFill>
            <a:schemeClr val="accent2">
              <a:lumMod val="60000"/>
              <a:lumOff val="40000"/>
              <a:alpha val="47058"/>
            </a:schemeClr>
          </a:solidFill>
          <a:ln w="12700">
            <a:solidFill>
              <a:srgbClr val="000000"/>
            </a:solidFill>
            <a:round/>
            <a:headEnd/>
            <a:tailEnd/>
          </a:ln>
        </p:spPr>
        <p:txBody>
          <a:bodyPr wrap="none" anchor="ctr"/>
          <a:lstStyle/>
          <a:p>
            <a:endParaRPr lang="en-GB" sz="1350" dirty="0"/>
          </a:p>
        </p:txBody>
      </p:sp>
      <p:sp>
        <p:nvSpPr>
          <p:cNvPr id="8197" name="Oval 5"/>
          <p:cNvSpPr>
            <a:spLocks noChangeAspect="1" noChangeArrowheads="1"/>
          </p:cNvSpPr>
          <p:nvPr/>
        </p:nvSpPr>
        <p:spPr bwMode="auto">
          <a:xfrm>
            <a:off x="3374510" y="1609168"/>
            <a:ext cx="3046386" cy="2808000"/>
          </a:xfrm>
          <a:prstGeom prst="ellipse">
            <a:avLst/>
          </a:prstGeom>
          <a:solidFill>
            <a:schemeClr val="accent2">
              <a:lumMod val="60000"/>
              <a:lumOff val="40000"/>
              <a:alpha val="47058"/>
            </a:schemeClr>
          </a:solidFill>
          <a:ln w="12700">
            <a:solidFill>
              <a:srgbClr val="000000"/>
            </a:solidFill>
            <a:round/>
            <a:headEnd/>
            <a:tailEnd/>
          </a:ln>
        </p:spPr>
        <p:txBody>
          <a:bodyPr wrap="none" anchor="ctr"/>
          <a:lstStyle/>
          <a:p>
            <a:endParaRPr lang="en-GB" sz="1350" dirty="0"/>
          </a:p>
        </p:txBody>
      </p:sp>
      <p:sp>
        <p:nvSpPr>
          <p:cNvPr id="8198" name="Text Box 6"/>
          <p:cNvSpPr txBox="1">
            <a:spLocks noChangeArrowheads="1"/>
          </p:cNvSpPr>
          <p:nvPr/>
        </p:nvSpPr>
        <p:spPr bwMode="auto">
          <a:xfrm>
            <a:off x="4513143" y="4035565"/>
            <a:ext cx="810816" cy="369332"/>
          </a:xfrm>
          <a:prstGeom prst="rect">
            <a:avLst/>
          </a:prstGeom>
          <a:noFill/>
          <a:ln w="9525">
            <a:noFill/>
            <a:miter lim="800000"/>
            <a:headEnd/>
            <a:tailEnd/>
          </a:ln>
        </p:spPr>
        <p:txBody>
          <a:bodyPr>
            <a:spAutoFit/>
          </a:bodyPr>
          <a:lstStyle/>
          <a:p>
            <a:pPr algn="ctr" eaLnBrk="1" hangingPunct="1">
              <a:spcBef>
                <a:spcPct val="50000"/>
              </a:spcBef>
            </a:pPr>
            <a:r>
              <a:rPr lang="en-GB" b="1" dirty="0">
                <a:latin typeface="Calibri" pitchFamily="34" charset="0"/>
              </a:rPr>
              <a:t>SIDS</a:t>
            </a:r>
            <a:endParaRPr lang="en-US" b="1" dirty="0">
              <a:latin typeface="Calibri" pitchFamily="34" charset="0"/>
            </a:endParaRPr>
          </a:p>
        </p:txBody>
      </p:sp>
      <p:sp>
        <p:nvSpPr>
          <p:cNvPr id="8199" name="Text Box 7"/>
          <p:cNvSpPr txBox="1">
            <a:spLocks noChangeArrowheads="1"/>
          </p:cNvSpPr>
          <p:nvPr/>
        </p:nvSpPr>
        <p:spPr bwMode="auto">
          <a:xfrm>
            <a:off x="3941713" y="2516925"/>
            <a:ext cx="1953676" cy="600164"/>
          </a:xfrm>
          <a:prstGeom prst="rect">
            <a:avLst/>
          </a:prstGeom>
          <a:noFill/>
          <a:ln w="9525">
            <a:noFill/>
            <a:miter lim="800000"/>
            <a:headEnd/>
            <a:tailEnd/>
          </a:ln>
        </p:spPr>
        <p:txBody>
          <a:bodyPr wrap="square">
            <a:spAutoFit/>
          </a:bodyPr>
          <a:lstStyle/>
          <a:p>
            <a:pPr algn="ctr" eaLnBrk="1" hangingPunct="1"/>
            <a:r>
              <a:rPr lang="en-GB" sz="1650" dirty="0">
                <a:latin typeface="Calibri" pitchFamily="34" charset="0"/>
              </a:rPr>
              <a:t>Critical development </a:t>
            </a:r>
          </a:p>
          <a:p>
            <a:pPr algn="ctr" eaLnBrk="1" hangingPunct="1"/>
            <a:r>
              <a:rPr lang="en-GB" sz="1650" dirty="0">
                <a:latin typeface="Calibri" pitchFamily="34" charset="0"/>
              </a:rPr>
              <a:t>period</a:t>
            </a:r>
            <a:endParaRPr lang="en-US" sz="1650" dirty="0">
              <a:latin typeface="Calibri" pitchFamily="34" charset="0"/>
            </a:endParaRPr>
          </a:p>
        </p:txBody>
      </p:sp>
      <p:sp>
        <p:nvSpPr>
          <p:cNvPr id="8200" name="Text Box 8"/>
          <p:cNvSpPr txBox="1">
            <a:spLocks noChangeArrowheads="1"/>
          </p:cNvSpPr>
          <p:nvPr/>
        </p:nvSpPr>
        <p:spPr bwMode="auto">
          <a:xfrm>
            <a:off x="2109030" y="4308737"/>
            <a:ext cx="2614351" cy="884858"/>
          </a:xfrm>
          <a:prstGeom prst="rect">
            <a:avLst/>
          </a:prstGeom>
          <a:noFill/>
          <a:ln w="9525">
            <a:noFill/>
            <a:miter lim="800000"/>
            <a:headEnd/>
            <a:tailEnd/>
          </a:ln>
        </p:spPr>
        <p:txBody>
          <a:bodyPr wrap="square">
            <a:spAutoFit/>
          </a:bodyPr>
          <a:lstStyle/>
          <a:p>
            <a:pPr algn="ctr" eaLnBrk="1" hangingPunct="1">
              <a:spcBef>
                <a:spcPct val="50000"/>
              </a:spcBef>
            </a:pPr>
            <a:r>
              <a:rPr lang="en-GB" sz="1650" dirty="0">
                <a:latin typeface="Calibri" pitchFamily="34" charset="0"/>
              </a:rPr>
              <a:t>Vulnerable baby</a:t>
            </a:r>
          </a:p>
          <a:p>
            <a:pPr>
              <a:spcBef>
                <a:spcPct val="50000"/>
              </a:spcBef>
            </a:pPr>
            <a:r>
              <a:rPr lang="en-GB" sz="1400" dirty="0">
                <a:latin typeface="Calibri" panose="020F0502020204030204" pitchFamily="34" charset="0"/>
                <a:cs typeface="Calibri" panose="020F0502020204030204" pitchFamily="34" charset="0"/>
              </a:rPr>
              <a:t>Physiological or developmental vulnerability intrinsic to the baby</a:t>
            </a:r>
            <a:endParaRPr lang="en-US" sz="1400" dirty="0">
              <a:latin typeface="Calibri" panose="020F0502020204030204" pitchFamily="34" charset="0"/>
              <a:cs typeface="Calibri" panose="020F0502020204030204" pitchFamily="34" charset="0"/>
            </a:endParaRPr>
          </a:p>
        </p:txBody>
      </p:sp>
      <p:sp>
        <p:nvSpPr>
          <p:cNvPr id="8201" name="Text Box 9"/>
          <p:cNvSpPr txBox="1">
            <a:spLocks noChangeArrowheads="1"/>
          </p:cNvSpPr>
          <p:nvPr/>
        </p:nvSpPr>
        <p:spPr bwMode="auto">
          <a:xfrm>
            <a:off x="5119514" y="4524181"/>
            <a:ext cx="2436289" cy="669414"/>
          </a:xfrm>
          <a:prstGeom prst="rect">
            <a:avLst/>
          </a:prstGeom>
          <a:noFill/>
          <a:ln w="9525">
            <a:noFill/>
            <a:miter lim="800000"/>
            <a:headEnd/>
            <a:tailEnd/>
          </a:ln>
        </p:spPr>
        <p:txBody>
          <a:bodyPr wrap="square">
            <a:spAutoFit/>
          </a:bodyPr>
          <a:lstStyle/>
          <a:p>
            <a:pPr algn="ctr" eaLnBrk="1" hangingPunct="1">
              <a:spcBef>
                <a:spcPct val="50000"/>
              </a:spcBef>
            </a:pPr>
            <a:r>
              <a:rPr lang="en-GB" sz="1650" dirty="0">
                <a:latin typeface="Calibri" pitchFamily="34" charset="0"/>
              </a:rPr>
              <a:t>Exogenous stressors</a:t>
            </a:r>
          </a:p>
          <a:p>
            <a:pPr>
              <a:spcBef>
                <a:spcPct val="50000"/>
              </a:spcBef>
            </a:pPr>
            <a:r>
              <a:rPr lang="en-GB" sz="1400" dirty="0">
                <a:latin typeface="Calibri" panose="020F0502020204030204" pitchFamily="34" charset="0"/>
                <a:cs typeface="Calibri" panose="020F0502020204030204" pitchFamily="34" charset="0"/>
              </a:rPr>
              <a:t>External modifiable risk factors</a:t>
            </a:r>
            <a:endParaRPr lang="en-US" sz="1400" dirty="0">
              <a:latin typeface="Calibri" panose="020F0502020204030204" pitchFamily="34" charset="0"/>
              <a:cs typeface="Calibri" panose="020F0502020204030204" pitchFamily="34" charset="0"/>
            </a:endParaRPr>
          </a:p>
        </p:txBody>
      </p:sp>
      <p:sp>
        <p:nvSpPr>
          <p:cNvPr id="8202" name="Text Box 10"/>
          <p:cNvSpPr txBox="1">
            <a:spLocks noChangeArrowheads="1"/>
          </p:cNvSpPr>
          <p:nvPr/>
        </p:nvSpPr>
        <p:spPr bwMode="auto">
          <a:xfrm>
            <a:off x="763579" y="6343416"/>
            <a:ext cx="2484834" cy="230832"/>
          </a:xfrm>
          <a:prstGeom prst="rect">
            <a:avLst/>
          </a:prstGeom>
          <a:noFill/>
          <a:ln w="9525">
            <a:noFill/>
            <a:miter lim="800000"/>
            <a:headEnd/>
            <a:tailEnd/>
          </a:ln>
        </p:spPr>
        <p:txBody>
          <a:bodyPr>
            <a:spAutoFit/>
          </a:bodyPr>
          <a:lstStyle/>
          <a:p>
            <a:pPr eaLnBrk="1" hangingPunct="1">
              <a:spcBef>
                <a:spcPct val="50000"/>
              </a:spcBef>
            </a:pPr>
            <a:r>
              <a:rPr lang="en-GB" sz="900" dirty="0">
                <a:latin typeface="Calibri" pitchFamily="34" charset="0"/>
              </a:rPr>
              <a:t>Source: </a:t>
            </a:r>
            <a:r>
              <a:rPr lang="en-GB" sz="900" dirty="0">
                <a:latin typeface="Calibri" pitchFamily="34" charset="0"/>
              </a:rPr>
              <a:t>Filiana</a:t>
            </a:r>
            <a:r>
              <a:rPr lang="en-GB" sz="900" dirty="0">
                <a:latin typeface="Calibri" pitchFamily="34" charset="0"/>
              </a:rPr>
              <a:t> and Kinney 1994</a:t>
            </a:r>
            <a:endParaRPr lang="en-US" sz="900" dirty="0">
              <a:latin typeface="Calibri" pitchFamily="34" charset="0"/>
            </a:endParaRPr>
          </a:p>
        </p:txBody>
      </p:sp>
      <p:sp>
        <p:nvSpPr>
          <p:cNvPr id="6" name="TextBox 5"/>
          <p:cNvSpPr txBox="1"/>
          <p:nvPr/>
        </p:nvSpPr>
        <p:spPr>
          <a:xfrm>
            <a:off x="2869484" y="1451080"/>
            <a:ext cx="3551413" cy="553998"/>
          </a:xfrm>
          <a:prstGeom prst="rect">
            <a:avLst/>
          </a:prstGeom>
          <a:ln>
            <a:solidFill>
              <a:srgbClr val="5B97B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57175" indent="-257175">
              <a:buFont typeface="Arial" panose="020B0604020202020204" pitchFamily="34" charset="0"/>
              <a:buChar char="•"/>
            </a:pPr>
            <a:r>
              <a:rPr lang="en-GB" sz="1500" dirty="0">
                <a:latin typeface="Calibri" panose="020F0502020204030204" pitchFamily="34" charset="0"/>
              </a:rPr>
              <a:t>Baby usually aged less than 6 months. SIDS peaks between 2-4 months</a:t>
            </a:r>
          </a:p>
        </p:txBody>
      </p:sp>
      <p:sp>
        <p:nvSpPr>
          <p:cNvPr id="7" name="TextBox 6"/>
          <p:cNvSpPr txBox="1"/>
          <p:nvPr/>
        </p:nvSpPr>
        <p:spPr>
          <a:xfrm>
            <a:off x="307615" y="2724553"/>
            <a:ext cx="2478818" cy="1477328"/>
          </a:xfrm>
          <a:prstGeom prst="rect">
            <a:avLst/>
          </a:prstGeom>
          <a:ln>
            <a:solidFill>
              <a:srgbClr val="5B97B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57175" indent="-257175">
              <a:buFont typeface="Arial" panose="020B0604020202020204" pitchFamily="34" charset="0"/>
              <a:buChar char="•"/>
            </a:pPr>
            <a:r>
              <a:rPr lang="en-GB" sz="1500" dirty="0">
                <a:latin typeface="Calibri" panose="020F0502020204030204" pitchFamily="34" charset="0"/>
              </a:rPr>
              <a:t>Prematurity</a:t>
            </a:r>
          </a:p>
          <a:p>
            <a:pPr marL="257175" indent="-257175">
              <a:buFont typeface="Arial" panose="020B0604020202020204" pitchFamily="34" charset="0"/>
              <a:buChar char="•"/>
            </a:pPr>
            <a:r>
              <a:rPr lang="en-GB" sz="1500" dirty="0">
                <a:latin typeface="Calibri" panose="020F0502020204030204" pitchFamily="34" charset="0"/>
              </a:rPr>
              <a:t>Low birthweight</a:t>
            </a:r>
          </a:p>
          <a:p>
            <a:pPr marL="257175" indent="-257175">
              <a:buFont typeface="Arial" panose="020B0604020202020204" pitchFamily="34" charset="0"/>
              <a:buChar char="•"/>
            </a:pPr>
            <a:r>
              <a:rPr lang="en-GB" sz="1500" dirty="0">
                <a:latin typeface="Calibri" panose="020F0502020204030204" pitchFamily="34" charset="0"/>
              </a:rPr>
              <a:t>Smoking, drug and alcohol use during pregnancy </a:t>
            </a:r>
          </a:p>
          <a:p>
            <a:pPr marL="257175" indent="-257175">
              <a:buFont typeface="Arial" panose="020B0604020202020204" pitchFamily="34" charset="0"/>
              <a:buChar char="•"/>
            </a:pPr>
            <a:r>
              <a:rPr lang="en-US" sz="1500" dirty="0">
                <a:latin typeface="Calibri" panose="020F0502020204030204" pitchFamily="34" charset="0"/>
              </a:rPr>
              <a:t>Genetic factors </a:t>
            </a:r>
            <a:endParaRPr lang="en-GB" sz="1500" dirty="0">
              <a:latin typeface="Calibri" panose="020F0502020204030204" pitchFamily="34" charset="0"/>
            </a:endParaRPr>
          </a:p>
        </p:txBody>
      </p:sp>
      <p:sp>
        <p:nvSpPr>
          <p:cNvPr id="8" name="TextBox 7"/>
          <p:cNvSpPr txBox="1"/>
          <p:nvPr/>
        </p:nvSpPr>
        <p:spPr>
          <a:xfrm>
            <a:off x="6912862" y="2599617"/>
            <a:ext cx="1889171" cy="1800493"/>
          </a:xfrm>
          <a:prstGeom prst="rect">
            <a:avLst/>
          </a:prstGeom>
          <a:ln>
            <a:solidFill>
              <a:srgbClr val="5B97B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57175" indent="-257175">
              <a:buFont typeface="Arial" panose="020B0604020202020204" pitchFamily="34" charset="0"/>
              <a:buChar char="•"/>
            </a:pPr>
            <a:r>
              <a:rPr lang="en-GB" sz="1500" dirty="0">
                <a:latin typeface="Calibri" panose="020F0502020204030204" pitchFamily="34" charset="0"/>
                <a:cs typeface="Calibri" panose="020F0502020204030204" pitchFamily="34" charset="0"/>
              </a:rPr>
              <a:t>Modifiable risk factors </a:t>
            </a:r>
            <a:r>
              <a:rPr lang="en-GB" sz="1500" dirty="0" smtClean="0">
                <a:latin typeface="Calibri" panose="020F0502020204030204" pitchFamily="34" charset="0"/>
                <a:cs typeface="Calibri" panose="020F0502020204030204" pitchFamily="34" charset="0"/>
              </a:rPr>
              <a:t>e.g.:</a:t>
            </a:r>
            <a:endParaRPr lang="en-GB" sz="1500" dirty="0">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GB" sz="1350" dirty="0">
                <a:latin typeface="Calibri" panose="020F0502020204030204" pitchFamily="34" charset="0"/>
                <a:cs typeface="Calibri" panose="020F0502020204030204" pitchFamily="34" charset="0"/>
              </a:rPr>
              <a:t>Unsafe sleeping positions</a:t>
            </a:r>
          </a:p>
          <a:p>
            <a:pPr marL="257175" indent="-257175">
              <a:buFont typeface="Arial" panose="020B0604020202020204" pitchFamily="34" charset="0"/>
              <a:buChar char="•"/>
            </a:pPr>
            <a:r>
              <a:rPr lang="en-GB" sz="1350" dirty="0">
                <a:latin typeface="Calibri" panose="020F0502020204030204" pitchFamily="34" charset="0"/>
                <a:cs typeface="Calibri" panose="020F0502020204030204" pitchFamily="34" charset="0"/>
              </a:rPr>
              <a:t>Unsafe sleeping environments </a:t>
            </a:r>
          </a:p>
          <a:p>
            <a:pPr marL="257175" indent="-257175">
              <a:buFont typeface="Arial" panose="020B0604020202020204" pitchFamily="34" charset="0"/>
              <a:buChar char="•"/>
            </a:pPr>
            <a:r>
              <a:rPr lang="en-GB" sz="1350" dirty="0">
                <a:latin typeface="Calibri" panose="020F0502020204030204" pitchFamily="34" charset="0"/>
                <a:cs typeface="Calibri" panose="020F0502020204030204" pitchFamily="34" charset="0"/>
              </a:rPr>
              <a:t>Temperature and overwrapping</a:t>
            </a:r>
            <a:endParaRPr lang="en-GB" sz="15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8EE6B8B-CBBC-49D6-A8D4-7E6984BC8740}"/>
              </a:ext>
            </a:extLst>
          </p:cNvPr>
          <p:cNvSpPr txBox="1"/>
          <p:nvPr/>
        </p:nvSpPr>
        <p:spPr>
          <a:xfrm>
            <a:off x="848561" y="6085653"/>
            <a:ext cx="4950373" cy="369332"/>
          </a:xfrm>
          <a:prstGeom prst="rect">
            <a:avLst/>
          </a:prstGeom>
          <a:noFill/>
        </p:spPr>
        <p:txBody>
          <a:bodyPr wrap="square" rtlCol="0">
            <a:spAutoFit/>
          </a:bodyPr>
          <a:lstStyle/>
          <a:p>
            <a:r>
              <a:rPr lang="en-US" b="1" dirty="0">
                <a:solidFill>
                  <a:srgbClr val="00B050"/>
                </a:solidFill>
                <a:latin typeface="Calibri" panose="020F0502020204030204" pitchFamily="34" charset="0"/>
                <a:cs typeface="Calibri" panose="020F0502020204030204" pitchFamily="34" charset="0"/>
              </a:rPr>
              <a:t>Reducing and increasing the risks of SIDS</a:t>
            </a:r>
            <a:endParaRPr lang="en-GB" b="1"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352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8201" grpId="0"/>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44880"/>
            <a:ext cx="8229600" cy="1143000"/>
          </a:xfrm>
        </p:spPr>
        <p:txBody>
          <a:bodyPr/>
          <a:lstStyle/>
          <a:p>
            <a:r>
              <a:rPr lang="en-GB" sz="4000" b="1" dirty="0"/>
              <a:t>Talking to families</a:t>
            </a:r>
            <a:endParaRPr lang="en-GB" sz="4000" dirty="0"/>
          </a:p>
        </p:txBody>
      </p:sp>
      <p:sp>
        <p:nvSpPr>
          <p:cNvPr id="3" name="Rectangle 2">
            <a:extLst>
              <a:ext uri="{FF2B5EF4-FFF2-40B4-BE49-F238E27FC236}">
                <a16:creationId xmlns:a16="http://schemas.microsoft.com/office/drawing/2014/main" id="{7E6FD627-2583-4A5B-A563-87931969B4B5}"/>
              </a:ext>
            </a:extLst>
          </p:cNvPr>
          <p:cNvSpPr/>
          <p:nvPr/>
        </p:nvSpPr>
        <p:spPr>
          <a:xfrm>
            <a:off x="167640" y="2560320"/>
            <a:ext cx="8530273" cy="3139321"/>
          </a:xfrm>
          <a:prstGeom prst="rect">
            <a:avLst/>
          </a:prstGeom>
        </p:spPr>
        <p:txBody>
          <a:bodyPr wrap="square">
            <a:spAutoFit/>
          </a:bodyPr>
          <a:lstStyle/>
          <a:p>
            <a:pPr marL="342900" lvl="0" indent="-342900" eaLnBrk="0" fontAlgn="base" hangingPunct="0">
              <a:spcAft>
                <a:spcPts val="1200"/>
              </a:spcAft>
              <a:buFontTx/>
              <a:buChar char="•"/>
            </a:pPr>
            <a:r>
              <a:rPr lang="en-GB" sz="2400" kern="0" dirty="0">
                <a:solidFill>
                  <a:srgbClr val="000000"/>
                </a:solidFill>
                <a:latin typeface="Arial" panose="020B0604020202020204" pitchFamily="34" charset="0"/>
                <a:cs typeface="Arial" panose="020B0604020202020204" pitchFamily="34" charset="0"/>
              </a:rPr>
              <a:t>Safer sleep must be discussed with </a:t>
            </a:r>
            <a:r>
              <a:rPr lang="en-GB" sz="2400" b="1" kern="0" dirty="0">
                <a:solidFill>
                  <a:srgbClr val="000000"/>
                </a:solidFill>
                <a:latin typeface="Arial" panose="020B0604020202020204" pitchFamily="34" charset="0"/>
                <a:cs typeface="Arial" panose="020B0604020202020204" pitchFamily="34" charset="0"/>
              </a:rPr>
              <a:t>all </a:t>
            </a:r>
            <a:r>
              <a:rPr lang="en-GB" sz="2400" kern="0" dirty="0">
                <a:solidFill>
                  <a:srgbClr val="000000"/>
                </a:solidFill>
                <a:latin typeface="Arial" panose="020B0604020202020204" pitchFamily="34" charset="0"/>
                <a:cs typeface="Arial" panose="020B0604020202020204" pitchFamily="34" charset="0"/>
              </a:rPr>
              <a:t>families  </a:t>
            </a:r>
          </a:p>
          <a:p>
            <a:pPr marL="342900" lvl="0" indent="-342900" eaLnBrk="0" fontAlgn="base" hangingPunct="0">
              <a:spcAft>
                <a:spcPts val="1200"/>
              </a:spcAft>
              <a:buFontTx/>
              <a:buChar char="•"/>
            </a:pPr>
            <a:r>
              <a:rPr lang="en-GB" sz="2400" kern="0" dirty="0">
                <a:solidFill>
                  <a:srgbClr val="000000"/>
                </a:solidFill>
                <a:latin typeface="Arial" panose="020B0604020202020204" pitchFamily="34" charset="0"/>
                <a:cs typeface="Arial" panose="020B0604020202020204" pitchFamily="34" charset="0"/>
              </a:rPr>
              <a:t>Discussions around some areas of safer sleep advice can be challenging</a:t>
            </a:r>
          </a:p>
          <a:p>
            <a:pPr marL="342900" lvl="0" indent="-342900" eaLnBrk="0" fontAlgn="base" hangingPunct="0">
              <a:spcAft>
                <a:spcPts val="1200"/>
              </a:spcAft>
              <a:buFontTx/>
              <a:buChar char="•"/>
            </a:pPr>
            <a:r>
              <a:rPr lang="en-GB" sz="2400" kern="0" dirty="0">
                <a:solidFill>
                  <a:srgbClr val="000000"/>
                </a:solidFill>
                <a:latin typeface="Arial" panose="020B0604020202020204" pitchFamily="34" charset="0"/>
                <a:cs typeface="Arial" panose="020B0604020202020204" pitchFamily="34" charset="0"/>
              </a:rPr>
              <a:t>Acknowledge that young babies wake and feed frequently: this is normal and self-limiting, there is no need to find a ‘solution’</a:t>
            </a:r>
          </a:p>
          <a:p>
            <a:pPr marL="342900" lvl="0" indent="-342900" eaLnBrk="0" fontAlgn="base" hangingPunct="0">
              <a:spcAft>
                <a:spcPts val="1200"/>
              </a:spcAft>
              <a:buFontTx/>
              <a:buChar char="•"/>
            </a:pPr>
            <a:r>
              <a:rPr lang="en-GB" sz="2400" kern="0" dirty="0">
                <a:solidFill>
                  <a:srgbClr val="000000"/>
                </a:solidFill>
                <a:latin typeface="Arial" panose="020B0604020202020204" pitchFamily="34" charset="0"/>
                <a:cs typeface="Arial" panose="020B0604020202020204" pitchFamily="34" charset="0"/>
              </a:rPr>
              <a:t>Signpost and share information with families and carers</a:t>
            </a:r>
          </a:p>
        </p:txBody>
      </p:sp>
    </p:spTree>
    <p:extLst>
      <p:ext uri="{BB962C8B-B14F-4D97-AF65-F5344CB8AC3E}">
        <p14:creationId xmlns:p14="http://schemas.microsoft.com/office/powerpoint/2010/main" val="28397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3C09-81FF-4CFC-8040-92FD5722C2AE}"/>
              </a:ext>
            </a:extLst>
          </p:cNvPr>
          <p:cNvSpPr>
            <a:spLocks noGrp="1"/>
          </p:cNvSpPr>
          <p:nvPr>
            <p:ph type="title"/>
          </p:nvPr>
        </p:nvSpPr>
        <p:spPr>
          <a:xfrm>
            <a:off x="713232" y="385540"/>
            <a:ext cx="8229600" cy="1143000"/>
          </a:xfrm>
        </p:spPr>
        <p:txBody>
          <a:bodyPr/>
          <a:lstStyle/>
          <a:p>
            <a:r>
              <a:rPr lang="en-GB" sz="4000" b="1" dirty="0"/>
              <a:t>Safer Sleep Key Messages</a:t>
            </a:r>
          </a:p>
        </p:txBody>
      </p:sp>
      <p:sp>
        <p:nvSpPr>
          <p:cNvPr id="3" name="Content Placeholder 2">
            <a:extLst>
              <a:ext uri="{FF2B5EF4-FFF2-40B4-BE49-F238E27FC236}">
                <a16:creationId xmlns:a16="http://schemas.microsoft.com/office/drawing/2014/main" id="{37E35896-93D2-4B61-942D-447FF2BE6413}"/>
              </a:ext>
            </a:extLst>
          </p:cNvPr>
          <p:cNvSpPr>
            <a:spLocks noGrp="1"/>
          </p:cNvSpPr>
          <p:nvPr>
            <p:ph idx="1"/>
          </p:nvPr>
        </p:nvSpPr>
        <p:spPr/>
        <p:txBody>
          <a:bodyPr/>
          <a:lstStyle/>
          <a:p>
            <a:pPr marL="0" indent="0" algn="ctr">
              <a:buNone/>
            </a:pPr>
            <a:r>
              <a:rPr lang="en-GB" dirty="0">
                <a:latin typeface="Arial" panose="020B0604020202020204" pitchFamily="34" charset="0"/>
                <a:cs typeface="Arial" panose="020B0604020202020204" pitchFamily="34" charset="0"/>
              </a:rPr>
              <a:t>Put babies on their BACK for every sleep</a:t>
            </a:r>
          </a:p>
          <a:p>
            <a:pPr marL="0" indent="0" algn="ctr">
              <a:buNone/>
            </a:pPr>
            <a:r>
              <a:rPr lang="en-GB" dirty="0">
                <a:latin typeface="Arial" panose="020B0604020202020204" pitchFamily="34" charset="0"/>
                <a:cs typeface="Arial" panose="020B0604020202020204" pitchFamily="34" charset="0"/>
              </a:rPr>
              <a:t>In a CLEAR, FLAT SLEEP SPACE</a:t>
            </a:r>
          </a:p>
          <a:p>
            <a:pPr marL="0" indent="0" algn="ctr">
              <a:buNone/>
            </a:pPr>
            <a:r>
              <a:rPr lang="en-GB" dirty="0">
                <a:latin typeface="Arial" panose="020B0604020202020204" pitchFamily="34" charset="0"/>
                <a:cs typeface="Arial" panose="020B0604020202020204" pitchFamily="34" charset="0"/>
              </a:rPr>
              <a:t>Keep them SMOKE FREE day and night</a:t>
            </a:r>
          </a:p>
          <a:p>
            <a:endParaRPr lang="en-GB" dirty="0"/>
          </a:p>
        </p:txBody>
      </p:sp>
      <p:pic>
        <p:nvPicPr>
          <p:cNvPr id="4" name="Picture 3">
            <a:extLst>
              <a:ext uri="{FF2B5EF4-FFF2-40B4-BE49-F238E27FC236}">
                <a16:creationId xmlns:a16="http://schemas.microsoft.com/office/drawing/2014/main" id="{97D7F6F2-0892-4088-9A2C-C90A1AD2A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230" y="3681440"/>
            <a:ext cx="2445506" cy="232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045A1C06-5FB8-4A68-8355-AA071E3923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788" y="3597526"/>
            <a:ext cx="1899644" cy="232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23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0379"/>
            <a:ext cx="8229600" cy="1143000"/>
          </a:xfrm>
        </p:spPr>
        <p:txBody>
          <a:bodyPr/>
          <a:lstStyle/>
          <a:p>
            <a:r>
              <a:rPr lang="en-GB" sz="4000" b="1" dirty="0"/>
              <a:t>Sleep position</a:t>
            </a:r>
          </a:p>
        </p:txBody>
      </p:sp>
      <p:sp>
        <p:nvSpPr>
          <p:cNvPr id="4" name="Content Placeholder 3"/>
          <p:cNvSpPr>
            <a:spLocks noGrp="1"/>
          </p:cNvSpPr>
          <p:nvPr>
            <p:ph sz="half" idx="2"/>
          </p:nvPr>
        </p:nvSpPr>
        <p:spPr>
          <a:xfrm>
            <a:off x="611560" y="1562085"/>
            <a:ext cx="4968552" cy="4464720"/>
          </a:xfrm>
        </p:spPr>
        <p:txBody>
          <a:bodyPr/>
          <a:lstStyle/>
          <a:p>
            <a:pPr marL="285750" indent="-285750">
              <a:spcAft>
                <a:spcPts val="1800"/>
              </a:spcAft>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Front sleeping and side sleeping are known risk factors</a:t>
            </a:r>
          </a:p>
          <a:p>
            <a:pPr marL="285750" indent="-285750">
              <a:spcAft>
                <a:spcPts val="1800"/>
              </a:spcAft>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Front sleeping is particularly dangerous for:</a:t>
            </a:r>
          </a:p>
          <a:p>
            <a:pPr lvl="1" indent="-342900">
              <a:spcAft>
                <a:spcPts val="1800"/>
              </a:spcAft>
              <a:buFont typeface="Calibri" panose="020F0502020204030204" pitchFamily="34" charset="0"/>
              <a:buChar char="-"/>
            </a:pPr>
            <a:r>
              <a:rPr lang="en-GB" sz="2000" dirty="0">
                <a:solidFill>
                  <a:srgbClr val="000000"/>
                </a:solidFill>
                <a:latin typeface="Arial" panose="020B0604020202020204" pitchFamily="34" charset="0"/>
                <a:cs typeface="Arial" panose="020B0604020202020204" pitchFamily="34" charset="0"/>
              </a:rPr>
              <a:t>Babies who are normally slept on their backs</a:t>
            </a:r>
          </a:p>
          <a:p>
            <a:pPr lvl="1" indent="-342900">
              <a:spcAft>
                <a:spcPts val="1800"/>
              </a:spcAft>
              <a:buFont typeface="Calibri" panose="020F0502020204030204" pitchFamily="34" charset="0"/>
              <a:buChar char="-"/>
            </a:pPr>
            <a:r>
              <a:rPr lang="en-GB" altLang="en-US" sz="2000" dirty="0">
                <a:solidFill>
                  <a:srgbClr val="000000"/>
                </a:solidFill>
                <a:latin typeface="Arial" panose="020B0604020202020204" pitchFamily="34" charset="0"/>
                <a:cs typeface="Arial" panose="020B0604020202020204" pitchFamily="34" charset="0"/>
              </a:rPr>
              <a:t>Babies born pre-term or at a low birth-weight </a:t>
            </a:r>
            <a:endParaRPr lang="en-GB" altLang="en-US" dirty="0">
              <a:latin typeface="Arial" panose="020B0604020202020204" pitchFamily="34" charset="0"/>
              <a:cs typeface="Arial" panose="020B0604020202020204" pitchFamily="34" charset="0"/>
            </a:endParaRPr>
          </a:p>
          <a:p>
            <a:pPr marL="0" lvl="0" indent="0">
              <a:spcAft>
                <a:spcPts val="1800"/>
              </a:spcAft>
              <a:buNone/>
            </a:pPr>
            <a:r>
              <a:rPr lang="en-GB" b="1" dirty="0">
                <a:solidFill>
                  <a:srgbClr val="00B050"/>
                </a:solidFill>
                <a:latin typeface="Arial" panose="020B0604020202020204" pitchFamily="34" charset="0"/>
                <a:cs typeface="Arial" panose="020B0604020202020204" pitchFamily="34" charset="0"/>
              </a:rPr>
              <a:t>Why do parents still sleep babies on their tummies?</a:t>
            </a:r>
          </a:p>
          <a:p>
            <a:pPr marL="400050" lvl="1" indent="0">
              <a:spcAft>
                <a:spcPts val="1800"/>
              </a:spcAft>
              <a:buNone/>
            </a:pPr>
            <a:endParaRPr lang="en-GB" altLang="en-US" sz="2000" dirty="0">
              <a:solidFill>
                <a:srgbClr val="000000"/>
              </a:solidFill>
              <a:latin typeface="Calibri"/>
              <a:cs typeface="Calibri"/>
            </a:endParaRPr>
          </a:p>
        </p:txBody>
      </p:sp>
      <p:sp>
        <p:nvSpPr>
          <p:cNvPr id="9" name="Rectangle 8"/>
          <p:cNvSpPr/>
          <p:nvPr/>
        </p:nvSpPr>
        <p:spPr bwMode="auto">
          <a:xfrm>
            <a:off x="5936382" y="3796152"/>
            <a:ext cx="2935769" cy="145547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b="1" dirty="0">
                <a:solidFill>
                  <a:schemeClr val="accent5">
                    <a:lumMod val="50000"/>
                  </a:schemeClr>
                </a:solidFill>
                <a:latin typeface="Arial" panose="020B0604020202020204" pitchFamily="34" charset="0"/>
                <a:cs typeface="Arial" panose="020B0604020202020204" pitchFamily="34" charset="0"/>
              </a:rPr>
              <a:t>Potential mechanism?</a:t>
            </a: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Infants sleeping on their fronts have significantly decreased </a:t>
            </a:r>
            <a:r>
              <a:rPr lang="en-GB" sz="1600" dirty="0">
                <a:latin typeface="Arial" panose="020B0604020202020204" pitchFamily="34" charset="0"/>
                <a:cs typeface="Arial" panose="020B0604020202020204" pitchFamily="34" charset="0"/>
              </a:rPr>
              <a:t>arousability</a:t>
            </a:r>
            <a:r>
              <a:rPr lang="en-GB" sz="1600" dirty="0">
                <a:latin typeface="Arial" panose="020B0604020202020204" pitchFamily="34" charset="0"/>
                <a:cs typeface="Arial" panose="020B0604020202020204" pitchFamily="34" charset="0"/>
              </a:rPr>
              <a:t> compared with those sleeping on their backs</a:t>
            </a:r>
          </a:p>
        </p:txBody>
      </p:sp>
      <p:pic>
        <p:nvPicPr>
          <p:cNvPr id="3" name="Picture 4">
            <a:extLst>
              <a:ext uri="{FF2B5EF4-FFF2-40B4-BE49-F238E27FC236}">
                <a16:creationId xmlns:a16="http://schemas.microsoft.com/office/drawing/2014/main" id="{F75C6D01-08E1-4D7D-B781-7627DC2A3ED7}"/>
              </a:ext>
            </a:extLst>
          </p:cNvPr>
          <p:cNvPicPr>
            <a:picLocks noChangeAspect="1"/>
          </p:cNvPicPr>
          <p:nvPr/>
        </p:nvPicPr>
        <p:blipFill>
          <a:blip r:embed="rId3"/>
          <a:stretch>
            <a:fillRect/>
          </a:stretch>
        </p:blipFill>
        <p:spPr>
          <a:xfrm>
            <a:off x="6474299" y="661988"/>
            <a:ext cx="1881970" cy="2895458"/>
          </a:xfrm>
          <a:prstGeom prst="rect">
            <a:avLst/>
          </a:prstGeom>
        </p:spPr>
      </p:pic>
    </p:spTree>
    <p:extLst>
      <p:ext uri="{BB962C8B-B14F-4D97-AF65-F5344CB8AC3E}">
        <p14:creationId xmlns:p14="http://schemas.microsoft.com/office/powerpoint/2010/main" val="38399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46" y="641328"/>
            <a:ext cx="8229600" cy="1143000"/>
          </a:xfrm>
        </p:spPr>
        <p:txBody>
          <a:bodyPr/>
          <a:lstStyle/>
          <a:p>
            <a:pPr algn="ctr"/>
            <a:r>
              <a:rPr lang="en-GB" altLang="en-US" sz="4000" b="1" dirty="0"/>
              <a:t>The safest place for a baby to sleep</a:t>
            </a:r>
            <a:endParaRPr lang="en-GB" sz="4000" b="1" dirty="0"/>
          </a:p>
        </p:txBody>
      </p:sp>
      <p:sp>
        <p:nvSpPr>
          <p:cNvPr id="3" name="Content Placeholder 2"/>
          <p:cNvSpPr>
            <a:spLocks noGrp="1"/>
          </p:cNvSpPr>
          <p:nvPr>
            <p:ph idx="1"/>
          </p:nvPr>
        </p:nvSpPr>
        <p:spPr>
          <a:xfrm>
            <a:off x="395536" y="1484784"/>
            <a:ext cx="8229600" cy="4205288"/>
          </a:xfrm>
        </p:spPr>
        <p:txBody>
          <a:bodyPr/>
          <a:lstStyle/>
          <a:p>
            <a:pPr marL="0" indent="0">
              <a:buNone/>
            </a:pPr>
            <a:endParaRPr lang="en-GB" sz="2000" dirty="0">
              <a:latin typeface="+mn-lt"/>
            </a:endParaRPr>
          </a:p>
          <a:p>
            <a:endParaRPr lang="en-GB" sz="2400" dirty="0">
              <a:latin typeface="Calibri"/>
              <a:cs typeface="Calibri"/>
            </a:endParaRPr>
          </a:p>
          <a:p>
            <a:endParaRPr lang="en-GB" sz="2000" dirty="0">
              <a:latin typeface="+mn-lt"/>
              <a:cs typeface="Arial"/>
            </a:endParaRPr>
          </a:p>
          <a:p>
            <a:pPr marL="0" indent="0">
              <a:buNone/>
            </a:pPr>
            <a:endParaRPr lang="en-GB" sz="1600" i="1" dirty="0">
              <a:latin typeface="+mn-lt"/>
            </a:endParaRPr>
          </a:p>
          <a:p>
            <a:pPr marL="0" indent="0">
              <a:buNone/>
            </a:pPr>
            <a:endParaRPr lang="en-GB" sz="1600" i="1" dirty="0">
              <a:latin typeface="+mn-lt"/>
            </a:endParaRPr>
          </a:p>
          <a:p>
            <a:pPr marL="0" indent="0">
              <a:buNone/>
            </a:pPr>
            <a:endParaRPr lang="en-GB" sz="1600" i="1" dirty="0">
              <a:latin typeface="Arial"/>
              <a:cs typeface="Arial"/>
            </a:endParaRPr>
          </a:p>
          <a:p>
            <a:pPr marL="0" indent="0">
              <a:buNone/>
            </a:pPr>
            <a:endParaRPr lang="en-GB" sz="1600" i="1" dirty="0">
              <a:latin typeface="Arial"/>
              <a:cs typeface="Arial"/>
            </a:endParaRPr>
          </a:p>
        </p:txBody>
      </p:sp>
      <p:sp>
        <p:nvSpPr>
          <p:cNvPr id="4" name="TextBox 3"/>
          <p:cNvSpPr txBox="1"/>
          <p:nvPr/>
        </p:nvSpPr>
        <p:spPr>
          <a:xfrm>
            <a:off x="599089" y="1784328"/>
            <a:ext cx="6369269" cy="2739211"/>
          </a:xfrm>
          <a:prstGeom prst="rect">
            <a:avLst/>
          </a:prstGeom>
          <a:noFill/>
        </p:spPr>
        <p:txBody>
          <a:bodyPr wrap="square" rtlCol="0">
            <a:spAutoFit/>
          </a:bodyPr>
          <a:lstStyle/>
          <a:p>
            <a:endParaRPr lang="en-US" sz="3200" b="1" dirty="0">
              <a:solidFill>
                <a:srgbClr val="0070C0"/>
              </a:solidFill>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safest place for your baby to sleep is a separate cot or Moses basket in the same room as you for the first six months, even during the day.</a:t>
            </a:r>
          </a:p>
        </p:txBody>
      </p:sp>
    </p:spTree>
    <p:extLst>
      <p:ext uri="{BB962C8B-B14F-4D97-AF65-F5344CB8AC3E}">
        <p14:creationId xmlns:p14="http://schemas.microsoft.com/office/powerpoint/2010/main" val="283019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08025" y="404813"/>
            <a:ext cx="7726363" cy="1007963"/>
          </a:xfrm>
          <a:noFill/>
        </p:spPr>
        <p:txBody>
          <a:bodyPr/>
          <a:lstStyle/>
          <a:p>
            <a:pPr eaLnBrk="1" hangingPunct="1"/>
            <a:r>
              <a:rPr lang="en-GB" altLang="en-US" sz="4000" b="1" dirty="0"/>
              <a:t>The most dangerous risk to take</a:t>
            </a:r>
            <a:endParaRPr lang="en-US" altLang="en-US" sz="4000" b="1" dirty="0"/>
          </a:p>
        </p:txBody>
      </p:sp>
      <p:sp>
        <p:nvSpPr>
          <p:cNvPr id="13315" name="Rectangle 4"/>
          <p:cNvSpPr>
            <a:spLocks noGrp="1" noChangeArrowheads="1"/>
          </p:cNvSpPr>
          <p:nvPr>
            <p:ph sz="half" idx="2"/>
          </p:nvPr>
        </p:nvSpPr>
        <p:spPr>
          <a:xfrm>
            <a:off x="4450813" y="1969068"/>
            <a:ext cx="4603196" cy="4336079"/>
          </a:xfrm>
        </p:spPr>
        <p:txBody>
          <a:bodyPr/>
          <a:lstStyle/>
          <a:p>
            <a:pPr eaLnBrk="1" hangingPunct="1">
              <a:spcBef>
                <a:spcPts val="0"/>
              </a:spcBef>
              <a:spcAft>
                <a:spcPts val="1800"/>
              </a:spcAft>
            </a:pPr>
            <a:r>
              <a:rPr lang="en-US" sz="2000" dirty="0">
                <a:latin typeface="Arial" panose="020B0604020202020204" pitchFamily="34" charset="0"/>
                <a:cs typeface="Arial" panose="020B0604020202020204" pitchFamily="34" charset="0"/>
              </a:rPr>
              <a:t>Co-sleeping on a sofa or armchair is significantly more unsafe than bed-sharing</a:t>
            </a:r>
          </a:p>
          <a:p>
            <a:pPr eaLnBrk="1" hangingPunct="1">
              <a:spcBef>
                <a:spcPts val="0"/>
              </a:spcBef>
              <a:spcAft>
                <a:spcPts val="1800"/>
              </a:spcAft>
            </a:pPr>
            <a:r>
              <a:rPr lang="en-GB" altLang="en-US" sz="2800" b="1" dirty="0">
                <a:latin typeface="Arial" panose="020B0604020202020204" pitchFamily="34" charset="0"/>
                <a:cs typeface="Arial" panose="020B0604020202020204" pitchFamily="34" charset="0"/>
              </a:rPr>
              <a:t>Never</a:t>
            </a:r>
            <a:r>
              <a:rPr lang="en-GB" altLang="en-US" sz="2800" dirty="0">
                <a:latin typeface="Arial" panose="020B0604020202020204" pitchFamily="34" charset="0"/>
                <a:cs typeface="Arial" panose="020B0604020202020204" pitchFamily="34" charset="0"/>
              </a:rPr>
              <a:t> sleep on a sofa or armchair with a baby - this can increase the risk of SIDS by </a:t>
            </a:r>
            <a:r>
              <a:rPr lang="en-GB" altLang="en-US" sz="2800" b="1" dirty="0">
                <a:latin typeface="Arial" panose="020B0604020202020204" pitchFamily="34" charset="0"/>
                <a:cs typeface="Arial" panose="020B0604020202020204" pitchFamily="34" charset="0"/>
              </a:rPr>
              <a:t>50</a:t>
            </a:r>
            <a:r>
              <a:rPr lang="en-GB" altLang="en-US" sz="2800" dirty="0">
                <a:latin typeface="Arial" panose="020B0604020202020204" pitchFamily="34" charset="0"/>
                <a:cs typeface="Arial" panose="020B0604020202020204" pitchFamily="34" charset="0"/>
              </a:rPr>
              <a:t> times</a:t>
            </a:r>
            <a:r>
              <a:rPr lang="en-GB" altLang="en-US" sz="2800" baseline="30000" dirty="0">
                <a:latin typeface="Arial" panose="020B0604020202020204" pitchFamily="34" charset="0"/>
                <a:cs typeface="Arial" panose="020B0604020202020204" pitchFamily="34" charset="0"/>
              </a:rPr>
              <a:t>1</a:t>
            </a:r>
            <a:endParaRPr lang="en-GB" altLang="en-US" sz="2800" dirty="0">
              <a:latin typeface="Arial" panose="020B0604020202020204" pitchFamily="34" charset="0"/>
              <a:cs typeface="Arial" panose="020B0604020202020204" pitchFamily="34" charset="0"/>
            </a:endParaRPr>
          </a:p>
          <a:p>
            <a:pPr eaLnBrk="1" hangingPunct="1">
              <a:spcBef>
                <a:spcPts val="0"/>
              </a:spcBef>
              <a:spcAft>
                <a:spcPts val="1800"/>
              </a:spcAft>
            </a:pPr>
            <a:r>
              <a:rPr lang="en-US" sz="2000" dirty="0">
                <a:latin typeface="Arial" panose="020B0604020202020204" pitchFamily="34" charset="0"/>
                <a:cs typeface="Arial" panose="020B0604020202020204" pitchFamily="34" charset="0"/>
              </a:rPr>
              <a:t>In addition to SIDS there is a risk of entrapment or overlaying</a:t>
            </a:r>
            <a:endParaRPr lang="en-GB" altLang="en-US" sz="2000" dirty="0">
              <a:latin typeface="Arial" panose="020B0604020202020204" pitchFamily="34" charset="0"/>
              <a:cs typeface="Arial" panose="020B0604020202020204" pitchFamily="34" charset="0"/>
            </a:endParaRPr>
          </a:p>
          <a:p>
            <a:pPr>
              <a:spcBef>
                <a:spcPts val="0"/>
              </a:spcBef>
              <a:spcAft>
                <a:spcPts val="1800"/>
              </a:spcAft>
              <a:buFont typeface="Arial" panose="020B0604020202020204" pitchFamily="34" charset="0"/>
              <a:buChar char="•"/>
            </a:pPr>
            <a:r>
              <a:rPr lang="en-GB" sz="2000" dirty="0">
                <a:latin typeface="Arial" panose="020B0604020202020204" pitchFamily="34" charset="0"/>
                <a:cs typeface="Arial" panose="020B0604020202020204" pitchFamily="34" charset="0"/>
              </a:rPr>
              <a:t>Discuss planning solutions e.g. Moses basket, partner takes baby</a:t>
            </a:r>
          </a:p>
        </p:txBody>
      </p:sp>
      <p:sp>
        <p:nvSpPr>
          <p:cNvPr id="13316" name="Text Box 5"/>
          <p:cNvSpPr txBox="1">
            <a:spLocks noChangeArrowheads="1"/>
          </p:cNvSpPr>
          <p:nvPr/>
        </p:nvSpPr>
        <p:spPr bwMode="auto">
          <a:xfrm>
            <a:off x="538238" y="5951204"/>
            <a:ext cx="6264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 charset="0"/>
                <a:ea typeface="ＭＳ Ｐゴシック" pitchFamily="34" charset="-128"/>
              </a:defRPr>
            </a:lvl1pPr>
            <a:lvl2pPr marL="742950" indent="-285750">
              <a:defRPr sz="2400">
                <a:solidFill>
                  <a:schemeClr val="tx1"/>
                </a:solidFill>
                <a:latin typeface="Lucida Grande" pitchFamily="8" charset="0"/>
                <a:ea typeface="ＭＳ Ｐゴシック" pitchFamily="34" charset="-128"/>
              </a:defRPr>
            </a:lvl2pPr>
            <a:lvl3pPr marL="1143000" indent="-228600">
              <a:defRPr sz="2400">
                <a:solidFill>
                  <a:schemeClr val="tx1"/>
                </a:solidFill>
                <a:latin typeface="Lucida Grande" pitchFamily="8" charset="0"/>
                <a:ea typeface="ＭＳ Ｐゴシック" pitchFamily="34" charset="-128"/>
              </a:defRPr>
            </a:lvl3pPr>
            <a:lvl4pPr marL="1600200" indent="-228600">
              <a:defRPr sz="2400">
                <a:solidFill>
                  <a:schemeClr val="tx1"/>
                </a:solidFill>
                <a:latin typeface="Lucida Grande" pitchFamily="8" charset="0"/>
                <a:ea typeface="ＭＳ Ｐゴシック" pitchFamily="34" charset="-128"/>
              </a:defRPr>
            </a:lvl4pPr>
            <a:lvl5pPr marL="2057400" indent="-228600">
              <a:defRPr sz="2400">
                <a:solidFill>
                  <a:schemeClr val="tx1"/>
                </a:solidFill>
                <a:latin typeface="Lucida Grande" pitchFamily="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9pPr>
          </a:lstStyle>
          <a:p>
            <a:pPr eaLnBrk="0" fontAlgn="base" hangingPunct="0">
              <a:spcAft>
                <a:spcPct val="0"/>
              </a:spcAft>
            </a:pPr>
            <a:r>
              <a:rPr lang="en-GB" altLang="en-US" sz="1200" baseline="30000" dirty="0">
                <a:solidFill>
                  <a:srgbClr val="000000"/>
                </a:solidFill>
                <a:latin typeface="Calibri" panose="020F0502020204030204" pitchFamily="34" charset="0"/>
              </a:rPr>
              <a:t>1</a:t>
            </a:r>
            <a:r>
              <a:rPr lang="en-GB" altLang="en-US" sz="1200" dirty="0">
                <a:solidFill>
                  <a:srgbClr val="000000"/>
                </a:solidFill>
                <a:latin typeface="Calibri" panose="020F0502020204030204" pitchFamily="34" charset="0"/>
              </a:rPr>
              <a:t>Blair, </a:t>
            </a:r>
            <a:r>
              <a:rPr lang="en-GB" altLang="en-US" sz="1200" dirty="0">
                <a:solidFill>
                  <a:srgbClr val="000000"/>
                </a:solidFill>
                <a:latin typeface="Calibri" panose="020F0502020204030204" pitchFamily="34" charset="0"/>
              </a:rPr>
              <a:t>Sidebotham</a:t>
            </a:r>
            <a:r>
              <a:rPr lang="en-GB" altLang="en-US" sz="1200" dirty="0">
                <a:solidFill>
                  <a:srgbClr val="000000"/>
                </a:solidFill>
                <a:latin typeface="Calibri" panose="020F0502020204030204" pitchFamily="34" charset="0"/>
              </a:rPr>
              <a:t>, </a:t>
            </a:r>
            <a:r>
              <a:rPr lang="en-GB" altLang="en-US" sz="1200" dirty="0">
                <a:solidFill>
                  <a:srgbClr val="000000"/>
                </a:solidFill>
                <a:latin typeface="Calibri" panose="020F0502020204030204" pitchFamily="34" charset="0"/>
              </a:rPr>
              <a:t>Evason</a:t>
            </a:r>
            <a:r>
              <a:rPr lang="en-GB" altLang="en-US" sz="1200" dirty="0">
                <a:solidFill>
                  <a:srgbClr val="000000"/>
                </a:solidFill>
                <a:latin typeface="Calibri" panose="020F0502020204030204" pitchFamily="34" charset="0"/>
              </a:rPr>
              <a:t>-Coombe </a:t>
            </a:r>
            <a:r>
              <a:rPr lang="en-GB" altLang="en-US" sz="1200" i="1" dirty="0">
                <a:solidFill>
                  <a:srgbClr val="000000"/>
                </a:solidFill>
                <a:latin typeface="Calibri" panose="020F0502020204030204" pitchFamily="34" charset="0"/>
              </a:rPr>
              <a:t>et al. </a:t>
            </a:r>
            <a:r>
              <a:rPr lang="en-GB" altLang="en-US" sz="1200" dirty="0">
                <a:solidFill>
                  <a:srgbClr val="000000"/>
                </a:solidFill>
                <a:latin typeface="Calibri" panose="020F0502020204030204" pitchFamily="34" charset="0"/>
              </a:rPr>
              <a:t>2009</a:t>
            </a:r>
          </a:p>
          <a:p>
            <a:pPr eaLnBrk="0" fontAlgn="base" hangingPunct="0">
              <a:spcAft>
                <a:spcPct val="0"/>
              </a:spcAft>
            </a:pPr>
            <a:r>
              <a:rPr lang="en-GB" altLang="en-US" sz="1400" dirty="0">
                <a:solidFill>
                  <a:srgbClr val="000000"/>
                </a:solidFill>
              </a:rPr>
              <a:t/>
            </a:r>
            <a:br>
              <a:rPr lang="en-GB" altLang="en-US" sz="1400" dirty="0">
                <a:solidFill>
                  <a:srgbClr val="000000"/>
                </a:solidFill>
              </a:rPr>
            </a:br>
            <a:endParaRPr lang="en-GB" altLang="en-US" sz="1400" dirty="0">
              <a:solidFill>
                <a:srgbClr val="CC3300"/>
              </a:solidFill>
              <a:latin typeface="Calibri" pitchFamily="34" charset="0"/>
            </a:endParaRPr>
          </a:p>
        </p:txBody>
      </p:sp>
      <p:sp>
        <p:nvSpPr>
          <p:cNvPr id="2" name="Rectangle 1">
            <a:extLst>
              <a:ext uri="{FF2B5EF4-FFF2-40B4-BE49-F238E27FC236}">
                <a16:creationId xmlns:a16="http://schemas.microsoft.com/office/drawing/2014/main" id="{1EC2EBEC-374C-4C55-90E4-316B9E25BB1C}"/>
              </a:ext>
            </a:extLst>
          </p:cNvPr>
          <p:cNvSpPr/>
          <p:nvPr/>
        </p:nvSpPr>
        <p:spPr>
          <a:xfrm>
            <a:off x="4450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pic>
        <p:nvPicPr>
          <p:cNvPr id="7" name="Picture 2">
            <a:extLst>
              <a:ext uri="{FF2B5EF4-FFF2-40B4-BE49-F238E27FC236}">
                <a16:creationId xmlns:a16="http://schemas.microsoft.com/office/drawing/2014/main" id="{34CCA925-3605-444A-A55C-AC299A548B1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38238" y="2447708"/>
            <a:ext cx="3828489" cy="290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5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p:cTn id="19" dur="10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3315">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133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 calcmode="lin" valueType="num">
                                      <p:cBhvr additive="base">
                                        <p:cTn id="27"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315">
                                            <p:txEl>
                                              <p:pRg st="3" end="3"/>
                                            </p:txEl>
                                          </p:spTgt>
                                        </p:tgtEl>
                                        <p:attrNameLst>
                                          <p:attrName>style.visibility</p:attrName>
                                        </p:attrNameLst>
                                      </p:cBhvr>
                                      <p:to>
                                        <p:strVal val="visible"/>
                                      </p:to>
                                    </p:set>
                                    <p:anim calcmode="lin" valueType="num">
                                      <p:cBhvr additive="base">
                                        <p:cTn id="33"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41" y="405260"/>
            <a:ext cx="8229600" cy="1143000"/>
          </a:xfrm>
        </p:spPr>
        <p:txBody>
          <a:bodyPr/>
          <a:lstStyle/>
          <a:p>
            <a:r>
              <a:rPr lang="en-GB" sz="4000" b="1" dirty="0">
                <a:latin typeface="Arial" panose="020B0604020202020204" pitchFamily="34" charset="0"/>
                <a:cs typeface="Arial" panose="020B0604020202020204" pitchFamily="34" charset="0"/>
              </a:rPr>
              <a:t>Bed sharing – universal advice</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929260"/>
            <a:ext cx="8168640" cy="4592508"/>
          </a:xfrm>
        </p:spPr>
        <p:txBody>
          <a:bodyPr/>
          <a:lstStyle/>
          <a:p>
            <a:r>
              <a:rPr lang="en-GB" sz="2100" dirty="0">
                <a:latin typeface="Arial" panose="020B0604020202020204" pitchFamily="34" charset="0"/>
                <a:cs typeface="Arial" panose="020B0604020202020204" pitchFamily="34" charset="0"/>
              </a:rPr>
              <a:t>Discuss bed-sharing with all families however they choose to feed their baby</a:t>
            </a:r>
          </a:p>
          <a:p>
            <a:r>
              <a:rPr lang="en-GB" sz="2100" dirty="0">
                <a:latin typeface="Arial" panose="020B0604020202020204" pitchFamily="34" charset="0"/>
                <a:cs typeface="Arial" panose="020B0604020202020204" pitchFamily="34" charset="0"/>
              </a:rPr>
              <a:t>Be open and non-judgemental</a:t>
            </a:r>
          </a:p>
          <a:p>
            <a:r>
              <a:rPr lang="en-GB" sz="2100" dirty="0">
                <a:latin typeface="Arial" panose="020B0604020202020204" pitchFamily="34" charset="0"/>
                <a:cs typeface="Arial" panose="020B0604020202020204" pitchFamily="34" charset="0"/>
              </a:rPr>
              <a:t>Beware of assumptions</a:t>
            </a:r>
          </a:p>
          <a:p>
            <a:r>
              <a:rPr lang="en-GB" sz="2100" dirty="0">
                <a:latin typeface="Arial" panose="020B0604020202020204" pitchFamily="34" charset="0"/>
                <a:cs typeface="Arial" panose="020B0604020202020204" pitchFamily="34" charset="0"/>
              </a:rPr>
              <a:t>Explore – why is the family bed-sharing? Do they have an alternative safe sleep space?</a:t>
            </a:r>
          </a:p>
          <a:p>
            <a:r>
              <a:rPr lang="en-GB" sz="2100" dirty="0">
                <a:latin typeface="Arial" panose="020B0604020202020204" pitchFamily="34" charset="0"/>
                <a:cs typeface="Arial" panose="020B0604020202020204" pitchFamily="34" charset="0"/>
              </a:rPr>
              <a:t>Plan – every family needs a plan to avoid unsafe, accidental bed sharing</a:t>
            </a:r>
          </a:p>
          <a:p>
            <a:r>
              <a:rPr lang="en-GB" sz="2100" dirty="0">
                <a:latin typeface="Arial" panose="020B0604020202020204" pitchFamily="34" charset="0"/>
                <a:cs typeface="Arial" panose="020B0604020202020204" pitchFamily="34" charset="0"/>
              </a:rPr>
              <a:t>If the family are in a high risk group we need to tell them why</a:t>
            </a:r>
            <a:endParaRPr lang="en-US" sz="2100"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 </a:t>
            </a:r>
          </a:p>
          <a:p>
            <a:pPr marL="0" indent="0">
              <a:buNone/>
            </a:pPr>
            <a:r>
              <a:rPr lang="en-US" sz="2100" b="1" dirty="0">
                <a:solidFill>
                  <a:srgbClr val="00B050"/>
                </a:solidFill>
                <a:latin typeface="Arial" panose="020B0604020202020204" pitchFamily="34" charset="0"/>
                <a:cs typeface="Arial" panose="020B0604020202020204" pitchFamily="34" charset="0"/>
              </a:rPr>
              <a:t>H</a:t>
            </a:r>
            <a:r>
              <a:rPr lang="en-GB" sz="2100" b="1" dirty="0">
                <a:solidFill>
                  <a:srgbClr val="00B050"/>
                </a:solidFill>
                <a:latin typeface="Arial" panose="020B0604020202020204" pitchFamily="34" charset="0"/>
                <a:cs typeface="Arial" panose="020B0604020202020204" pitchFamily="34" charset="0"/>
              </a:rPr>
              <a:t>igh</a:t>
            </a:r>
            <a:r>
              <a:rPr lang="en-GB" sz="2100" b="1" dirty="0">
                <a:solidFill>
                  <a:srgbClr val="00B050"/>
                </a:solidFill>
                <a:latin typeface="Arial" panose="020B0604020202020204" pitchFamily="34" charset="0"/>
                <a:cs typeface="Arial" panose="020B0604020202020204" pitchFamily="34" charset="0"/>
              </a:rPr>
              <a:t> risk bedsharing</a:t>
            </a:r>
          </a:p>
        </p:txBody>
      </p:sp>
    </p:spTree>
    <p:extLst>
      <p:ext uri="{BB962C8B-B14F-4D97-AF65-F5344CB8AC3E}">
        <p14:creationId xmlns:p14="http://schemas.microsoft.com/office/powerpoint/2010/main" val="38276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6" end="6"/>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3">
                                            <p:txEl>
                                              <p:pRg st="7" end="7"/>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19CD-25D2-4EA1-8025-3B8173D6F938}"/>
              </a:ext>
            </a:extLst>
          </p:cNvPr>
          <p:cNvSpPr>
            <a:spLocks noGrp="1"/>
          </p:cNvSpPr>
          <p:nvPr>
            <p:ph type="title"/>
          </p:nvPr>
        </p:nvSpPr>
        <p:spPr/>
        <p:txBody>
          <a:bodyPr/>
          <a:lstStyle/>
          <a:p>
            <a:r>
              <a:rPr lang="en-US" sz="4400" b="1" dirty="0"/>
              <a:t>Aims and Objectives of the Session</a:t>
            </a:r>
            <a:endParaRPr lang="en-GB" sz="4400" b="1" dirty="0"/>
          </a:p>
        </p:txBody>
      </p:sp>
      <p:sp>
        <p:nvSpPr>
          <p:cNvPr id="3" name="Content Placeholder 2">
            <a:extLst>
              <a:ext uri="{FF2B5EF4-FFF2-40B4-BE49-F238E27FC236}">
                <a16:creationId xmlns:a16="http://schemas.microsoft.com/office/drawing/2014/main" id="{A14617EA-68F6-49D1-8EBE-1ACE48338953}"/>
              </a:ext>
            </a:extLst>
          </p:cNvPr>
          <p:cNvSpPr>
            <a:spLocks noGrp="1"/>
          </p:cNvSpPr>
          <p:nvPr>
            <p:ph sz="half" idx="1"/>
          </p:nvPr>
        </p:nvSpPr>
        <p:spPr>
          <a:xfrm>
            <a:off x="457200" y="1847088"/>
            <a:ext cx="7527396" cy="3843185"/>
          </a:xfrm>
        </p:spPr>
        <p:txBody>
          <a:bodyPr/>
          <a:lstStyle/>
          <a:p>
            <a:pPr>
              <a:spcBef>
                <a:spcPts val="0"/>
              </a:spcBef>
              <a:spcAft>
                <a:spcPts val="1350"/>
              </a:spcAft>
            </a:pPr>
            <a:endParaRPr lang="en-US" sz="2000" dirty="0"/>
          </a:p>
          <a:p>
            <a:pPr>
              <a:spcBef>
                <a:spcPts val="0"/>
              </a:spcBef>
              <a:spcAft>
                <a:spcPts val="1350"/>
              </a:spcAft>
            </a:pPr>
            <a:r>
              <a:rPr lang="en-US" sz="2800" dirty="0">
                <a:latin typeface="Arial" panose="020B0604020202020204" pitchFamily="34" charset="0"/>
                <a:cs typeface="Arial" panose="020B0604020202020204" pitchFamily="34" charset="0"/>
              </a:rPr>
              <a:t>Introduction to Sudden Infant Death Syndrome</a:t>
            </a:r>
          </a:p>
          <a:p>
            <a:pPr>
              <a:spcBef>
                <a:spcPts val="0"/>
              </a:spcBef>
              <a:spcAft>
                <a:spcPts val="1350"/>
              </a:spcAft>
            </a:pPr>
            <a:r>
              <a:rPr lang="en-US" sz="2800" dirty="0">
                <a:latin typeface="Arial" panose="020B0604020202020204" pitchFamily="34" charset="0"/>
                <a:cs typeface="Arial" panose="020B0604020202020204" pitchFamily="34" charset="0"/>
              </a:rPr>
              <a:t>Understanding of vulnerable babies and families</a:t>
            </a:r>
          </a:p>
          <a:p>
            <a:pPr>
              <a:spcBef>
                <a:spcPts val="0"/>
              </a:spcBef>
              <a:spcAft>
                <a:spcPts val="1350"/>
              </a:spcAft>
            </a:pPr>
            <a:r>
              <a:rPr lang="en-US" sz="2800" dirty="0">
                <a:latin typeface="Arial" panose="020B0604020202020204" pitchFamily="34" charset="0"/>
                <a:cs typeface="Arial" panose="020B0604020202020204" pitchFamily="34" charset="0"/>
              </a:rPr>
              <a:t>Update on current evidence-based safer sleep advice including the latest co-sleeping advice</a:t>
            </a:r>
          </a:p>
          <a:p>
            <a:pPr>
              <a:spcBef>
                <a:spcPts val="0"/>
              </a:spcBef>
              <a:spcAft>
                <a:spcPts val="1350"/>
              </a:spcAft>
            </a:pPr>
            <a:r>
              <a:rPr lang="en-US" sz="2800" dirty="0">
                <a:latin typeface="Arial" panose="020B0604020202020204" pitchFamily="34" charset="0"/>
                <a:cs typeface="Arial" panose="020B0604020202020204" pitchFamily="34" charset="0"/>
              </a:rPr>
              <a:t>Sleeping product advice</a:t>
            </a:r>
          </a:p>
          <a:p>
            <a:endParaRPr lang="en-GB" dirty="0"/>
          </a:p>
        </p:txBody>
      </p:sp>
    </p:spTree>
    <p:extLst>
      <p:ext uri="{BB962C8B-B14F-4D97-AF65-F5344CB8AC3E}">
        <p14:creationId xmlns:p14="http://schemas.microsoft.com/office/powerpoint/2010/main" val="62362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28361" y="739382"/>
            <a:ext cx="8229600" cy="960408"/>
          </a:xfrm>
          <a:noFill/>
        </p:spPr>
        <p:txBody>
          <a:bodyPr/>
          <a:lstStyle/>
          <a:p>
            <a:pPr eaLnBrk="1" hangingPunct="1"/>
            <a:r>
              <a:rPr lang="en-GB" sz="4000" b="1" dirty="0"/>
              <a:t>When not to </a:t>
            </a:r>
            <a:r>
              <a:rPr lang="en-GB" sz="4000" b="1" dirty="0" smtClean="0"/>
              <a:t>bed share</a:t>
            </a:r>
            <a:r>
              <a:rPr lang="en-GB" sz="3600" b="1" dirty="0"/>
              <a:t/>
            </a:r>
            <a:br>
              <a:rPr lang="en-GB" sz="3600" b="1" dirty="0"/>
            </a:br>
            <a:endParaRPr lang="en-US" altLang="en-US" sz="3600" b="1" dirty="0"/>
          </a:p>
        </p:txBody>
      </p:sp>
      <p:sp>
        <p:nvSpPr>
          <p:cNvPr id="29699" name="Rectangle 4"/>
          <p:cNvSpPr>
            <a:spLocks noGrp="1" noChangeArrowheads="1"/>
          </p:cNvSpPr>
          <p:nvPr>
            <p:ph sz="half" idx="1"/>
          </p:nvPr>
        </p:nvSpPr>
        <p:spPr>
          <a:xfrm>
            <a:off x="503173" y="1088018"/>
            <a:ext cx="4439988" cy="4536728"/>
          </a:xfrm>
          <a:noFill/>
        </p:spPr>
        <p:txBody>
          <a:bodyPr/>
          <a:lstStyle/>
          <a:p>
            <a:pPr marL="361950" indent="-361950" eaLnBrk="1" hangingPunct="1">
              <a:lnSpc>
                <a:spcPct val="80000"/>
              </a:lnSpc>
              <a:buFontTx/>
              <a:buNone/>
            </a:pPr>
            <a:endParaRPr lang="en-GB" altLang="en-US" sz="700" dirty="0"/>
          </a:p>
          <a:p>
            <a:pPr>
              <a:spcBef>
                <a:spcPts val="0"/>
              </a:spcBef>
              <a:spcAft>
                <a:spcPts val="1800"/>
              </a:spcAft>
            </a:pPr>
            <a:r>
              <a:rPr lang="en-GB" sz="2000" dirty="0">
                <a:latin typeface="Arial" panose="020B0604020202020204" pitchFamily="34" charset="0"/>
                <a:cs typeface="Arial" panose="020B0604020202020204" pitchFamily="34" charset="0"/>
              </a:rPr>
              <a:t>You should </a:t>
            </a:r>
            <a:r>
              <a:rPr lang="en-GB" sz="2000" b="1" dirty="0">
                <a:latin typeface="Arial" panose="020B0604020202020204" pitchFamily="34" charset="0"/>
                <a:cs typeface="Arial" panose="020B0604020202020204" pitchFamily="34" charset="0"/>
              </a:rPr>
              <a:t>never</a:t>
            </a:r>
            <a:r>
              <a:rPr lang="en-GB" sz="2000" dirty="0">
                <a:latin typeface="Arial" panose="020B0604020202020204" pitchFamily="34" charset="0"/>
                <a:cs typeface="Arial" panose="020B0604020202020204" pitchFamily="34" charset="0"/>
              </a:rPr>
              <a:t> sleep together with your baby if any of the following points apply to you or your partner: </a:t>
            </a:r>
            <a:endParaRPr lang="en-GB" altLang="en-US" sz="1200" dirty="0">
              <a:latin typeface="Arial" panose="020B0604020202020204" pitchFamily="34" charset="0"/>
              <a:cs typeface="Arial" panose="020B0604020202020204" pitchFamily="34" charset="0"/>
            </a:endParaRPr>
          </a:p>
          <a:p>
            <a:pPr>
              <a:spcBef>
                <a:spcPts val="0"/>
              </a:spcBef>
              <a:spcAft>
                <a:spcPts val="1800"/>
              </a:spcAft>
            </a:pPr>
            <a:r>
              <a:rPr lang="en-GB" sz="2000" dirty="0">
                <a:latin typeface="Arial" panose="020B0604020202020204" pitchFamily="34" charset="0"/>
                <a:cs typeface="Arial" panose="020B0604020202020204" pitchFamily="34" charset="0"/>
              </a:rPr>
              <a:t>Either you or your partner smokes (even if you do not smoke in the bedroom)</a:t>
            </a:r>
          </a:p>
          <a:p>
            <a:pPr>
              <a:spcBef>
                <a:spcPts val="0"/>
              </a:spcBef>
              <a:spcAft>
                <a:spcPts val="1800"/>
              </a:spcAft>
            </a:pPr>
            <a:r>
              <a:rPr lang="en-GB" sz="2000" dirty="0">
                <a:latin typeface="Arial" panose="020B0604020202020204" pitchFamily="34" charset="0"/>
                <a:cs typeface="Arial" panose="020B0604020202020204" pitchFamily="34" charset="0"/>
              </a:rPr>
              <a:t>Either you or your partner has drunk alcohol or taken drugs (including medications that may make you drowsy)</a:t>
            </a:r>
          </a:p>
          <a:p>
            <a:pPr>
              <a:spcBef>
                <a:spcPts val="0"/>
              </a:spcBef>
              <a:spcAft>
                <a:spcPts val="1800"/>
              </a:spcAft>
            </a:pPr>
            <a:r>
              <a:rPr lang="en-GB" sz="2000" dirty="0">
                <a:latin typeface="Arial" panose="020B0604020202020204" pitchFamily="34" charset="0"/>
                <a:cs typeface="Arial" panose="020B0604020202020204" pitchFamily="34" charset="0"/>
              </a:rPr>
              <a:t>Your baby was born premature (37 weeks or less)</a:t>
            </a:r>
          </a:p>
          <a:p>
            <a:pPr>
              <a:spcBef>
                <a:spcPts val="0"/>
              </a:spcBef>
              <a:spcAft>
                <a:spcPts val="1800"/>
              </a:spcAft>
            </a:pPr>
            <a:r>
              <a:rPr lang="en-GB" sz="2000" dirty="0">
                <a:latin typeface="Arial" panose="020B0604020202020204" pitchFamily="34" charset="0"/>
                <a:cs typeface="Arial" panose="020B0604020202020204" pitchFamily="34" charset="0"/>
              </a:rPr>
              <a:t>Your baby was born at a low weight (2.5kg or 5½ lbs or less)</a:t>
            </a:r>
          </a:p>
        </p:txBody>
      </p:sp>
      <p:sp>
        <p:nvSpPr>
          <p:cNvPr id="3" name="Content Placeholder 2"/>
          <p:cNvSpPr>
            <a:spLocks noGrp="1"/>
          </p:cNvSpPr>
          <p:nvPr>
            <p:ph sz="half" idx="2"/>
          </p:nvPr>
        </p:nvSpPr>
        <p:spPr/>
        <p:txBody>
          <a:bodyPr/>
          <a:lstStyle/>
          <a:p>
            <a:endParaRPr lang="en-GB" dirty="0"/>
          </a:p>
          <a:p>
            <a:endParaRPr lang="en-GB" dirty="0"/>
          </a:p>
          <a:p>
            <a:endParaRPr lang="en-GB" dirty="0"/>
          </a:p>
          <a:p>
            <a:endParaRPr lang="en-GB" dirty="0"/>
          </a:p>
          <a:p>
            <a:endParaRPr lang="en-GB" dirty="0"/>
          </a:p>
          <a:p>
            <a:pPr lvl="0">
              <a:spcBef>
                <a:spcPts val="0"/>
              </a:spcBef>
              <a:spcAft>
                <a:spcPts val="600"/>
              </a:spcAft>
            </a:pPr>
            <a:endParaRPr lang="en-GB" sz="2000" b="1" dirty="0">
              <a:solidFill>
                <a:srgbClr val="000000"/>
              </a:solidFill>
            </a:endParaRPr>
          </a:p>
          <a:p>
            <a:pPr marL="0" indent="0">
              <a:buNone/>
            </a:pPr>
            <a:endParaRPr lang="en-GB" dirty="0"/>
          </a:p>
        </p:txBody>
      </p:sp>
      <p:pic>
        <p:nvPicPr>
          <p:cNvPr id="4" name="Picture 3">
            <a:extLst>
              <a:ext uri="{FF2B5EF4-FFF2-40B4-BE49-F238E27FC236}">
                <a16:creationId xmlns:a16="http://schemas.microsoft.com/office/drawing/2014/main" id="{37A7799D-75A8-4322-BA27-1C84342035B6}"/>
              </a:ext>
            </a:extLst>
          </p:cNvPr>
          <p:cNvPicPr>
            <a:picLocks noChangeAspect="1"/>
          </p:cNvPicPr>
          <p:nvPr/>
        </p:nvPicPr>
        <p:blipFill>
          <a:blip r:embed="rId3"/>
          <a:stretch>
            <a:fillRect/>
          </a:stretch>
        </p:blipFill>
        <p:spPr>
          <a:xfrm>
            <a:off x="6466157" y="3536707"/>
            <a:ext cx="1114425" cy="819150"/>
          </a:xfrm>
          <a:prstGeom prst="rect">
            <a:avLst/>
          </a:prstGeom>
        </p:spPr>
      </p:pic>
      <p:pic>
        <p:nvPicPr>
          <p:cNvPr id="2" name="Picture 1"/>
          <p:cNvPicPr>
            <a:picLocks noChangeAspect="1"/>
          </p:cNvPicPr>
          <p:nvPr/>
        </p:nvPicPr>
        <p:blipFill>
          <a:blip r:embed="rId4"/>
          <a:stretch>
            <a:fillRect/>
          </a:stretch>
        </p:blipFill>
        <p:spPr>
          <a:xfrm>
            <a:off x="5172547" y="1784653"/>
            <a:ext cx="1828014" cy="1371011"/>
          </a:xfrm>
          <a:prstGeom prst="rect">
            <a:avLst/>
          </a:prstGeom>
        </p:spPr>
      </p:pic>
      <p:pic>
        <p:nvPicPr>
          <p:cNvPr id="5" name="Picture 4"/>
          <p:cNvPicPr>
            <a:picLocks noChangeAspect="1"/>
          </p:cNvPicPr>
          <p:nvPr/>
        </p:nvPicPr>
        <p:blipFill>
          <a:blip r:embed="rId5"/>
          <a:stretch>
            <a:fillRect/>
          </a:stretch>
        </p:blipFill>
        <p:spPr>
          <a:xfrm>
            <a:off x="7433740" y="1219586"/>
            <a:ext cx="1454570" cy="1939427"/>
          </a:xfrm>
          <a:prstGeom prst="rect">
            <a:avLst/>
          </a:prstGeom>
        </p:spPr>
      </p:pic>
      <p:pic>
        <p:nvPicPr>
          <p:cNvPr id="6" name="Picture 5"/>
          <p:cNvPicPr>
            <a:picLocks noChangeAspect="1"/>
          </p:cNvPicPr>
          <p:nvPr/>
        </p:nvPicPr>
        <p:blipFill>
          <a:blip r:embed="rId6"/>
          <a:stretch>
            <a:fillRect/>
          </a:stretch>
        </p:blipFill>
        <p:spPr>
          <a:xfrm>
            <a:off x="4995477" y="4491289"/>
            <a:ext cx="1872396" cy="1384012"/>
          </a:xfrm>
          <a:prstGeom prst="rect">
            <a:avLst/>
          </a:prstGeom>
        </p:spPr>
      </p:pic>
      <p:pic>
        <p:nvPicPr>
          <p:cNvPr id="7" name="Picture 6"/>
          <p:cNvPicPr>
            <a:picLocks noChangeAspect="1"/>
          </p:cNvPicPr>
          <p:nvPr/>
        </p:nvPicPr>
        <p:blipFill>
          <a:blip r:embed="rId7"/>
          <a:stretch>
            <a:fillRect/>
          </a:stretch>
        </p:blipFill>
        <p:spPr>
          <a:xfrm>
            <a:off x="6923672" y="4682967"/>
            <a:ext cx="2110406" cy="1077129"/>
          </a:xfrm>
          <a:prstGeom prst="rect">
            <a:avLst/>
          </a:prstGeom>
        </p:spPr>
      </p:pic>
    </p:spTree>
    <p:extLst>
      <p:ext uri="{BB962C8B-B14F-4D97-AF65-F5344CB8AC3E}">
        <p14:creationId xmlns:p14="http://schemas.microsoft.com/office/powerpoint/2010/main" val="279552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38160" y="1331605"/>
            <a:ext cx="1005840" cy="753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57200" y="1072055"/>
            <a:ext cx="8229600" cy="5502166"/>
          </a:xfrm>
        </p:spPr>
        <p:txBody>
          <a:bodyPr/>
          <a:lstStyle/>
          <a:p>
            <a:pPr marL="0" indent="0">
              <a:buNone/>
            </a:pPr>
            <a:r>
              <a:rPr lang="en-US" sz="4000" b="1" dirty="0">
                <a:solidFill>
                  <a:srgbClr val="0070C0"/>
                </a:solidFill>
                <a:latin typeface="Arial" panose="020B0604020202020204" pitchFamily="34" charset="0"/>
                <a:cs typeface="Arial" panose="020B0604020202020204" pitchFamily="34" charset="0"/>
              </a:rPr>
              <a:t>Breastfeeding reduces the risk of SIDS</a:t>
            </a:r>
          </a:p>
          <a:p>
            <a:endParaRPr lang="en-US" sz="3200" dirty="0">
              <a:latin typeface="Arial" panose="020B0604020202020204" pitchFamily="34" charset="0"/>
              <a:cs typeface="Arial" panose="020B0604020202020204" pitchFamily="34" charset="0"/>
            </a:endParaRPr>
          </a:p>
          <a:p>
            <a:pPr marL="0" indent="0">
              <a:spcBef>
                <a:spcPts val="0"/>
              </a:spcBef>
              <a:buNone/>
            </a:pPr>
            <a:r>
              <a:rPr lang="en-US" sz="3200" dirty="0">
                <a:latin typeface="Arial" panose="020B0604020202020204" pitchFamily="34" charset="0"/>
                <a:cs typeface="Arial" panose="020B0604020202020204" pitchFamily="34" charset="0"/>
              </a:rPr>
              <a:t>Any breastfeeding, even for a </a:t>
            </a:r>
          </a:p>
          <a:p>
            <a:pPr marL="0" indent="0">
              <a:spcBef>
                <a:spcPts val="0"/>
              </a:spcBef>
              <a:buNone/>
            </a:pPr>
            <a:r>
              <a:rPr lang="en-US" sz="3200" dirty="0">
                <a:latin typeface="Arial" panose="020B0604020202020204" pitchFamily="34" charset="0"/>
                <a:cs typeface="Arial" panose="020B0604020202020204" pitchFamily="34" charset="0"/>
              </a:rPr>
              <a:t>few days, is better than none, </a:t>
            </a:r>
          </a:p>
          <a:p>
            <a:pPr marL="0" indent="0">
              <a:spcBef>
                <a:spcPts val="0"/>
              </a:spcBef>
              <a:buNone/>
            </a:pPr>
            <a:r>
              <a:rPr lang="en-US" sz="3200" dirty="0">
                <a:latin typeface="Arial" panose="020B0604020202020204" pitchFamily="34" charset="0"/>
                <a:cs typeface="Arial" panose="020B0604020202020204" pitchFamily="34" charset="0"/>
              </a:rPr>
              <a:t>but the Department of Health </a:t>
            </a:r>
          </a:p>
          <a:p>
            <a:pPr marL="0" indent="0">
              <a:spcBef>
                <a:spcPts val="0"/>
              </a:spcBef>
              <a:buNone/>
            </a:pPr>
            <a:r>
              <a:rPr lang="en-US" sz="3200" dirty="0">
                <a:latin typeface="Arial" panose="020B0604020202020204" pitchFamily="34" charset="0"/>
                <a:cs typeface="Arial" panose="020B0604020202020204" pitchFamily="34" charset="0"/>
              </a:rPr>
              <a:t>recommends that babies are </a:t>
            </a:r>
          </a:p>
          <a:p>
            <a:pPr marL="0" indent="0">
              <a:spcBef>
                <a:spcPts val="0"/>
              </a:spcBef>
              <a:buNone/>
            </a:pPr>
            <a:r>
              <a:rPr lang="en-US" sz="3200" dirty="0">
                <a:latin typeface="Arial" panose="020B0604020202020204" pitchFamily="34" charset="0"/>
                <a:cs typeface="Arial" panose="020B0604020202020204" pitchFamily="34" charset="0"/>
              </a:rPr>
              <a:t>exclusively breastfed for six </a:t>
            </a:r>
          </a:p>
          <a:p>
            <a:pPr marL="0" indent="0">
              <a:spcBef>
                <a:spcPts val="0"/>
              </a:spcBef>
              <a:buNone/>
            </a:pPr>
            <a:r>
              <a:rPr lang="en-US" sz="3200" dirty="0">
                <a:latin typeface="Arial" panose="020B0604020202020204" pitchFamily="34" charset="0"/>
                <a:cs typeface="Arial" panose="020B0604020202020204" pitchFamily="34" charset="0"/>
              </a:rPr>
              <a:t>months</a:t>
            </a:r>
          </a:p>
          <a:p>
            <a:endParaRPr lang="en-GB" dirty="0"/>
          </a:p>
        </p:txBody>
      </p:sp>
      <p:pic>
        <p:nvPicPr>
          <p:cNvPr id="4" name="Picture 3"/>
          <p:cNvPicPr>
            <a:picLocks noChangeAspect="1"/>
          </p:cNvPicPr>
          <p:nvPr/>
        </p:nvPicPr>
        <p:blipFill>
          <a:blip r:embed="rId3"/>
          <a:stretch>
            <a:fillRect/>
          </a:stretch>
        </p:blipFill>
        <p:spPr>
          <a:xfrm>
            <a:off x="6417062" y="2119887"/>
            <a:ext cx="2269738" cy="3406502"/>
          </a:xfrm>
          <a:prstGeom prst="rect">
            <a:avLst/>
          </a:prstGeom>
        </p:spPr>
      </p:pic>
    </p:spTree>
    <p:extLst>
      <p:ext uri="{BB962C8B-B14F-4D97-AF65-F5344CB8AC3E}">
        <p14:creationId xmlns:p14="http://schemas.microsoft.com/office/powerpoint/2010/main" val="1424033532"/>
      </p:ext>
    </p:extLst>
  </p:cSld>
  <p:clrMapOvr>
    <a:masterClrMapping/>
  </p:clrMapOvr>
  <mc:AlternateContent xmlns:mc="http://schemas.openxmlformats.org/markup-compatibility/2006" xmlns:p14="http://schemas.microsoft.com/office/powerpoint/2010/main">
    <mc:Choice Requires="p14">
      <p:transition spd="slow" p14:dur="2000" advTm="3799"/>
    </mc:Choice>
    <mc:Fallback xmlns="">
      <p:transition spd="slow" advTm="379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GB" altLang="en-US" sz="4000" b="1" dirty="0"/>
              <a:t>Bedding and head covering</a:t>
            </a:r>
          </a:p>
        </p:txBody>
      </p:sp>
      <p:sp>
        <p:nvSpPr>
          <p:cNvPr id="15364" name="Rectangle 4"/>
          <p:cNvSpPr>
            <a:spLocks noGrp="1" noChangeArrowheads="1"/>
          </p:cNvSpPr>
          <p:nvPr>
            <p:ph type="body" sz="half" idx="1"/>
          </p:nvPr>
        </p:nvSpPr>
        <p:spPr>
          <a:xfrm>
            <a:off x="544513" y="1878838"/>
            <a:ext cx="4038600" cy="4522035"/>
          </a:xfrm>
        </p:spPr>
        <p:txBody>
          <a:bodyPr/>
          <a:lstStyle/>
          <a:p>
            <a:pPr>
              <a:spcBef>
                <a:spcPts val="0"/>
              </a:spcBef>
              <a:spcAft>
                <a:spcPts val="1800"/>
              </a:spcAft>
            </a:pPr>
            <a:r>
              <a:rPr lang="en-US" altLang="en-US" sz="2400" dirty="0">
                <a:latin typeface="Arial" panose="020B0604020202020204" pitchFamily="34" charset="0"/>
                <a:cs typeface="Arial" panose="020B0604020202020204" pitchFamily="34" charset="0"/>
              </a:rPr>
              <a:t>Use of bedding which covers the head is an independent risk factor</a:t>
            </a:r>
            <a:endParaRPr lang="en-GB" altLang="en-US" sz="2400" dirty="0">
              <a:latin typeface="Arial" panose="020B0604020202020204" pitchFamily="34" charset="0"/>
              <a:cs typeface="Arial" panose="020B0604020202020204" pitchFamily="34" charset="0"/>
            </a:endParaRPr>
          </a:p>
          <a:p>
            <a:pPr>
              <a:spcBef>
                <a:spcPts val="0"/>
              </a:spcBef>
              <a:spcAft>
                <a:spcPts val="1800"/>
              </a:spcAft>
            </a:pPr>
            <a:r>
              <a:rPr lang="en-GB" altLang="en-US" sz="2400" dirty="0">
                <a:latin typeface="Arial" panose="020B0604020202020204" pitchFamily="34" charset="0"/>
                <a:cs typeface="Arial" panose="020B0604020202020204" pitchFamily="34" charset="0"/>
              </a:rPr>
              <a:t>Sheets and blankets should be firmly tucked in</a:t>
            </a:r>
          </a:p>
          <a:p>
            <a:pPr>
              <a:spcBef>
                <a:spcPts val="0"/>
              </a:spcBef>
              <a:spcAft>
                <a:spcPts val="1800"/>
              </a:spcAft>
            </a:pPr>
            <a:r>
              <a:rPr lang="en-GB" altLang="en-US" sz="2400" dirty="0">
                <a:latin typeface="Arial" panose="020B0604020202020204" pitchFamily="34" charset="0"/>
                <a:cs typeface="Arial" panose="020B0604020202020204" pitchFamily="34" charset="0"/>
              </a:rPr>
              <a:t>Feet to foot</a:t>
            </a:r>
          </a:p>
          <a:p>
            <a:pPr>
              <a:spcBef>
                <a:spcPts val="0"/>
              </a:spcBef>
              <a:spcAft>
                <a:spcPts val="1800"/>
              </a:spcAft>
            </a:pPr>
            <a:r>
              <a:rPr lang="en-GB" altLang="en-US" sz="2400" dirty="0">
                <a:latin typeface="Arial" panose="020B0604020202020204" pitchFamily="34" charset="0"/>
                <a:cs typeface="Arial" panose="020B0604020202020204" pitchFamily="34" charset="0"/>
              </a:rPr>
              <a:t>Consider using a baby sleep bag</a:t>
            </a:r>
          </a:p>
          <a:p>
            <a:endParaRPr lang="en-GB" altLang="en-US" sz="2400" dirty="0"/>
          </a:p>
        </p:txBody>
      </p:sp>
      <p:pic>
        <p:nvPicPr>
          <p:cNvPr id="2" name="Picture 1">
            <a:extLst>
              <a:ext uri="{FF2B5EF4-FFF2-40B4-BE49-F238E27FC236}">
                <a16:creationId xmlns:a16="http://schemas.microsoft.com/office/drawing/2014/main" id="{A708533B-AA4F-4B1F-99F0-E7C7578B10C1}"/>
              </a:ext>
            </a:extLst>
          </p:cNvPr>
          <p:cNvPicPr>
            <a:picLocks noChangeAspect="1"/>
          </p:cNvPicPr>
          <p:nvPr/>
        </p:nvPicPr>
        <p:blipFill>
          <a:blip r:embed="rId3"/>
          <a:stretch>
            <a:fillRect/>
          </a:stretch>
        </p:blipFill>
        <p:spPr>
          <a:xfrm>
            <a:off x="5573756" y="1563683"/>
            <a:ext cx="3323812" cy="5294317"/>
          </a:xfrm>
          <a:prstGeom prst="rect">
            <a:avLst/>
          </a:prstGeom>
        </p:spPr>
      </p:pic>
    </p:spTree>
    <p:extLst>
      <p:ext uri="{BB962C8B-B14F-4D97-AF65-F5344CB8AC3E}">
        <p14:creationId xmlns:p14="http://schemas.microsoft.com/office/powerpoint/2010/main" val="18180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D2F37-3452-4F70-BD6C-26805C544722}"/>
              </a:ext>
            </a:extLst>
          </p:cNvPr>
          <p:cNvSpPr>
            <a:spLocks noGrp="1"/>
          </p:cNvSpPr>
          <p:nvPr>
            <p:ph idx="1"/>
          </p:nvPr>
        </p:nvSpPr>
        <p:spPr>
          <a:xfrm>
            <a:off x="303078" y="1311911"/>
            <a:ext cx="5760265" cy="4296727"/>
          </a:xfrm>
        </p:spPr>
        <p:txBody>
          <a:bodyPr/>
          <a:lstStyle/>
          <a:p>
            <a:pPr marL="0" indent="0">
              <a:spcBef>
                <a:spcPts val="0"/>
              </a:spcBef>
              <a:spcAft>
                <a:spcPts val="1800"/>
              </a:spcAft>
              <a:buNone/>
            </a:pPr>
            <a:r>
              <a:rPr lang="en-GB" sz="2200" dirty="0"/>
              <a:t/>
            </a:r>
            <a:br>
              <a:rPr lang="en-GB" sz="2200" dirty="0"/>
            </a:br>
            <a:endParaRPr lang="en-GB" sz="2200" dirty="0">
              <a:cs typeface="Calibri" pitchFamily="34" charset="0"/>
            </a:endParaRPr>
          </a:p>
          <a:p>
            <a:endParaRPr lang="en-GB" sz="2200" dirty="0"/>
          </a:p>
        </p:txBody>
      </p:sp>
      <p:sp>
        <p:nvSpPr>
          <p:cNvPr id="4" name="Rectangle 3"/>
          <p:cNvSpPr/>
          <p:nvPr/>
        </p:nvSpPr>
        <p:spPr>
          <a:xfrm>
            <a:off x="7516368" y="1311911"/>
            <a:ext cx="969264" cy="102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03078" y="1066800"/>
            <a:ext cx="8338002" cy="3662541"/>
          </a:xfrm>
          <a:prstGeom prst="rect">
            <a:avLst/>
          </a:prstGeom>
          <a:noFill/>
        </p:spPr>
        <p:txBody>
          <a:bodyPr wrap="square" rtlCol="0">
            <a:spAutoFit/>
          </a:bodyPr>
          <a:lstStyle/>
          <a:p>
            <a:r>
              <a:rPr lang="en-US" sz="3600" b="1" dirty="0">
                <a:solidFill>
                  <a:srgbClr val="0070C0"/>
                </a:solidFill>
                <a:latin typeface="Arial" panose="020B0604020202020204" pitchFamily="34" charset="0"/>
                <a:cs typeface="Arial" panose="020B0604020202020204" pitchFamily="34" charset="0"/>
              </a:rPr>
              <a:t>A clear cot is a safer cot:</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 pillows or duvets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 cot bumpers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 soft toys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 loose bedding</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 products that keep the baby in one position, such as wedges or straps</a:t>
            </a:r>
          </a:p>
        </p:txBody>
      </p:sp>
    </p:spTree>
    <p:extLst>
      <p:ext uri="{BB962C8B-B14F-4D97-AF65-F5344CB8AC3E}">
        <p14:creationId xmlns:p14="http://schemas.microsoft.com/office/powerpoint/2010/main" val="1313333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739613"/>
            <a:ext cx="8229600" cy="868680"/>
          </a:xfrm>
          <a:noFill/>
        </p:spPr>
        <p:txBody>
          <a:bodyPr/>
          <a:lstStyle/>
          <a:p>
            <a:pPr eaLnBrk="1" hangingPunct="1"/>
            <a:r>
              <a:rPr lang="en-GB" altLang="en-US" sz="4000" b="1" dirty="0"/>
              <a:t>Mattresses</a:t>
            </a:r>
            <a:endParaRPr lang="en-US" altLang="en-US" sz="4000" b="1" dirty="0"/>
          </a:p>
        </p:txBody>
      </p:sp>
      <p:sp>
        <p:nvSpPr>
          <p:cNvPr id="38915" name="Rectangle 3"/>
          <p:cNvSpPr>
            <a:spLocks noGrp="1" noChangeArrowheads="1"/>
          </p:cNvSpPr>
          <p:nvPr>
            <p:ph sz="half" idx="1"/>
          </p:nvPr>
        </p:nvSpPr>
        <p:spPr>
          <a:xfrm>
            <a:off x="181006" y="1638467"/>
            <a:ext cx="4824536" cy="4335916"/>
          </a:xfrm>
          <a:noFill/>
        </p:spPr>
        <p:txBody>
          <a:bodyPr/>
          <a:lstStyle/>
          <a:p>
            <a:pPr eaLnBrk="1" hangingPunct="1"/>
            <a:r>
              <a:rPr lang="en-GB" altLang="en-US" sz="2100" dirty="0">
                <a:latin typeface="Arial" panose="020B0604020202020204" pitchFamily="34" charset="0"/>
                <a:cs typeface="Arial" panose="020B0604020202020204" pitchFamily="34" charset="0"/>
              </a:rPr>
              <a:t>Flat, firm and fit the cot well</a:t>
            </a:r>
          </a:p>
          <a:p>
            <a:pPr eaLnBrk="1" hangingPunct="1"/>
            <a:r>
              <a:rPr lang="en-GB" altLang="en-US" sz="2100" dirty="0">
                <a:latin typeface="Arial" panose="020B0604020202020204" pitchFamily="34" charset="0"/>
                <a:cs typeface="Arial" panose="020B0604020202020204" pitchFamily="34" charset="0"/>
              </a:rPr>
              <a:t>Undamaged waterproof cover, thoroughly cleaned and dried before use</a:t>
            </a:r>
          </a:p>
          <a:p>
            <a:pPr eaLnBrk="1" hangingPunct="1"/>
            <a:r>
              <a:rPr lang="en-GB" altLang="en-US" sz="2100" dirty="0">
                <a:latin typeface="Arial" panose="020B0604020202020204" pitchFamily="34" charset="0"/>
                <a:cs typeface="Arial" panose="020B0604020202020204" pitchFamily="34" charset="0"/>
              </a:rPr>
              <a:t>Generally we advise it is safest to have a new mattress for each baby, though we know this isn’t always possible</a:t>
            </a:r>
          </a:p>
          <a:p>
            <a:pPr eaLnBrk="1" hangingPunct="1"/>
            <a:r>
              <a:rPr lang="en-GB" altLang="en-US" sz="2100" dirty="0">
                <a:latin typeface="Arial" panose="020B0604020202020204" pitchFamily="34" charset="0"/>
                <a:cs typeface="Arial" panose="020B0604020202020204" pitchFamily="34" charset="0"/>
              </a:rPr>
              <a:t>Second-hand mattresses from another home might increase the risk slightly</a:t>
            </a:r>
          </a:p>
          <a:p>
            <a:pPr eaLnBrk="1" hangingPunct="1"/>
            <a:r>
              <a:rPr lang="en-US" sz="2100" dirty="0">
                <a:latin typeface="Arial" panose="020B0604020202020204" pitchFamily="34" charset="0"/>
                <a:cs typeface="Arial" panose="020B0604020202020204" pitchFamily="34" charset="0"/>
              </a:rPr>
              <a:t>In addition, the use of soft sleep surfaces has been found to be associated with a higher risk of SIDS</a:t>
            </a:r>
          </a:p>
          <a:p>
            <a:pPr eaLnBrk="1" hangingPunct="1"/>
            <a:endParaRPr lang="en-GB" altLang="en-US" sz="2100" dirty="0"/>
          </a:p>
          <a:p>
            <a:pPr marL="0" indent="0" eaLnBrk="1" hangingPunct="1">
              <a:buNone/>
            </a:pPr>
            <a:endParaRPr lang="en-US" altLang="en-US" sz="2100" dirty="0"/>
          </a:p>
        </p:txBody>
      </p:sp>
      <p:pic>
        <p:nvPicPr>
          <p:cNvPr id="5" name="Picture 2" descr="https://westeurope1-mediap.svc.ms/transform/thumbnail?provider=spo&amp;inputFormat=jpg&amp;cs=fFNQTw&amp;docid=https%3A%2F%2Flullabytrust.sharepoint.com%3A443%2F_api%2Fv2.0%2Fdrives%2Fb!VLpYL3XC5EupMe-_7hv4fI3KHbtfA_hMuUtFEyFBow8g5uUJLPq9S5cAgryKj8NG%2Fitems%2F01PD2BXH2OMHBUAATYWBIK4MEH5JTTSKHQ%3Fversion%3DPublished&amp;access_token=eyJ0eXAiOiJKV1QiLCJhbGciOiJub25lIn0.eyJhdWQiOiIwMDAwMDAwMy0wMDAwLTBmZjEtY2UwMC0wMDAwMDAwMDAwMDAvbHVsbGFieXRydXN0LnNoYXJlcG9pbnQuY29tQDdlOTRmMzhlLWFkOWYtNDE3OC1hZmY2LWY3ODQ3MjJlNzAzZSIsImlzcyI6IjAwMDAwMDAzLTAwMDAtMGZmMS1jZTAwLTAwMDAwMDAwMDAwMCIsIm5iZiI6IjE1NTgwMDMyNDIiLCJleHAiOiIxNTU4MDI0ODQyIiwiZW5kcG9pbnR1cmwiOiJHb1h4blZHa3o3UUNsSVBqc2xiUkdjcXVQTGs5TFZRMllzRVZKcjFCeklVPSIsImVuZHBvaW50dXJsTGVuZ3RoIjoiMTE5IiwiaXNsb29wYmFjayI6IlRydWUiLCJjaWQiOiJOMkV5Tm1Sa09XVXRZakJqTVMwd01EQXdMVGs1TW1JdFpXTTBaV016WVdZM1pEZzUiLCJ2ZXIiOiJoYXNoZWRwcm9vZnRva2VuIiwic2l0ZWlkIjoiTW1ZMU9HSmhOVFF0WXpJM05TMDBZbVUwTFdFNU16RXRaV1ppWm1WbE1XSm1PRGRqIiwibmFtZWlkIjoiMCMuZnxtZW1iZXJzaGlwfGNoZXJ5bHBAbHVsbGFieXRydXN0Lm9ubWljcm9zb2Z0LmNvbSIsIm5paSI6Im1pY3Jvc29mdC5zaGFyZXBvaW50IiwiaXN1c2VyIjoidHJ1ZSIsImNhY2hla2V5IjoiMGguZnxtZW1iZXJzaGlwfDEwMDMwMDAwYWNlYjc5NDNAbGl2ZS5jb20iLCJ0dCI6IjAiLCJ1c2VQZXJzaXN0ZW50Q29va2llIjoiMiJ9.K0J1T3hOdHpORmxTNktta1NDMkJQWDhyT0RRalNwOUdxTUx2a05JdjlRVT0&amp;encodeFailures=1&amp;width=1078&amp;height=559&amp;srcWidth=1078&amp;srcHeight=559">
            <a:extLst>
              <a:ext uri="{FF2B5EF4-FFF2-40B4-BE49-F238E27FC236}">
                <a16:creationId xmlns:a16="http://schemas.microsoft.com/office/drawing/2014/main" id="{24080215-CC2A-4FE8-9599-F9868FBEF8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344" y="1031544"/>
            <a:ext cx="3322132" cy="172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2151A97-3FCE-424C-985A-67A6BBA7DB6D}"/>
              </a:ext>
            </a:extLst>
          </p:cNvPr>
          <p:cNvSpPr txBox="1"/>
          <p:nvPr/>
        </p:nvSpPr>
        <p:spPr>
          <a:xfrm>
            <a:off x="5300870" y="3106784"/>
            <a:ext cx="3397043" cy="3323987"/>
          </a:xfrm>
          <a:prstGeom prst="rect">
            <a:avLst/>
          </a:prstGeom>
          <a:noFill/>
        </p:spPr>
        <p:txBody>
          <a:bodyPr wrap="square" rtlCol="0" anchor="t">
            <a:spAutoFit/>
          </a:bodyPr>
          <a:lstStyle/>
          <a:p>
            <a:pPr marL="342900" indent="-342900">
              <a:buFont typeface="Arial" panose="020B0604020202020204" pitchFamily="34" charset="0"/>
              <a:buChar char="•"/>
            </a:pPr>
            <a:r>
              <a:rPr lang="en-US" sz="2100" kern="0" dirty="0">
                <a:solidFill>
                  <a:srgbClr val="000000"/>
                </a:solidFill>
                <a:latin typeface="Arial" panose="020B0604020202020204" pitchFamily="34" charset="0"/>
                <a:cs typeface="Arial" panose="020B0604020202020204" pitchFamily="34" charset="0"/>
              </a:rPr>
              <a:t>The surface of the mattress should be firm enough that when your baby is placed on it, their head does not sink in more than a few </a:t>
            </a:r>
            <a:r>
              <a:rPr lang="en-US" sz="2100" kern="0" dirty="0">
                <a:solidFill>
                  <a:srgbClr val="000000"/>
                </a:solidFill>
                <a:latin typeface="Arial" panose="020B0604020202020204" pitchFamily="34" charset="0"/>
                <a:cs typeface="Arial" panose="020B0604020202020204" pitchFamily="34" charset="0"/>
              </a:rPr>
              <a:t>millimetres</a:t>
            </a:r>
            <a:r>
              <a:rPr lang="en-US" sz="2100" kern="0" dirty="0">
                <a:solidFill>
                  <a:srgbClr val="00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100" kern="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100" kern="0" dirty="0">
                <a:latin typeface="Arial" panose="020B0604020202020204" pitchFamily="34" charset="0"/>
                <a:ea typeface="+mn-lt"/>
                <a:cs typeface="Arial" panose="020B0604020202020204" pitchFamily="34" charset="0"/>
              </a:rPr>
              <a:t>No hammocks – these aren’t firm or flat!</a:t>
            </a:r>
            <a:endParaRPr lang="en-US" sz="21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4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fade">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fade">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76834"/>
            <a:ext cx="8229600" cy="1143000"/>
          </a:xfrm>
        </p:spPr>
        <p:txBody>
          <a:bodyPr/>
          <a:lstStyle/>
          <a:p>
            <a:r>
              <a:rPr lang="en-GB" sz="4000" b="1" dirty="0"/>
              <a:t>Other sleep surfaces </a:t>
            </a:r>
          </a:p>
        </p:txBody>
      </p:sp>
      <p:sp>
        <p:nvSpPr>
          <p:cNvPr id="3" name="Content Placeholder 2"/>
          <p:cNvSpPr>
            <a:spLocks noGrp="1"/>
          </p:cNvSpPr>
          <p:nvPr>
            <p:ph idx="1"/>
          </p:nvPr>
        </p:nvSpPr>
        <p:spPr>
          <a:xfrm>
            <a:off x="457200" y="2011724"/>
            <a:ext cx="8229600" cy="4493295"/>
          </a:xfrm>
        </p:spPr>
        <p:txBody>
          <a:bodyPr/>
          <a:lstStyle/>
          <a:p>
            <a:pPr marL="0" indent="0">
              <a:spcBef>
                <a:spcPts val="0"/>
              </a:spcBef>
              <a:spcAft>
                <a:spcPts val="1800"/>
              </a:spcAft>
              <a:buNone/>
            </a:pPr>
            <a:r>
              <a:rPr lang="en-GB" sz="2200" dirty="0">
                <a:latin typeface="Arial" panose="020B0604020202020204" pitchFamily="34" charset="0"/>
                <a:cs typeface="Arial" panose="020B0604020202020204" pitchFamily="34" charset="0"/>
              </a:rPr>
              <a:t>We know there are lots on the market, so questions to ask:</a:t>
            </a:r>
          </a:p>
          <a:p>
            <a:pPr>
              <a:spcBef>
                <a:spcPts val="0"/>
              </a:spcBef>
              <a:spcAft>
                <a:spcPts val="1800"/>
              </a:spcAft>
            </a:pPr>
            <a:r>
              <a:rPr lang="en-GB" sz="2200" dirty="0">
                <a:latin typeface="Arial" panose="020B0604020202020204" pitchFamily="34" charset="0"/>
                <a:cs typeface="Arial" panose="020B0604020202020204" pitchFamily="34" charset="0"/>
              </a:rPr>
              <a:t>Is it firm?</a:t>
            </a:r>
          </a:p>
          <a:p>
            <a:pPr>
              <a:spcBef>
                <a:spcPts val="0"/>
              </a:spcBef>
              <a:spcAft>
                <a:spcPts val="1800"/>
              </a:spcAft>
            </a:pPr>
            <a:r>
              <a:rPr lang="en-GB" sz="2200" dirty="0">
                <a:latin typeface="Arial" panose="020B0604020202020204" pitchFamily="34" charset="0"/>
                <a:cs typeface="Arial" panose="020B0604020202020204" pitchFamily="34" charset="0"/>
              </a:rPr>
              <a:t>Is it flat?</a:t>
            </a:r>
          </a:p>
          <a:p>
            <a:pPr>
              <a:spcBef>
                <a:spcPts val="0"/>
              </a:spcBef>
              <a:spcAft>
                <a:spcPts val="1800"/>
              </a:spcAft>
            </a:pPr>
            <a:r>
              <a:rPr lang="en-GB" sz="2200" dirty="0">
                <a:latin typeface="Arial" panose="020B0604020202020204" pitchFamily="34" charset="0"/>
                <a:cs typeface="Arial" panose="020B0604020202020204" pitchFamily="34" charset="0"/>
              </a:rPr>
              <a:t>Does the mattress have a waterproof cover?</a:t>
            </a:r>
          </a:p>
          <a:p>
            <a:pPr>
              <a:spcBef>
                <a:spcPts val="0"/>
              </a:spcBef>
              <a:spcAft>
                <a:spcPts val="1800"/>
              </a:spcAft>
            </a:pPr>
            <a:r>
              <a:rPr lang="en-GB" sz="2200" dirty="0">
                <a:latin typeface="Arial" panose="020B0604020202020204" pitchFamily="34" charset="0"/>
                <a:cs typeface="Arial" panose="020B0604020202020204" pitchFamily="34" charset="0"/>
              </a:rPr>
              <a:t>Can bedding be firmly tucked in?</a:t>
            </a:r>
          </a:p>
          <a:p>
            <a:pPr>
              <a:spcBef>
                <a:spcPts val="0"/>
              </a:spcBef>
              <a:spcAft>
                <a:spcPts val="1800"/>
              </a:spcAft>
            </a:pPr>
            <a:r>
              <a:rPr lang="en-GB" sz="2200" dirty="0">
                <a:latin typeface="Arial" panose="020B0604020202020204" pitchFamily="34" charset="0"/>
                <a:cs typeface="Arial" panose="020B0604020202020204" pitchFamily="34" charset="0"/>
              </a:rPr>
              <a:t>British safety standards – does it conform? </a:t>
            </a:r>
          </a:p>
          <a:p>
            <a:pPr marL="0" indent="0" algn="ctr">
              <a:spcBef>
                <a:spcPts val="0"/>
              </a:spcBef>
              <a:spcAft>
                <a:spcPts val="1800"/>
              </a:spcAft>
              <a:buNone/>
            </a:pPr>
            <a:r>
              <a:rPr lang="en-US" sz="2800" b="1" dirty="0">
                <a:latin typeface="Arial" panose="020B0604020202020204" pitchFamily="34" charset="0"/>
                <a:cs typeface="Arial" panose="020B0604020202020204" pitchFamily="34" charset="0"/>
              </a:rPr>
              <a:t>K</a:t>
            </a:r>
            <a:r>
              <a:rPr lang="en-GB" sz="2800" b="1" dirty="0">
                <a:latin typeface="Arial" panose="020B0604020202020204" pitchFamily="34" charset="0"/>
                <a:cs typeface="Arial" panose="020B0604020202020204" pitchFamily="34" charset="0"/>
              </a:rPr>
              <a:t>eep</a:t>
            </a:r>
            <a:r>
              <a:rPr lang="en-GB" sz="2800" b="1" dirty="0">
                <a:latin typeface="Arial" panose="020B0604020202020204" pitchFamily="34" charset="0"/>
                <a:cs typeface="Arial" panose="020B0604020202020204" pitchFamily="34" charset="0"/>
              </a:rPr>
              <a:t> it simple, keep it safe!</a:t>
            </a:r>
          </a:p>
        </p:txBody>
      </p:sp>
    </p:spTree>
    <p:extLst>
      <p:ext uri="{BB962C8B-B14F-4D97-AF65-F5344CB8AC3E}">
        <p14:creationId xmlns:p14="http://schemas.microsoft.com/office/powerpoint/2010/main" val="39514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DE00-AFF6-456E-A9EC-ADA2AF5B411E}"/>
              </a:ext>
            </a:extLst>
          </p:cNvPr>
          <p:cNvSpPr>
            <a:spLocks noGrp="1"/>
          </p:cNvSpPr>
          <p:nvPr>
            <p:ph type="title"/>
          </p:nvPr>
        </p:nvSpPr>
        <p:spPr>
          <a:xfrm>
            <a:off x="361633" y="3145165"/>
            <a:ext cx="8229600" cy="911641"/>
          </a:xfrm>
        </p:spPr>
        <p:txBody>
          <a:bodyPr/>
          <a:lstStyle/>
          <a:p>
            <a:pPr algn="ctr"/>
            <a:r>
              <a:rPr lang="en-US" sz="4400" b="1" dirty="0"/>
              <a:t>Overheating</a:t>
            </a:r>
            <a:br>
              <a:rPr lang="en-US" sz="4400" b="1" dirty="0"/>
            </a:br>
            <a:r>
              <a:rPr lang="en-US" sz="4400" b="1" dirty="0"/>
              <a:t>Temperature</a:t>
            </a:r>
            <a:br>
              <a:rPr lang="en-US" sz="4400" b="1" dirty="0"/>
            </a:br>
            <a:r>
              <a:rPr lang="en-US" sz="4400" b="1" dirty="0"/>
              <a:t>Overwrapping</a:t>
            </a:r>
            <a:endParaRPr lang="en-GB" sz="4400" b="1" dirty="0"/>
          </a:p>
        </p:txBody>
      </p:sp>
    </p:spTree>
    <p:extLst>
      <p:ext uri="{BB962C8B-B14F-4D97-AF65-F5344CB8AC3E}">
        <p14:creationId xmlns:p14="http://schemas.microsoft.com/office/powerpoint/2010/main" val="355387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298405"/>
            <a:ext cx="8229600" cy="1143000"/>
          </a:xfrm>
          <a:noFill/>
        </p:spPr>
        <p:txBody>
          <a:bodyPr/>
          <a:lstStyle/>
          <a:p>
            <a:pPr eaLnBrk="1" hangingPunct="1"/>
            <a:r>
              <a:rPr lang="en-GB" sz="4000" b="1" dirty="0"/>
              <a:t>What is the ideal room temperature?</a:t>
            </a:r>
            <a:endParaRPr lang="en-US" sz="4000" b="1" dirty="0"/>
          </a:p>
        </p:txBody>
      </p:sp>
      <p:sp>
        <p:nvSpPr>
          <p:cNvPr id="7" name="Content Placeholder 6"/>
          <p:cNvSpPr>
            <a:spLocks noGrp="1"/>
          </p:cNvSpPr>
          <p:nvPr>
            <p:ph sz="half" idx="2"/>
          </p:nvPr>
        </p:nvSpPr>
        <p:spPr>
          <a:xfrm>
            <a:off x="683568" y="1556792"/>
            <a:ext cx="5832648" cy="4205288"/>
          </a:xfrm>
        </p:spPr>
        <p:txBody>
          <a:bodyPr/>
          <a:lstStyle/>
          <a:p>
            <a:pPr>
              <a:spcBef>
                <a:spcPts val="0"/>
              </a:spcBef>
              <a:spcAft>
                <a:spcPts val="1800"/>
              </a:spcAft>
              <a:buFont typeface="Arial"/>
              <a:buChar char="•"/>
            </a:pPr>
            <a:r>
              <a:rPr lang="en-GB" sz="2400" dirty="0">
                <a:solidFill>
                  <a:srgbClr val="000000"/>
                </a:solidFill>
                <a:latin typeface="Arial" panose="020B0604020202020204" pitchFamily="34" charset="0"/>
                <a:cs typeface="Arial" panose="020B0604020202020204" pitchFamily="34" charset="0"/>
              </a:rPr>
              <a:t>16–20°C</a:t>
            </a:r>
            <a:endParaRPr lang="en-GB" sz="2400" dirty="0">
              <a:latin typeface="Arial" panose="020B0604020202020204" pitchFamily="34" charset="0"/>
              <a:cs typeface="Arial" panose="020B0604020202020204" pitchFamily="34" charset="0"/>
            </a:endParaRPr>
          </a:p>
          <a:p>
            <a:pPr>
              <a:spcBef>
                <a:spcPts val="0"/>
              </a:spcBef>
              <a:spcAft>
                <a:spcPts val="1800"/>
              </a:spcAft>
              <a:buFont typeface="Arial"/>
              <a:buChar char="•"/>
            </a:pPr>
            <a:r>
              <a:rPr lang="en-GB" sz="2400" dirty="0">
                <a:solidFill>
                  <a:srgbClr val="000000"/>
                </a:solidFill>
                <a:latin typeface="Arial" panose="020B0604020202020204" pitchFamily="34" charset="0"/>
                <a:cs typeface="Arial" panose="020B0604020202020204" pitchFamily="34" charset="0"/>
              </a:rPr>
              <a:t>Adjust bedding and/or clothing so suitable for room temperature</a:t>
            </a:r>
          </a:p>
          <a:p>
            <a:pPr marL="0" indent="0">
              <a:spcBef>
                <a:spcPts val="0"/>
              </a:spcBef>
              <a:spcAft>
                <a:spcPts val="1800"/>
              </a:spcAft>
              <a:buNone/>
            </a:pPr>
            <a:endParaRPr lang="en-GB" sz="2200" dirty="0">
              <a:cs typeface="Calibri" pitchFamily="34" charset="0"/>
            </a:endParaRPr>
          </a:p>
          <a:p>
            <a:pPr marL="0" indent="0">
              <a:spcBef>
                <a:spcPts val="0"/>
              </a:spcBef>
              <a:spcAft>
                <a:spcPts val="1800"/>
              </a:spcAft>
              <a:buNone/>
            </a:pPr>
            <a:endParaRPr lang="en-GB" dirty="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5065">
            <a:off x="6432234" y="2751587"/>
            <a:ext cx="1924234" cy="257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3296198"/>
            <a:ext cx="5181600" cy="2616101"/>
          </a:xfrm>
          <a:prstGeom prst="rect">
            <a:avLst/>
          </a:prstGeom>
          <a:solidFill>
            <a:schemeClr val="accent2">
              <a:lumMod val="20000"/>
              <a:lumOff val="80000"/>
            </a:schemeClr>
          </a:solidFill>
        </p:spPr>
        <p:txBody>
          <a:bodyPr wrap="square" rtlCol="0">
            <a:spAutoFit/>
          </a:bodyPr>
          <a:lstStyle/>
          <a:p>
            <a:r>
              <a:rPr lang="en-US" sz="2000" b="1" dirty="0">
                <a:solidFill>
                  <a:srgbClr val="C00000"/>
                </a:solidFill>
                <a:latin typeface="Arial" panose="020B0604020202020204" pitchFamily="34" charset="0"/>
                <a:cs typeface="Arial" panose="020B0604020202020204" pitchFamily="34" charset="0"/>
              </a:rPr>
              <a:t>Top Tips for hot rooms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Close the blinds/curtains and, if safe to do so, keep a window open during the day to keep the room for getting too hot.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Putting a fan in the bedroom can help to circulate the air, but make sure it is out of reach and not pointed directly at the baby.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Reduce layers: just a nappy with no bedding is fine in hot weather.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Monitor the temperature with a room thermometer.</a:t>
            </a:r>
          </a:p>
        </p:txBody>
      </p:sp>
    </p:spTree>
    <p:extLst>
      <p:ext uri="{BB962C8B-B14F-4D97-AF65-F5344CB8AC3E}">
        <p14:creationId xmlns:p14="http://schemas.microsoft.com/office/powerpoint/2010/main" val="35474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1584" y="1682496"/>
            <a:ext cx="822960"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72440" y="1218883"/>
            <a:ext cx="8229600" cy="4389437"/>
          </a:xfrm>
        </p:spPr>
        <p:txBody>
          <a:bodyPr/>
          <a:lstStyle/>
          <a:p>
            <a:pPr marL="0" indent="0">
              <a:buNone/>
            </a:pPr>
            <a:r>
              <a:rPr lang="en-US" sz="4400" b="1" dirty="0">
                <a:solidFill>
                  <a:srgbClr val="0070C0"/>
                </a:solidFill>
                <a:latin typeface="Arial" panose="020B0604020202020204" pitchFamily="34" charset="0"/>
                <a:cs typeface="Arial" panose="020B0604020202020204" pitchFamily="34" charset="0"/>
              </a:rPr>
              <a:t>Safer sleep in car seats</a:t>
            </a:r>
          </a:p>
          <a:p>
            <a:r>
              <a:rPr lang="en-US" dirty="0">
                <a:latin typeface="Arial" panose="020B0604020202020204" pitchFamily="34" charset="0"/>
                <a:cs typeface="Arial" panose="020B0604020202020204" pitchFamily="34" charset="0"/>
              </a:rPr>
              <a:t>To reduce the risk of SIDS on long journeys:</a:t>
            </a:r>
          </a:p>
          <a:p>
            <a:r>
              <a:rPr lang="en-US" dirty="0">
                <a:latin typeface="Arial" panose="020B0604020202020204" pitchFamily="34" charset="0"/>
                <a:cs typeface="Arial" panose="020B0604020202020204" pitchFamily="34" charset="0"/>
              </a:rPr>
              <a:t>Stop for breaks so the baby isn’t in the car seat for long periods</a:t>
            </a:r>
          </a:p>
          <a:p>
            <a:r>
              <a:rPr lang="en-US" dirty="0">
                <a:latin typeface="Arial" panose="020B0604020202020204" pitchFamily="34" charset="0"/>
                <a:cs typeface="Arial" panose="020B0604020202020204" pitchFamily="34" charset="0"/>
              </a:rPr>
              <a:t>Remove hats and outdoor clothes when you get in the car</a:t>
            </a:r>
          </a:p>
          <a:p>
            <a:r>
              <a:rPr lang="en-US" dirty="0">
                <a:latin typeface="Arial" panose="020B0604020202020204" pitchFamily="34" charset="0"/>
                <a:cs typeface="Arial" panose="020B0604020202020204" pitchFamily="34" charset="0"/>
              </a:rPr>
              <a:t>Ideally keep them in sight of an adult</a:t>
            </a:r>
          </a:p>
          <a:p>
            <a:endParaRPr lang="en-GB" dirty="0"/>
          </a:p>
        </p:txBody>
      </p:sp>
    </p:spTree>
    <p:extLst>
      <p:ext uri="{BB962C8B-B14F-4D97-AF65-F5344CB8AC3E}">
        <p14:creationId xmlns:p14="http://schemas.microsoft.com/office/powerpoint/2010/main" val="1386856527"/>
      </p:ext>
    </p:extLst>
  </p:cSld>
  <p:clrMapOvr>
    <a:masterClrMapping/>
  </p:clrMapOvr>
  <mc:AlternateContent xmlns:mc="http://schemas.openxmlformats.org/markup-compatibility/2006" xmlns:p14="http://schemas.microsoft.com/office/powerpoint/2010/main">
    <mc:Choice Requires="p14">
      <p:transition spd="slow" p14:dur="2000" advTm="6235"/>
    </mc:Choice>
    <mc:Fallback xmlns="">
      <p:transition spd="slow" advTm="623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3C09-81FF-4CFC-8040-92FD5722C2AE}"/>
              </a:ext>
            </a:extLst>
          </p:cNvPr>
          <p:cNvSpPr>
            <a:spLocks noGrp="1"/>
          </p:cNvSpPr>
          <p:nvPr>
            <p:ph type="title"/>
          </p:nvPr>
        </p:nvSpPr>
        <p:spPr>
          <a:xfrm>
            <a:off x="457200" y="374278"/>
            <a:ext cx="8229600" cy="1143000"/>
          </a:xfrm>
        </p:spPr>
        <p:txBody>
          <a:bodyPr/>
          <a:lstStyle/>
          <a:p>
            <a:r>
              <a:rPr lang="en-GB" sz="4000" b="1" dirty="0"/>
              <a:t>Safer Sleep Key Messages</a:t>
            </a:r>
          </a:p>
        </p:txBody>
      </p:sp>
      <p:sp>
        <p:nvSpPr>
          <p:cNvPr id="3" name="Content Placeholder 2">
            <a:extLst>
              <a:ext uri="{FF2B5EF4-FFF2-40B4-BE49-F238E27FC236}">
                <a16:creationId xmlns:a16="http://schemas.microsoft.com/office/drawing/2014/main" id="{37E35896-93D2-4B61-942D-447FF2BE6413}"/>
              </a:ext>
            </a:extLst>
          </p:cNvPr>
          <p:cNvSpPr>
            <a:spLocks noGrp="1"/>
          </p:cNvSpPr>
          <p:nvPr>
            <p:ph idx="1"/>
          </p:nvPr>
        </p:nvSpPr>
        <p:spPr/>
        <p:txBody>
          <a:bodyPr/>
          <a:lstStyle/>
          <a:p>
            <a:pPr marL="0" indent="0" algn="ctr">
              <a:buNone/>
            </a:pPr>
            <a:r>
              <a:rPr lang="en-GB" dirty="0">
                <a:latin typeface="Arial" panose="020B0604020202020204" pitchFamily="34" charset="0"/>
                <a:cs typeface="Arial" panose="020B0604020202020204" pitchFamily="34" charset="0"/>
              </a:rPr>
              <a:t>Put babies on their BACK for every sleep</a:t>
            </a:r>
          </a:p>
          <a:p>
            <a:pPr marL="0" indent="0" algn="ctr">
              <a:buNone/>
            </a:pPr>
            <a:r>
              <a:rPr lang="en-GB" dirty="0">
                <a:latin typeface="Arial" panose="020B0604020202020204" pitchFamily="34" charset="0"/>
                <a:cs typeface="Arial" panose="020B0604020202020204" pitchFamily="34" charset="0"/>
              </a:rPr>
              <a:t>In a CLEAR, FLAT SLEEP SPACE</a:t>
            </a:r>
          </a:p>
          <a:p>
            <a:pPr marL="0" indent="0" algn="ctr">
              <a:buNone/>
            </a:pPr>
            <a:r>
              <a:rPr lang="en-GB" dirty="0">
                <a:latin typeface="Arial" panose="020B0604020202020204" pitchFamily="34" charset="0"/>
                <a:cs typeface="Arial" panose="020B0604020202020204" pitchFamily="34" charset="0"/>
              </a:rPr>
              <a:t>Keep them SMOKE FREE day and night</a:t>
            </a:r>
          </a:p>
          <a:p>
            <a:endParaRPr lang="en-GB" dirty="0"/>
          </a:p>
        </p:txBody>
      </p:sp>
      <p:pic>
        <p:nvPicPr>
          <p:cNvPr id="4" name="Picture 3">
            <a:extLst>
              <a:ext uri="{FF2B5EF4-FFF2-40B4-BE49-F238E27FC236}">
                <a16:creationId xmlns:a16="http://schemas.microsoft.com/office/drawing/2014/main" id="{97D7F6F2-0892-4088-9A2C-C90A1AD2A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230" y="3681440"/>
            <a:ext cx="2445506" cy="232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045A1C06-5FB8-4A68-8355-AA071E3923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348" y="3681441"/>
            <a:ext cx="1899644" cy="232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774BDB1C-9053-4F85-8591-15E2B4F3F91E}"/>
              </a:ext>
            </a:extLst>
          </p:cNvPr>
          <p:cNvSpPr txBox="1"/>
          <p:nvPr/>
        </p:nvSpPr>
        <p:spPr>
          <a:xfrm>
            <a:off x="1070230" y="6263487"/>
            <a:ext cx="3752193" cy="369332"/>
          </a:xfrm>
          <a:prstGeom prst="rect">
            <a:avLst/>
          </a:prstGeom>
          <a:noFill/>
        </p:spPr>
        <p:txBody>
          <a:bodyPr wrap="square" rtlCol="0">
            <a:spAutoFit/>
          </a:bodyPr>
          <a:lstStyle/>
          <a:p>
            <a:r>
              <a:rPr lang="en-US" b="1" dirty="0">
                <a:solidFill>
                  <a:srgbClr val="00B050"/>
                </a:solidFill>
                <a:latin typeface="Calibri" panose="020F0502020204030204" pitchFamily="34" charset="0"/>
                <a:cs typeface="Calibri" panose="020F0502020204030204" pitchFamily="34" charset="0"/>
              </a:rPr>
              <a:t>Spot the risks</a:t>
            </a:r>
            <a:endParaRPr lang="en-GB" b="1"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09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mph" presetSubtype="0" fill="hold" nodeType="clickEffect">
                                  <p:stCondLst>
                                    <p:cond delay="0"/>
                                  </p:stCondLst>
                                  <p:childTnLst>
                                    <p:anim calcmode="discrete" valueType="str">
                                      <p:cBhvr override="childStyle">
                                        <p:cTn id="18" dur="2000" fill="hold"/>
                                        <p:tgtEl>
                                          <p:spTgt spid="6">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CC41-8C28-46BA-B200-FE45C949B07A}"/>
              </a:ext>
            </a:extLst>
          </p:cNvPr>
          <p:cNvSpPr>
            <a:spLocks noGrp="1"/>
          </p:cNvSpPr>
          <p:nvPr>
            <p:ph type="title"/>
          </p:nvPr>
        </p:nvSpPr>
        <p:spPr>
          <a:xfrm>
            <a:off x="498793" y="2623957"/>
            <a:ext cx="8229600" cy="763360"/>
          </a:xfrm>
        </p:spPr>
        <p:txBody>
          <a:bodyPr/>
          <a:lstStyle/>
          <a:p>
            <a:pPr algn="ctr"/>
            <a:r>
              <a:rPr lang="en-US" sz="4800" b="1" dirty="0">
                <a:latin typeface="Calibri"/>
                <a:cs typeface="Calibri"/>
              </a:rPr>
              <a:t>What is </a:t>
            </a:r>
            <a:br>
              <a:rPr lang="en-US" sz="4800" b="1" dirty="0">
                <a:latin typeface="Calibri"/>
                <a:cs typeface="Calibri"/>
              </a:rPr>
            </a:br>
            <a:r>
              <a:rPr lang="en-US" sz="4800" b="1" dirty="0">
                <a:latin typeface="Calibri"/>
                <a:cs typeface="Calibri"/>
              </a:rPr>
              <a:t>Sudden Infant Death?</a:t>
            </a:r>
            <a:endParaRPr lang="en-GB" sz="4800" b="1" dirty="0">
              <a:latin typeface="Calibri"/>
              <a:cs typeface="Calibri"/>
            </a:endParaRPr>
          </a:p>
        </p:txBody>
      </p:sp>
    </p:spTree>
    <p:extLst>
      <p:ext uri="{BB962C8B-B14F-4D97-AF65-F5344CB8AC3E}">
        <p14:creationId xmlns:p14="http://schemas.microsoft.com/office/powerpoint/2010/main" val="1247070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txBox="1">
            <a:spLocks noGrp="1"/>
          </p:cNvSpPr>
          <p:nvPr>
            <p:ph type="title" idx="4294967295"/>
          </p:nvPr>
        </p:nvSpPr>
        <p:spPr>
          <a:xfrm>
            <a:off x="468313" y="123569"/>
            <a:ext cx="8229600" cy="782637"/>
          </a:xfrm>
        </p:spPr>
        <p:txBody>
          <a:bodyPr/>
          <a:lstStyle/>
          <a:p>
            <a:pPr algn="ctr" eaLnBrk="1"/>
            <a:r>
              <a:rPr altLang="en-US" b="1" dirty="0">
                <a:latin typeface="Calibri" pitchFamily="34" charset="0"/>
                <a:ea typeface="ＭＳ Ｐゴシック" pitchFamily="34" charset="-128"/>
              </a:rPr>
              <a:t>Spot </a:t>
            </a:r>
            <a:r>
              <a:rPr lang="en-GB" altLang="en-US" b="1" dirty="0">
                <a:latin typeface="Calibri" pitchFamily="34" charset="0"/>
                <a:ea typeface="ＭＳ Ｐゴシック" pitchFamily="34" charset="-128"/>
              </a:rPr>
              <a:t>t</a:t>
            </a:r>
            <a:r>
              <a:rPr altLang="en-US" b="1" dirty="0">
                <a:latin typeface="Calibri" pitchFamily="34" charset="0"/>
                <a:ea typeface="ＭＳ Ｐゴシック" pitchFamily="34" charset="-128"/>
              </a:rPr>
              <a:t>he </a:t>
            </a:r>
            <a:r>
              <a:rPr lang="en-GB" altLang="en-US" b="1" dirty="0">
                <a:latin typeface="Calibri" pitchFamily="34" charset="0"/>
                <a:ea typeface="ＭＳ Ｐゴシック" pitchFamily="34" charset="-128"/>
              </a:rPr>
              <a:t>eight</a:t>
            </a:r>
            <a:r>
              <a:rPr altLang="en-US" b="1" dirty="0">
                <a:latin typeface="Calibri" pitchFamily="34" charset="0"/>
                <a:ea typeface="ＭＳ Ｐゴシック" pitchFamily="34" charset="-128"/>
              </a:rPr>
              <a:t> </a:t>
            </a:r>
            <a:r>
              <a:rPr lang="en-GB" altLang="en-US" b="1" dirty="0">
                <a:latin typeface="Calibri" pitchFamily="34" charset="0"/>
                <a:ea typeface="ＭＳ Ｐゴシック" pitchFamily="34" charset="-128"/>
              </a:rPr>
              <a:t>r</a:t>
            </a:r>
            <a:r>
              <a:rPr altLang="en-US" b="1" dirty="0">
                <a:latin typeface="Calibri" pitchFamily="34" charset="0"/>
                <a:ea typeface="ＭＳ Ｐゴシック" pitchFamily="34" charset="-128"/>
              </a:rPr>
              <a:t>isks</a:t>
            </a:r>
            <a:endParaRPr altLang="en-US" b="1" dirty="0">
              <a:latin typeface="Calibri" pitchFamily="34" charset="0"/>
              <a:ea typeface="ＭＳ Ｐゴシック" pitchFamily="34" charset="-128"/>
            </a:endParaRPr>
          </a:p>
        </p:txBody>
      </p:sp>
      <p:pic>
        <p:nvPicPr>
          <p:cNvPr id="2" name="Picture 1">
            <a:extLst>
              <a:ext uri="{FF2B5EF4-FFF2-40B4-BE49-F238E27FC236}">
                <a16:creationId xmlns:a16="http://schemas.microsoft.com/office/drawing/2014/main" id="{4BDA5683-4CEC-4AD7-907C-61D6FC7B5F9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67167" y="737243"/>
            <a:ext cx="8229600" cy="5918885"/>
          </a:xfrm>
          <a:prstGeom prst="rect">
            <a:avLst/>
          </a:prstGeom>
        </p:spPr>
      </p:pic>
    </p:spTree>
    <p:extLst>
      <p:ext uri="{BB962C8B-B14F-4D97-AF65-F5344CB8AC3E}">
        <p14:creationId xmlns:p14="http://schemas.microsoft.com/office/powerpoint/2010/main" val="61546714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4AC5E-29DA-4691-928A-59ED2213029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47471" y="510737"/>
            <a:ext cx="9989362" cy="6347264"/>
          </a:xfrm>
          <a:prstGeom prst="rect">
            <a:avLst/>
          </a:prstGeom>
        </p:spPr>
      </p:pic>
    </p:spTree>
    <p:extLst>
      <p:ext uri="{BB962C8B-B14F-4D97-AF65-F5344CB8AC3E}">
        <p14:creationId xmlns:p14="http://schemas.microsoft.com/office/powerpoint/2010/main" val="1673414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9D916D-DEF2-4C71-BD3A-826EED122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89" y="363894"/>
            <a:ext cx="8664022" cy="6344816"/>
          </a:xfrm>
          <a:prstGeom prst="rect">
            <a:avLst/>
          </a:prstGeom>
        </p:spPr>
      </p:pic>
    </p:spTree>
    <p:extLst>
      <p:ext uri="{BB962C8B-B14F-4D97-AF65-F5344CB8AC3E}">
        <p14:creationId xmlns:p14="http://schemas.microsoft.com/office/powerpoint/2010/main" val="56922091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05840" y="5349240"/>
            <a:ext cx="7284720" cy="584775"/>
          </a:xfrm>
          <a:prstGeom prst="rect">
            <a:avLst/>
          </a:prstGeom>
          <a:noFill/>
        </p:spPr>
        <p:txBody>
          <a:bodyPr wrap="square" rtlCol="0">
            <a:spAutoFit/>
          </a:bodyPr>
          <a:lstStyle/>
          <a:p>
            <a:pPr algn="ctr"/>
            <a:r>
              <a:rPr lang="en-GB" sz="3200" dirty="0">
                <a:hlinkClick r:id="rId2"/>
              </a:rPr>
              <a:t>https://youtu.be/ImUfFIlc3rI</a:t>
            </a:r>
            <a:endParaRPr lang="en-GB" sz="3200" dirty="0"/>
          </a:p>
        </p:txBody>
      </p:sp>
      <p:pic>
        <p:nvPicPr>
          <p:cNvPr id="3" name="Picture 2"/>
          <p:cNvPicPr>
            <a:picLocks noChangeAspect="1"/>
          </p:cNvPicPr>
          <p:nvPr/>
        </p:nvPicPr>
        <p:blipFill>
          <a:blip r:embed="rId3"/>
          <a:stretch>
            <a:fillRect/>
          </a:stretch>
        </p:blipFill>
        <p:spPr>
          <a:xfrm>
            <a:off x="3108960" y="1652874"/>
            <a:ext cx="2718435" cy="3470623"/>
          </a:xfrm>
          <a:prstGeom prst="rect">
            <a:avLst/>
          </a:prstGeom>
        </p:spPr>
      </p:pic>
      <p:sp>
        <p:nvSpPr>
          <p:cNvPr id="4" name="TextBox 3"/>
          <p:cNvSpPr txBox="1"/>
          <p:nvPr/>
        </p:nvSpPr>
        <p:spPr>
          <a:xfrm>
            <a:off x="1310640" y="518160"/>
            <a:ext cx="6035040" cy="707886"/>
          </a:xfrm>
          <a:prstGeom prst="rect">
            <a:avLst/>
          </a:prstGeom>
          <a:noFill/>
        </p:spPr>
        <p:txBody>
          <a:bodyPr wrap="square" rtlCol="0">
            <a:spAutoFit/>
          </a:bodyPr>
          <a:lstStyle/>
          <a:p>
            <a:r>
              <a:rPr lang="en-GB" sz="4000" b="1" dirty="0">
                <a:solidFill>
                  <a:srgbClr val="0070C0"/>
                </a:solidFill>
              </a:rPr>
              <a:t>Loren’s Story</a:t>
            </a:r>
          </a:p>
        </p:txBody>
      </p:sp>
    </p:spTree>
    <p:extLst>
      <p:ext uri="{BB962C8B-B14F-4D97-AF65-F5344CB8AC3E}">
        <p14:creationId xmlns:p14="http://schemas.microsoft.com/office/powerpoint/2010/main" val="376436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3D70E4-972A-4FF4-9D7D-F7015764DD0B}"/>
              </a:ext>
            </a:extLst>
          </p:cNvPr>
          <p:cNvSpPr>
            <a:spLocks noGrp="1"/>
          </p:cNvSpPr>
          <p:nvPr>
            <p:ph type="title"/>
          </p:nvPr>
        </p:nvSpPr>
        <p:spPr>
          <a:xfrm>
            <a:off x="883920" y="118791"/>
            <a:ext cx="7376160" cy="1229937"/>
          </a:xfrm>
        </p:spPr>
        <p:txBody>
          <a:bodyPr/>
          <a:lstStyle/>
          <a:p>
            <a:r>
              <a:rPr lang="en-GB" altLang="en-US" sz="2800" b="1" dirty="0">
                <a:solidFill>
                  <a:srgbClr val="0070C0"/>
                </a:solidFill>
              </a:rPr>
              <a:t>Rate of sudden infant deaths per 1,000 live births: 1989–2019 (England &amp; Wales, 0 to 12 months)*</a:t>
            </a:r>
            <a:endParaRPr lang="en-GB" sz="2800" b="1" dirty="0">
              <a:solidFill>
                <a:srgbClr val="0070C0"/>
              </a:solidFill>
            </a:endParaRPr>
          </a:p>
        </p:txBody>
      </p:sp>
      <p:sp>
        <p:nvSpPr>
          <p:cNvPr id="7" name="TextBox 6">
            <a:extLst>
              <a:ext uri="{FF2B5EF4-FFF2-40B4-BE49-F238E27FC236}">
                <a16:creationId xmlns:a16="http://schemas.microsoft.com/office/drawing/2014/main" id="{FF22C4F4-48F0-4324-ADD5-D1E465FC61C3}"/>
              </a:ext>
            </a:extLst>
          </p:cNvPr>
          <p:cNvSpPr txBox="1"/>
          <p:nvPr/>
        </p:nvSpPr>
        <p:spPr>
          <a:xfrm>
            <a:off x="6393802" y="6350169"/>
            <a:ext cx="2750198" cy="507831"/>
          </a:xfrm>
          <a:prstGeom prst="rect">
            <a:avLst/>
          </a:prstGeom>
          <a:noFill/>
        </p:spPr>
        <p:txBody>
          <a:bodyPr wrap="square" rtlCol="0">
            <a:spAutoFit/>
          </a:bodyPr>
          <a:lstStyle/>
          <a:p>
            <a:pPr defTabSz="685800"/>
            <a:r>
              <a:rPr lang="en-US" sz="900" dirty="0">
                <a:solidFill>
                  <a:prstClr val="black"/>
                </a:solidFill>
                <a:latin typeface="Calibri" panose="020F0502020204030204" pitchFamily="34" charset="0"/>
                <a:cs typeface="Calibri" panose="020F0502020204030204" pitchFamily="34" charset="0"/>
              </a:rPr>
              <a:t>*Unascertained deaths included from 1997 onwards</a:t>
            </a:r>
          </a:p>
          <a:p>
            <a:pPr defTabSz="685800"/>
            <a:r>
              <a:rPr lang="en-US" sz="900" dirty="0">
                <a:solidFill>
                  <a:prstClr val="black"/>
                </a:solidFill>
                <a:latin typeface="Calibri" panose="020F0502020204030204" pitchFamily="34" charset="0"/>
                <a:cs typeface="Calibri" panose="020F0502020204030204" pitchFamily="34" charset="0"/>
              </a:rPr>
              <a:t>Source ONS 2019: 2017 figures are provisional</a:t>
            </a:r>
          </a:p>
          <a:p>
            <a:pPr defTabSz="685800"/>
            <a:endParaRPr lang="en-GB" sz="900" dirty="0">
              <a:solidFill>
                <a:prstClr val="black"/>
              </a:solidFill>
              <a:latin typeface="Calibri" panose="020F0502020204030204" pitchFamily="34" charset="0"/>
              <a:cs typeface="Calibri" panose="020F0502020204030204" pitchFamily="34" charset="0"/>
            </a:endParaRPr>
          </a:p>
        </p:txBody>
      </p:sp>
      <p:sp>
        <p:nvSpPr>
          <p:cNvPr id="2" name="TextBox 1"/>
          <p:cNvSpPr txBox="1"/>
          <p:nvPr/>
        </p:nvSpPr>
        <p:spPr>
          <a:xfrm>
            <a:off x="1485900" y="5611505"/>
            <a:ext cx="6172200" cy="738664"/>
          </a:xfrm>
          <a:prstGeom prst="rect">
            <a:avLst/>
          </a:prstGeom>
          <a:noFill/>
        </p:spPr>
        <p:txBody>
          <a:bodyPr wrap="square" rtlCol="0">
            <a:spAutoFit/>
          </a:bodyPr>
          <a:lstStyle/>
          <a:p>
            <a:pPr defTabSz="685800"/>
            <a:r>
              <a:rPr lang="en-GB" b="1" dirty="0">
                <a:solidFill>
                  <a:srgbClr val="0070C0"/>
                </a:solidFill>
                <a:latin typeface="Arial" panose="020B0604020202020204" pitchFamily="34" charset="0"/>
                <a:cs typeface="Arial" panose="020B0604020202020204" pitchFamily="34" charset="0"/>
              </a:rPr>
              <a:t>2019 rates show 0.27 SIDS per 1000 live births, seeing a continued reduction</a:t>
            </a:r>
            <a:r>
              <a:rPr lang="en-GB" sz="2400" b="1" dirty="0">
                <a:solidFill>
                  <a:srgbClr val="0070C0"/>
                </a:solidFill>
                <a:latin typeface="Constantia"/>
              </a:rPr>
              <a:t>.</a:t>
            </a:r>
          </a:p>
        </p:txBody>
      </p:sp>
      <p:graphicFrame>
        <p:nvGraphicFramePr>
          <p:cNvPr id="9" name="Chart 8"/>
          <p:cNvGraphicFramePr>
            <a:graphicFrameLocks/>
          </p:cNvGraphicFramePr>
          <p:nvPr>
            <p:extLst>
              <p:ext uri="{D42A27DB-BD31-4B8C-83A1-F6EECF244321}">
                <p14:modId xmlns:p14="http://schemas.microsoft.com/office/powerpoint/2010/main" val="2253697841"/>
              </p:ext>
            </p:extLst>
          </p:nvPr>
        </p:nvGraphicFramePr>
        <p:xfrm>
          <a:off x="822960" y="1348728"/>
          <a:ext cx="7330440" cy="4262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713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A7F3E-397C-4CCB-8818-4F5B7EE97AD0}"/>
              </a:ext>
            </a:extLst>
          </p:cNvPr>
          <p:cNvSpPr>
            <a:spLocks noGrp="1"/>
          </p:cNvSpPr>
          <p:nvPr>
            <p:ph type="title"/>
          </p:nvPr>
        </p:nvSpPr>
        <p:spPr>
          <a:xfrm>
            <a:off x="457200" y="410582"/>
            <a:ext cx="8229600" cy="1143000"/>
          </a:xfrm>
        </p:spPr>
        <p:txBody>
          <a:bodyPr/>
          <a:lstStyle/>
          <a:p>
            <a:r>
              <a:rPr lang="en-US" sz="4000" b="1" dirty="0"/>
              <a:t>SIDS in Numbers - 2019</a:t>
            </a:r>
            <a:endParaRPr lang="en-GB" sz="4000" b="1" dirty="0"/>
          </a:p>
        </p:txBody>
      </p:sp>
      <p:sp>
        <p:nvSpPr>
          <p:cNvPr id="5" name="Content Placeholder 4">
            <a:extLst>
              <a:ext uri="{FF2B5EF4-FFF2-40B4-BE49-F238E27FC236}">
                <a16:creationId xmlns:a16="http://schemas.microsoft.com/office/drawing/2014/main" id="{D8D497CF-5EF2-4824-A594-610B6B3AFE20}"/>
              </a:ext>
            </a:extLst>
          </p:cNvPr>
          <p:cNvSpPr>
            <a:spLocks noGrp="1"/>
          </p:cNvSpPr>
          <p:nvPr>
            <p:ph idx="1"/>
          </p:nvPr>
        </p:nvSpPr>
        <p:spPr>
          <a:xfrm>
            <a:off x="457200" y="1037968"/>
            <a:ext cx="8229600" cy="5511113"/>
          </a:xfrm>
        </p:spPr>
        <p:txBody>
          <a:bodyPr/>
          <a:lstStyle/>
          <a:p>
            <a:pPr marL="0" indent="0">
              <a:spcBef>
                <a:spcPts val="450"/>
              </a:spcBef>
              <a:spcAft>
                <a:spcPts val="1350"/>
              </a:spcAft>
              <a:buNone/>
            </a:pPr>
            <a:r>
              <a:rPr lang="en-GB" sz="2200" dirty="0">
                <a:latin typeface="Calibri"/>
                <a:cs typeface="Calibri"/>
              </a:rPr>
              <a:t>​</a:t>
            </a:r>
          </a:p>
          <a:p>
            <a:endParaRPr lang="en-GB" sz="2200" dirty="0"/>
          </a:p>
        </p:txBody>
      </p:sp>
      <p:sp>
        <p:nvSpPr>
          <p:cNvPr id="7" name="Text Box 5">
            <a:extLst>
              <a:ext uri="{FF2B5EF4-FFF2-40B4-BE49-F238E27FC236}">
                <a16:creationId xmlns:a16="http://schemas.microsoft.com/office/drawing/2014/main" id="{B5F703DE-0A1D-438D-8A57-CCCF577CFD64}"/>
              </a:ext>
            </a:extLst>
          </p:cNvPr>
          <p:cNvSpPr txBox="1">
            <a:spLocks noChangeArrowheads="1"/>
          </p:cNvSpPr>
          <p:nvPr/>
        </p:nvSpPr>
        <p:spPr bwMode="auto">
          <a:xfrm>
            <a:off x="520472" y="6432220"/>
            <a:ext cx="3758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Lucida Grande" pitchFamily="8" charset="0"/>
                <a:ea typeface="ＭＳ Ｐゴシック" pitchFamily="34" charset="-128"/>
              </a:defRPr>
            </a:lvl1pPr>
            <a:lvl2pPr marL="742950" indent="-285750">
              <a:defRPr sz="2400">
                <a:solidFill>
                  <a:schemeClr val="tx1"/>
                </a:solidFill>
                <a:latin typeface="Lucida Grande" pitchFamily="8" charset="0"/>
                <a:ea typeface="ＭＳ Ｐゴシック" pitchFamily="34" charset="-128"/>
              </a:defRPr>
            </a:lvl2pPr>
            <a:lvl3pPr marL="1143000" indent="-228600">
              <a:defRPr sz="2400">
                <a:solidFill>
                  <a:schemeClr val="tx1"/>
                </a:solidFill>
                <a:latin typeface="Lucida Grande" pitchFamily="8" charset="0"/>
                <a:ea typeface="ＭＳ Ｐゴシック" pitchFamily="34" charset="-128"/>
              </a:defRPr>
            </a:lvl3pPr>
            <a:lvl4pPr marL="1600200" indent="-228600">
              <a:defRPr sz="2400">
                <a:solidFill>
                  <a:schemeClr val="tx1"/>
                </a:solidFill>
                <a:latin typeface="Lucida Grande" pitchFamily="8" charset="0"/>
                <a:ea typeface="ＭＳ Ｐゴシック" pitchFamily="34" charset="-128"/>
              </a:defRPr>
            </a:lvl4pPr>
            <a:lvl5pPr marL="2057400" indent="-228600">
              <a:defRPr sz="2400">
                <a:solidFill>
                  <a:schemeClr val="tx1"/>
                </a:solidFill>
                <a:latin typeface="Lucida Grande" pitchFamily="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8" charset="0"/>
                <a:ea typeface="ＭＳ Ｐゴシック" pitchFamily="34" charset="-128"/>
              </a:defRPr>
            </a:lvl9pPr>
          </a:lstStyle>
          <a:p>
            <a:pPr eaLnBrk="0" fontAlgn="base" hangingPunct="0">
              <a:spcBef>
                <a:spcPct val="50000"/>
              </a:spcBef>
              <a:spcAft>
                <a:spcPct val="0"/>
              </a:spcAft>
            </a:pPr>
            <a:r>
              <a:rPr lang="en-GB" altLang="en-US" sz="1200" dirty="0">
                <a:solidFill>
                  <a:srgbClr val="000000"/>
                </a:solidFill>
                <a:latin typeface="Calibri" pitchFamily="34" charset="0"/>
              </a:rPr>
              <a:t>Source: ONS 2019. </a:t>
            </a:r>
            <a:endParaRPr lang="en-GB" altLang="en-US" sz="900" dirty="0">
              <a:solidFill>
                <a:srgbClr val="000000"/>
              </a:solidFill>
              <a:latin typeface="Calibri" pitchFamily="34" charset="0"/>
            </a:endParaRPr>
          </a:p>
        </p:txBody>
      </p:sp>
      <p:sp>
        <p:nvSpPr>
          <p:cNvPr id="6" name="TextBox 5"/>
          <p:cNvSpPr txBox="1"/>
          <p:nvPr/>
        </p:nvSpPr>
        <p:spPr>
          <a:xfrm>
            <a:off x="1158637" y="1738342"/>
            <a:ext cx="2481808" cy="1415772"/>
          </a:xfrm>
          <a:prstGeom prst="rect">
            <a:avLst/>
          </a:prstGeom>
          <a:noFill/>
        </p:spPr>
        <p:txBody>
          <a:bodyPr wrap="square" rtlCol="0">
            <a:spAutoFit/>
          </a:bodyPr>
          <a:lstStyle/>
          <a:p>
            <a:r>
              <a:rPr lang="en-GB" sz="5400" b="1" dirty="0">
                <a:solidFill>
                  <a:srgbClr val="FF0000"/>
                </a:solidFill>
                <a:latin typeface="Arial" panose="020B0604020202020204" pitchFamily="34" charset="0"/>
                <a:cs typeface="Arial" panose="020B0604020202020204" pitchFamily="34" charset="0"/>
              </a:rPr>
              <a:t>20.000</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lives saved</a:t>
            </a:r>
          </a:p>
        </p:txBody>
      </p:sp>
      <p:sp>
        <p:nvSpPr>
          <p:cNvPr id="8" name="TextBox 7"/>
          <p:cNvSpPr txBox="1"/>
          <p:nvPr/>
        </p:nvSpPr>
        <p:spPr>
          <a:xfrm>
            <a:off x="5364480" y="1524000"/>
            <a:ext cx="3017520" cy="2308324"/>
          </a:xfrm>
          <a:prstGeom prst="rect">
            <a:avLst/>
          </a:prstGeom>
          <a:noFill/>
        </p:spPr>
        <p:txBody>
          <a:bodyPr wrap="square" rtlCol="0">
            <a:spAutoFit/>
          </a:bodyPr>
          <a:lstStyle/>
          <a:p>
            <a:r>
              <a:rPr lang="en-US" sz="5400" b="1" dirty="0">
                <a:solidFill>
                  <a:srgbClr val="00B050"/>
                </a:solidFill>
                <a:latin typeface="Arial" panose="020B0604020202020204" pitchFamily="34" charset="0"/>
                <a:cs typeface="Arial" panose="020B0604020202020204" pitchFamily="34" charset="0"/>
              </a:rPr>
              <a:t>     196</a:t>
            </a:r>
          </a:p>
          <a:p>
            <a:pPr algn="ctr"/>
            <a:r>
              <a:rPr lang="en-US" dirty="0">
                <a:latin typeface="Arial" panose="020B0604020202020204" pitchFamily="34" charset="0"/>
                <a:cs typeface="Arial" panose="020B0604020202020204" pitchFamily="34" charset="0"/>
              </a:rPr>
              <a:t>SIDS claims the lives of approximately 200 babies in the UK every year – that’s around 4 babies a week</a:t>
            </a:r>
            <a:endParaRPr lang="en-GB" dirty="0">
              <a:latin typeface="Arial" panose="020B0604020202020204" pitchFamily="34" charset="0"/>
              <a:cs typeface="Arial" panose="020B0604020202020204" pitchFamily="34" charset="0"/>
            </a:endParaRPr>
          </a:p>
        </p:txBody>
      </p:sp>
      <p:sp>
        <p:nvSpPr>
          <p:cNvPr id="10" name="Down Arrow Callout 9"/>
          <p:cNvSpPr/>
          <p:nvPr/>
        </p:nvSpPr>
        <p:spPr>
          <a:xfrm>
            <a:off x="2042160" y="3947160"/>
            <a:ext cx="5455920" cy="2301240"/>
          </a:xfrm>
          <a:prstGeom prst="downArrowCallout">
            <a:avLst/>
          </a:prstGeom>
          <a:solidFill>
            <a:srgbClr val="FFFF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2179320" y="4040082"/>
            <a:ext cx="5181600" cy="1477328"/>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The rate of SIDS has reduced by 82% since the launch of the Back to Sleep message in 1991</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90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0070C0"/>
                </a:solidFill>
              </a:rPr>
              <a:t>Latest ONS figures 2021 (2019)</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SIDS 196 babies lives lost (230 in 2018) in UK, 4 babies per week</a:t>
            </a:r>
          </a:p>
          <a:p>
            <a:r>
              <a:rPr lang="en-GB" dirty="0">
                <a:latin typeface="Arial" panose="020B0604020202020204" pitchFamily="34" charset="0"/>
                <a:cs typeface="Arial" panose="020B0604020202020204" pitchFamily="34" charset="0"/>
              </a:rPr>
              <a:t>170 babies lives lost in England (0.27 per 1000 live births, 1 per 3767 live births</a:t>
            </a:r>
          </a:p>
          <a:p>
            <a:r>
              <a:rPr lang="en-GB" dirty="0">
                <a:latin typeface="Arial" panose="020B0604020202020204" pitchFamily="34" charset="0"/>
                <a:cs typeface="Arial" panose="020B0604020202020204" pitchFamily="34" charset="0"/>
              </a:rPr>
              <a:t>SIDS accounted for 59.4% of unexplained deaths in UK</a:t>
            </a:r>
          </a:p>
          <a:p>
            <a:r>
              <a:rPr lang="en-GB" dirty="0">
                <a:latin typeface="Arial" panose="020B0604020202020204" pitchFamily="34" charset="0"/>
                <a:cs typeface="Arial" panose="020B0604020202020204" pitchFamily="34" charset="0"/>
              </a:rPr>
              <a:t>SIDS rates higher in boys 55.3%</a:t>
            </a:r>
          </a:p>
          <a:p>
            <a:r>
              <a:rPr lang="en-GB" dirty="0">
                <a:latin typeface="Arial" panose="020B0604020202020204" pitchFamily="34" charset="0"/>
                <a:cs typeface="Arial" panose="020B0604020202020204" pitchFamily="34" charset="0"/>
              </a:rPr>
              <a:t>Mothers under age of 20   5 times more likely to experience unexplained infant death 0.96% deaths per 1000 live births</a:t>
            </a:r>
          </a:p>
          <a:p>
            <a:endParaRPr lang="en-GB" dirty="0"/>
          </a:p>
          <a:p>
            <a:endParaRPr lang="en-GB" dirty="0"/>
          </a:p>
        </p:txBody>
      </p:sp>
    </p:spTree>
    <p:extLst>
      <p:ext uri="{BB962C8B-B14F-4D97-AF65-F5344CB8AC3E}">
        <p14:creationId xmlns:p14="http://schemas.microsoft.com/office/powerpoint/2010/main" val="209760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7E541B-8F3B-47A2-B565-16FF2A3B98E7}"/>
              </a:ext>
            </a:extLst>
          </p:cNvPr>
          <p:cNvSpPr>
            <a:spLocks noGrp="1"/>
          </p:cNvSpPr>
          <p:nvPr>
            <p:ph type="title"/>
          </p:nvPr>
        </p:nvSpPr>
        <p:spPr>
          <a:xfrm>
            <a:off x="457200" y="746762"/>
            <a:ext cx="8229600" cy="1143000"/>
          </a:xfrm>
        </p:spPr>
        <p:txBody>
          <a:bodyPr/>
          <a:lstStyle/>
          <a:p>
            <a:r>
              <a:rPr lang="en-GB" altLang="en-US" sz="2800" b="1" dirty="0">
                <a:solidFill>
                  <a:srgbClr val="0070C0"/>
                </a:solidFill>
              </a:rPr>
              <a:t>Rate of sudden infant deaths around the country -England and Wales, 2015–2019 (0–12 months) </a:t>
            </a:r>
            <a:endParaRPr lang="en-GB" sz="2000" b="1" dirty="0">
              <a:solidFill>
                <a:srgbClr val="0070C0"/>
              </a:solidFill>
            </a:endParaRPr>
          </a:p>
        </p:txBody>
      </p:sp>
      <p:pic>
        <p:nvPicPr>
          <p:cNvPr id="2050" name="Chart 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7" y="2654935"/>
            <a:ext cx="8822686" cy="400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1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885" y="0"/>
            <a:ext cx="8229600" cy="1143000"/>
          </a:xfrm>
        </p:spPr>
        <p:txBody>
          <a:bodyPr/>
          <a:lstStyle/>
          <a:p>
            <a:r>
              <a:rPr lang="en-GB" sz="4400" b="1" dirty="0"/>
              <a:t>Latest ONS figures, 2019</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944" y="1122984"/>
            <a:ext cx="8011885" cy="5576982"/>
          </a:xfrm>
        </p:spPr>
      </p:pic>
    </p:spTree>
    <p:extLst>
      <p:ext uri="{BB962C8B-B14F-4D97-AF65-F5344CB8AC3E}">
        <p14:creationId xmlns:p14="http://schemas.microsoft.com/office/powerpoint/2010/main" val="111196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863107"/>
            <a:ext cx="8229600" cy="4389437"/>
          </a:xfrm>
        </p:spPr>
        <p:txBody>
          <a:bodyPr/>
          <a:lstStyle/>
          <a:p>
            <a:pPr marL="0" indent="0">
              <a:buNone/>
            </a:pPr>
            <a:r>
              <a:rPr lang="en-US" sz="3200" b="1" dirty="0">
                <a:solidFill>
                  <a:srgbClr val="0070C0"/>
                </a:solidFill>
                <a:latin typeface="Arial" panose="020B0604020202020204" pitchFamily="34" charset="0"/>
                <a:cs typeface="Arial" panose="020B0604020202020204" pitchFamily="34" charset="0"/>
              </a:rPr>
              <a:t>Safer Sleep Work In Rochdale</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Multi Agency Safe Sleep Guidance </a:t>
            </a:r>
          </a:p>
          <a:p>
            <a:r>
              <a:rPr lang="en-US" dirty="0">
                <a:latin typeface="Arial" panose="020B0604020202020204" pitchFamily="34" charset="0"/>
                <a:cs typeface="Arial" panose="020B0604020202020204" pitchFamily="34" charset="0"/>
              </a:rPr>
              <a:t>Multi Agency Safe Sleep Risk Assessment </a:t>
            </a:r>
          </a:p>
          <a:p>
            <a:r>
              <a:rPr lang="en-US" dirty="0">
                <a:latin typeface="Arial" panose="020B0604020202020204" pitchFamily="34" charset="0"/>
                <a:cs typeface="Arial" panose="020B0604020202020204" pitchFamily="34" charset="0"/>
              </a:rPr>
              <a:t>Safe Sleep launch event – October 2020</a:t>
            </a:r>
          </a:p>
          <a:p>
            <a:r>
              <a:rPr lang="en-US" dirty="0">
                <a:latin typeface="Arial" panose="020B0604020202020204" pitchFamily="34" charset="0"/>
                <a:cs typeface="Arial" panose="020B0604020202020204" pitchFamily="34" charset="0"/>
              </a:rPr>
              <a:t>Engagement with parents via Children’s Centre consultation</a:t>
            </a:r>
          </a:p>
          <a:p>
            <a:r>
              <a:rPr lang="en-US" dirty="0">
                <a:latin typeface="Arial" panose="020B0604020202020204" pitchFamily="34" charset="0"/>
                <a:cs typeface="Arial" panose="020B0604020202020204" pitchFamily="34" charset="0"/>
              </a:rPr>
              <a:t>Room Thermometers- funded by Public Health for all expectant parents</a:t>
            </a:r>
          </a:p>
          <a:p>
            <a:r>
              <a:rPr lang="en-US" dirty="0">
                <a:latin typeface="Arial" panose="020B0604020202020204" pitchFamily="34" charset="0"/>
                <a:cs typeface="Arial" panose="020B0604020202020204" pitchFamily="34" charset="0"/>
              </a:rPr>
              <a:t>Safe Sleep Champions – recruited to</a:t>
            </a:r>
          </a:p>
          <a:p>
            <a:r>
              <a:rPr lang="en-US" dirty="0">
                <a:latin typeface="Arial" panose="020B0604020202020204" pitchFamily="34" charset="0"/>
                <a:cs typeface="Arial" panose="020B0604020202020204" pitchFamily="34" charset="0"/>
              </a:rPr>
              <a:t>Developing Coping with Crying Guidance to incorporate ICON messages </a:t>
            </a:r>
          </a:p>
          <a:p>
            <a:pPr marL="0" indent="0">
              <a:buNone/>
            </a:pPr>
            <a:endParaRPr lang="en-GB" dirty="0"/>
          </a:p>
        </p:txBody>
      </p:sp>
    </p:spTree>
    <p:extLst>
      <p:ext uri="{BB962C8B-B14F-4D97-AF65-F5344CB8AC3E}">
        <p14:creationId xmlns:p14="http://schemas.microsoft.com/office/powerpoint/2010/main" val="2295842034"/>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3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 charset="0"/>
            <a:ea typeface="ＭＳ Ｐゴシック" pitchFamily="8"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 charset="0"/>
            <a:ea typeface="ＭＳ Ｐゴシック" pitchFamily="8"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Custom 1">
      <a:dk1>
        <a:sysClr val="windowText" lastClr="000000"/>
      </a:dk1>
      <a:lt1>
        <a:sysClr val="window" lastClr="FFFFFF"/>
      </a:lt1>
      <a:dk2>
        <a:srgbClr val="000000"/>
      </a:dk2>
      <a:lt2>
        <a:srgbClr val="A5A5A5"/>
      </a:lt2>
      <a:accent1>
        <a:srgbClr val="DBEEF3"/>
      </a:accent1>
      <a:accent2>
        <a:srgbClr val="0000BF"/>
      </a:accent2>
      <a:accent3>
        <a:srgbClr val="FFFFFF"/>
      </a:accent3>
      <a:accent4>
        <a:srgbClr val="000000"/>
      </a:accent4>
      <a:accent5>
        <a:srgbClr val="DBEEF3"/>
      </a:accent5>
      <a:accent6>
        <a:srgbClr val="0000BF"/>
      </a:accent6>
      <a:hlink>
        <a:srgbClr val="4BACC6"/>
      </a:hlink>
      <a:folHlink>
        <a:srgbClr val="92D050"/>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 charset="0"/>
            <a:ea typeface="ＭＳ Ｐゴシック" pitchFamily="8"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BSB training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RBSB training theme" id="{E3C3B555-B0EA-4CCB-8635-71FA19172F85}" vid="{E16D568A-687B-4C08-AE1A-FC548BF0C3B2}"/>
    </a:ext>
  </a:ext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RBSB Standard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RBSB training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RBSB training theme" id="{E3C3B555-B0EA-4CCB-8635-71FA19172F85}" vid="{E16D568A-687B-4C08-AE1A-FC548BF0C3B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AF18712FFDFA45BB19DEE4413D38F3" ma:contentTypeVersion="12" ma:contentTypeDescription="Create a new document." ma:contentTypeScope="" ma:versionID="89e682c7f22573cac025d5943cc5baa7">
  <xsd:schema xmlns:xsd="http://www.w3.org/2001/XMLSchema" xmlns:xs="http://www.w3.org/2001/XMLSchema" xmlns:p="http://schemas.microsoft.com/office/2006/metadata/properties" xmlns:ns2="cf8593a3-0d92-4545-bbdf-d27c55278ad9" xmlns:ns3="bb1dca8d-035f-4cf8-b94b-45132141a30f" targetNamespace="http://schemas.microsoft.com/office/2006/metadata/properties" ma:root="true" ma:fieldsID="e462943b36e4aad16cfbdf7b01787cc3" ns2:_="" ns3:_="">
    <xsd:import namespace="cf8593a3-0d92-4545-bbdf-d27c55278ad9"/>
    <xsd:import namespace="bb1dca8d-035f-4cf8-b94b-45132141a3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593a3-0d92-4545-bbdf-d27c55278a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1dca8d-035f-4cf8-b94b-45132141a30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8504B-D129-44A3-8895-DA428E927493}">
  <ds:schemaRefs>
    <ds:schemaRef ds:uri="http://purl.org/dc/elements/1.1/"/>
    <ds:schemaRef ds:uri="http://schemas.microsoft.com/office/2006/metadata/properties"/>
    <ds:schemaRef ds:uri="cf8593a3-0d92-4545-bbdf-d27c55278ad9"/>
    <ds:schemaRef ds:uri="http://schemas.microsoft.com/office/2006/documentManagement/types"/>
    <ds:schemaRef ds:uri="http://purl.org/dc/dcmitype/"/>
    <ds:schemaRef ds:uri="http://schemas.microsoft.com/office/infopath/2007/PartnerControls"/>
    <ds:schemaRef ds:uri="bb1dca8d-035f-4cf8-b94b-45132141a30f"/>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FD8C7943-509C-4D51-B557-6267BB187752}">
  <ds:schemaRefs>
    <ds:schemaRef ds:uri="http://schemas.microsoft.com/sharepoint/v3/contenttype/forms"/>
  </ds:schemaRefs>
</ds:datastoreItem>
</file>

<file path=customXml/itemProps3.xml><?xml version="1.0" encoding="utf-8"?>
<ds:datastoreItem xmlns:ds="http://schemas.openxmlformats.org/officeDocument/2006/customXml" ds:itemID="{C94B5BBD-4F7F-4721-9B54-3437897A2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8593a3-0d92-4545-bbdf-d27c55278ad9"/>
    <ds:schemaRef ds:uri="bb1dca8d-035f-4cf8-b94b-45132141a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2707</TotalTime>
  <Words>5952</Words>
  <Application>Microsoft Office PowerPoint</Application>
  <PresentationFormat>On-screen Show (4:3)</PresentationFormat>
  <Paragraphs>501</Paragraphs>
  <Slides>33</Slides>
  <Notes>29</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33</vt:i4>
      </vt:variant>
    </vt:vector>
  </HeadingPairs>
  <TitlesOfParts>
    <vt:vector size="52" baseType="lpstr">
      <vt:lpstr>ＭＳ Ｐゴシック</vt:lpstr>
      <vt:lpstr>ＭＳ Ｐゴシック</vt:lpstr>
      <vt:lpstr>Arial</vt:lpstr>
      <vt:lpstr>Calibri</vt:lpstr>
      <vt:lpstr>Constantia</vt:lpstr>
      <vt:lpstr>Gill Sans MT</vt:lpstr>
      <vt:lpstr>Lucida Grande</vt:lpstr>
      <vt:lpstr>Times New Roman</vt:lpstr>
      <vt:lpstr>Trebuchet MS</vt:lpstr>
      <vt:lpstr>Wingdings 2</vt:lpstr>
      <vt:lpstr>3_Blank Presentation</vt:lpstr>
      <vt:lpstr>2_Blank Presentation</vt:lpstr>
      <vt:lpstr>4_Blank Presentation</vt:lpstr>
      <vt:lpstr>RBSB training theme</vt:lpstr>
      <vt:lpstr>Flow</vt:lpstr>
      <vt:lpstr>1_Flow</vt:lpstr>
      <vt:lpstr>RBSB Standard Design</vt:lpstr>
      <vt:lpstr>1_RBSB training theme</vt:lpstr>
      <vt:lpstr>Document</vt:lpstr>
      <vt:lpstr>Safer Sleep for Babies</vt:lpstr>
      <vt:lpstr>Aims and Objectives of the Session</vt:lpstr>
      <vt:lpstr>What is  Sudden Infant Death?</vt:lpstr>
      <vt:lpstr>Rate of sudden infant deaths per 1,000 live births: 1989–2019 (England &amp; Wales, 0 to 12 months)*</vt:lpstr>
      <vt:lpstr>SIDS in Numbers - 2019</vt:lpstr>
      <vt:lpstr>Latest ONS figures 2021 (2019)</vt:lpstr>
      <vt:lpstr>Rate of sudden infant deaths around the country -England and Wales, 2015–2019 (0–12 months) </vt:lpstr>
      <vt:lpstr>Latest ONS figures, 2019</vt:lpstr>
      <vt:lpstr>PowerPoint Presentation</vt:lpstr>
      <vt:lpstr> Which babies are most at risk?</vt:lpstr>
      <vt:lpstr>Highest risk groups</vt:lpstr>
      <vt:lpstr>Why young parents?</vt:lpstr>
      <vt:lpstr>Why this baby?</vt:lpstr>
      <vt:lpstr>Talking to families</vt:lpstr>
      <vt:lpstr>Safer Sleep Key Messages</vt:lpstr>
      <vt:lpstr>Sleep position</vt:lpstr>
      <vt:lpstr>The safest place for a baby to sleep</vt:lpstr>
      <vt:lpstr>The most dangerous risk to take</vt:lpstr>
      <vt:lpstr>Bed sharing – universal advice</vt:lpstr>
      <vt:lpstr>When not to bed share </vt:lpstr>
      <vt:lpstr>PowerPoint Presentation</vt:lpstr>
      <vt:lpstr>Bedding and head covering</vt:lpstr>
      <vt:lpstr>PowerPoint Presentation</vt:lpstr>
      <vt:lpstr>Mattresses</vt:lpstr>
      <vt:lpstr>Other sleep surfaces </vt:lpstr>
      <vt:lpstr>Overheating Temperature Overwrapping</vt:lpstr>
      <vt:lpstr>What is the ideal room temperature?</vt:lpstr>
      <vt:lpstr>PowerPoint Presentation</vt:lpstr>
      <vt:lpstr>Safer Sleep Key Messages</vt:lpstr>
      <vt:lpstr>Spot the eight risks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Ryder</dc:creator>
  <cp:lastModifiedBy>Sean Roebuck</cp:lastModifiedBy>
  <cp:revision>118</cp:revision>
  <dcterms:created xsi:type="dcterms:W3CDTF">2013-07-15T20:26:40Z</dcterms:created>
  <dcterms:modified xsi:type="dcterms:W3CDTF">2022-06-07T10:28:51Z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0x010100B1AF18712FFDFA45BB19DEE4413D38F3</vt:lpwstr>
  </property>
  <property fmtid="{D5CDD505-2E9C-101B-9397-08002B2CF9AE}" pid="3" name="AuthorIds_UIVersion_512">
    <vt:lpwstr>16</vt:lpwstr>
  </property>
</Properties>
</file>