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0680700" cy="7556500"/>
  <p:notesSz cx="10680700" cy="7556500"/>
  <p:embeddedFontLst>
    <p:embeddedFont>
      <p:font typeface="HDJKGD+Quicksand-Bold"/>
      <p:regular r:id="rId16"/>
    </p:embeddedFont>
    <p:embeddedFont>
      <p:font typeface="HMDRES+Quicksand-Regular"/>
      <p:regular r:id="rId17"/>
    </p:embeddedFont>
    <p:embeddedFont>
      <p:font typeface="HHCBUW+ArialMT"/>
      <p:regular r:id="rId18"/>
    </p:embeddedFont>
    <p:embeddedFont>
      <p:font typeface="KNJBUF+Montserrat-ExtraLight"/>
      <p:regular r:id="rId19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slide" Target="slides/slide8.xml" /><Relationship Id="rId14" Type="http://schemas.openxmlformats.org/officeDocument/2006/relationships/slide" Target="slides/slide9.xml" /><Relationship Id="rId15" Type="http://schemas.openxmlformats.org/officeDocument/2006/relationships/slide" Target="slides/slide10.xml" /><Relationship Id="rId16" Type="http://schemas.openxmlformats.org/officeDocument/2006/relationships/font" Target="fonts/font1.fntdata" /><Relationship Id="rId17" Type="http://schemas.openxmlformats.org/officeDocument/2006/relationships/font" Target="fonts/font2.fntdata" /><Relationship Id="rId18" Type="http://schemas.openxmlformats.org/officeDocument/2006/relationships/font" Target="fonts/font3.fntdata" /><Relationship Id="rId19" Type="http://schemas.openxmlformats.org/officeDocument/2006/relationships/font" Target="fonts/font4.fntdata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0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8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9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0680700" cy="7556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66525" y="3663373"/>
            <a:ext cx="3215639" cy="800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6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4800" b="1">
                <a:solidFill>
                  <a:srgbClr val="ffffff"/>
                </a:solidFill>
                <a:latin typeface="HDJKGD+Quicksand-Bold"/>
                <a:cs typeface="HDJKGD+Quicksand-Bold"/>
              </a:rPr>
              <a:t>Road</a:t>
            </a:r>
            <a:r>
              <a:rPr dirty="0" sz="4800" b="1">
                <a:solidFill>
                  <a:srgbClr val="ffffff"/>
                </a:solidFill>
                <a:latin typeface="HDJKGD+Quicksand-Bold"/>
                <a:cs typeface="HDJKGD+Quicksand-Bold"/>
              </a:rPr>
              <a:t> </a:t>
            </a:r>
            <a:r>
              <a:rPr dirty="0" sz="4800" b="1">
                <a:solidFill>
                  <a:srgbClr val="ffffff"/>
                </a:solidFill>
                <a:latin typeface="HDJKGD+Quicksand-Bold"/>
                <a:cs typeface="HDJKGD+Quicksand-Bold"/>
              </a:rPr>
              <a:t>map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66525" y="4609167"/>
            <a:ext cx="9156711" cy="516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769"/>
              </a:lnSpc>
              <a:spcBef>
                <a:spcPts val="0"/>
              </a:spcBef>
              <a:spcAft>
                <a:spcPts val="0"/>
              </a:spcAft>
            </a:pPr>
            <a:r>
              <a:rPr dirty="0" sz="3100">
                <a:solidFill>
                  <a:srgbClr val="ffffff"/>
                </a:solidFill>
                <a:latin typeface="HMDRES+Quicksand-Regular"/>
                <a:cs typeface="HMDRES+Quicksand-Regular"/>
              </a:rPr>
              <a:t>How</a:t>
            </a:r>
            <a:r>
              <a:rPr dirty="0" sz="31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3100">
                <a:solidFill>
                  <a:srgbClr val="ffffff"/>
                </a:solidFill>
                <a:latin typeface="HMDRES+Quicksand-Regular"/>
                <a:cs typeface="HMDRES+Quicksand-Regular"/>
              </a:rPr>
              <a:t>to</a:t>
            </a:r>
            <a:r>
              <a:rPr dirty="0" sz="31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3100">
                <a:solidFill>
                  <a:srgbClr val="ffffff"/>
                </a:solidFill>
                <a:latin typeface="HMDRES+Quicksand-Regular"/>
                <a:cs typeface="HMDRES+Quicksand-Regular"/>
              </a:rPr>
              <a:t>make</a:t>
            </a:r>
            <a:r>
              <a:rPr dirty="0" sz="31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3100">
                <a:solidFill>
                  <a:srgbClr val="ffffff"/>
                </a:solidFill>
                <a:latin typeface="HMDRES+Quicksand-Regular"/>
                <a:cs typeface="HMDRES+Quicksand-Regular"/>
              </a:rPr>
              <a:t>Trauma-Informed</a:t>
            </a:r>
            <a:r>
              <a:rPr dirty="0" sz="31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3100">
                <a:solidFill>
                  <a:srgbClr val="ffffff"/>
                </a:solidFill>
                <a:latin typeface="HMDRES+Quicksand-Regular"/>
                <a:cs typeface="HMDRES+Quicksand-Regular"/>
              </a:rPr>
              <a:t>practice</a:t>
            </a:r>
            <a:r>
              <a:rPr dirty="0" sz="31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3100">
                <a:solidFill>
                  <a:srgbClr val="ffffff"/>
                </a:solidFill>
                <a:latin typeface="HMDRES+Quicksand-Regular"/>
                <a:cs typeface="HMDRES+Quicksand-Regular"/>
              </a:rPr>
              <a:t>a</a:t>
            </a:r>
            <a:r>
              <a:rPr dirty="0" sz="31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3100">
                <a:solidFill>
                  <a:srgbClr val="ffffff"/>
                </a:solidFill>
                <a:latin typeface="HMDRES+Quicksand-Regular"/>
                <a:cs typeface="HMDRES+Quicksand-Regular"/>
              </a:rPr>
              <a:t>reality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0680700" cy="7556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37000" y="627451"/>
            <a:ext cx="4351680" cy="482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b="1">
                <a:solidFill>
                  <a:srgbClr val="008e79"/>
                </a:solidFill>
                <a:latin typeface="HDJKGD+Quicksand-Bold"/>
                <a:cs typeface="HDJKGD+Quicksand-Bold"/>
              </a:rPr>
              <a:t>Action</a:t>
            </a:r>
            <a:r>
              <a:rPr dirty="0" sz="28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2800" b="1">
                <a:solidFill>
                  <a:srgbClr val="008e79"/>
                </a:solidFill>
                <a:latin typeface="HDJKGD+Quicksand-Bold"/>
                <a:cs typeface="HDJKGD+Quicksand-Bold"/>
              </a:rPr>
              <a:t>plan</a:t>
            </a:r>
            <a:r>
              <a:rPr dirty="0" sz="28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2800" b="1">
                <a:solidFill>
                  <a:srgbClr val="008e79"/>
                </a:solidFill>
                <a:latin typeface="HDJKGD+Quicksand-Bold"/>
                <a:cs typeface="HDJKGD+Quicksand-Bold"/>
              </a:rPr>
              <a:t>to</a:t>
            </a:r>
            <a:r>
              <a:rPr dirty="0" sz="28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2800" b="1">
                <a:solidFill>
                  <a:srgbClr val="008e79"/>
                </a:solidFill>
                <a:latin typeface="HDJKGD+Quicksand-Bold"/>
                <a:cs typeface="HDJKGD+Quicksand-Bold"/>
              </a:rPr>
              <a:t>Spring</a:t>
            </a:r>
            <a:r>
              <a:rPr dirty="0" sz="28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2800" b="1">
                <a:solidFill>
                  <a:srgbClr val="008e79"/>
                </a:solidFill>
                <a:latin typeface="HDJKGD+Quicksand-Bold"/>
                <a:cs typeface="HDJKGD+Quicksand-Bold"/>
              </a:rPr>
              <a:t>‘23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913651" y="1651137"/>
            <a:ext cx="668591" cy="2127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75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b="1">
                <a:solidFill>
                  <a:srgbClr val="008e79"/>
                </a:solidFill>
                <a:latin typeface="HDJKGD+Quicksand-Bold"/>
                <a:cs typeface="HDJKGD+Quicksand-Bold"/>
              </a:rPr>
              <a:t>May</a:t>
            </a:r>
            <a:r>
              <a:rPr dirty="0" sz="11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100" b="1">
                <a:solidFill>
                  <a:srgbClr val="008e79"/>
                </a:solidFill>
                <a:latin typeface="HDJKGD+Quicksand-Bold"/>
                <a:cs typeface="HDJKGD+Quicksand-Bold"/>
              </a:rPr>
              <a:t>‘23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579926" y="1651137"/>
            <a:ext cx="916559" cy="2079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7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008e79"/>
                </a:solidFill>
                <a:latin typeface="HMDRES+Quicksand-Regular"/>
                <a:cs typeface="HMDRES+Quicksand-Regular"/>
              </a:rPr>
              <a:t>Summer</a:t>
            </a:r>
            <a:r>
              <a:rPr dirty="0" sz="11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008e79"/>
                </a:solidFill>
                <a:latin typeface="HMDRES+Quicksand-Regular"/>
                <a:cs typeface="HMDRES+Quicksand-Regular"/>
              </a:rPr>
              <a:t>‘23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246201" y="1651137"/>
            <a:ext cx="875906" cy="2079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7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008e79"/>
                </a:solidFill>
                <a:latin typeface="HMDRES+Quicksand-Regular"/>
                <a:cs typeface="HMDRES+Quicksand-Regular"/>
              </a:rPr>
              <a:t>Autumn</a:t>
            </a:r>
            <a:r>
              <a:rPr dirty="0" sz="11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008e79"/>
                </a:solidFill>
                <a:latin typeface="HMDRES+Quicksand-Regular"/>
                <a:cs typeface="HMDRES+Quicksand-Regular"/>
              </a:rPr>
              <a:t>‘23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912476" y="1651137"/>
            <a:ext cx="796696" cy="2079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7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008e79"/>
                </a:solidFill>
                <a:latin typeface="HMDRES+Quicksand-Regular"/>
                <a:cs typeface="HMDRES+Quicksand-Regular"/>
              </a:rPr>
              <a:t>Winter</a:t>
            </a:r>
            <a:r>
              <a:rPr dirty="0" sz="11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008e79"/>
                </a:solidFill>
                <a:latin typeface="HMDRES+Quicksand-Regular"/>
                <a:cs typeface="HMDRES+Quicksand-Regular"/>
              </a:rPr>
              <a:t>‘23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8578750" y="1651137"/>
            <a:ext cx="786218" cy="2079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7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008e79"/>
                </a:solidFill>
                <a:latin typeface="HMDRES+Quicksand-Regular"/>
                <a:cs typeface="HMDRES+Quicksand-Regular"/>
              </a:rPr>
              <a:t>Spring</a:t>
            </a:r>
            <a:r>
              <a:rPr dirty="0" sz="11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008e79"/>
                </a:solidFill>
                <a:latin typeface="HMDRES+Quicksand-Regular"/>
                <a:cs typeface="HMDRES+Quicksand-Regular"/>
              </a:rPr>
              <a:t>‘24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660751" y="2278778"/>
            <a:ext cx="658253" cy="2127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75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b="1">
                <a:solidFill>
                  <a:srgbClr val="ffffff"/>
                </a:solidFill>
                <a:latin typeface="HDJKGD+Quicksand-Bold"/>
                <a:cs typeface="HDJKGD+Quicksand-Bold"/>
              </a:rPr>
              <a:t>COMMS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246201" y="2385966"/>
            <a:ext cx="1276858" cy="49733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Personas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and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tools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shared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across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the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borough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6912476" y="2385966"/>
            <a:ext cx="1466850" cy="49733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Promote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training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from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people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with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lived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experience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8578750" y="2385966"/>
            <a:ext cx="1335786" cy="49733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Borough-wide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TiP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conference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to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share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learning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so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far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913651" y="2462166"/>
            <a:ext cx="1461516" cy="349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50"/>
              </a:lnSpc>
              <a:spcBef>
                <a:spcPts val="50"/>
              </a:spcBef>
              <a:spcAft>
                <a:spcPts val="0"/>
              </a:spcAft>
            </a:pPr>
            <a:r>
              <a:rPr dirty="0" sz="1000" b="1">
                <a:solidFill>
                  <a:srgbClr val="008e79"/>
                </a:solidFill>
                <a:latin typeface="HDJKGD+Quicksand-Bold"/>
                <a:cs typeface="HDJKGD+Quicksand-Bold"/>
              </a:rPr>
              <a:t>Comms</a:t>
            </a:r>
            <a:r>
              <a:rPr dirty="0" sz="10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000" b="1">
                <a:solidFill>
                  <a:srgbClr val="008e79"/>
                </a:solidFill>
                <a:latin typeface="HDJKGD+Quicksand-Bold"/>
                <a:cs typeface="HDJKGD+Quicksand-Bold"/>
              </a:rPr>
              <a:t>package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b="1">
                <a:solidFill>
                  <a:srgbClr val="008e79"/>
                </a:solidFill>
                <a:latin typeface="HDJKGD+Quicksand-Bold"/>
                <a:cs typeface="HDJKGD+Quicksand-Bold"/>
              </a:rPr>
              <a:t>designed</a:t>
            </a:r>
            <a:r>
              <a:rPr dirty="0" sz="10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000" b="1">
                <a:solidFill>
                  <a:srgbClr val="008e79"/>
                </a:solidFill>
                <a:latin typeface="HDJKGD+Quicksand-Bold"/>
                <a:cs typeface="HDJKGD+Quicksand-Bold"/>
              </a:rPr>
              <a:t>and</a:t>
            </a:r>
            <a:r>
              <a:rPr dirty="0" sz="10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000" b="1">
                <a:solidFill>
                  <a:srgbClr val="008e79"/>
                </a:solidFill>
                <a:latin typeface="HDJKGD+Quicksand-Bold"/>
                <a:cs typeface="HDJKGD+Quicksand-Bold"/>
              </a:rPr>
              <a:t>agreed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3579926" y="2462166"/>
            <a:ext cx="1072388" cy="34493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Commitment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to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TiP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publicised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660751" y="2614058"/>
            <a:ext cx="826312" cy="375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7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ffffff"/>
                </a:solidFill>
                <a:latin typeface="HMDRES+Quicksand-Regular"/>
                <a:cs typeface="HMDRES+Quicksand-Regular"/>
              </a:rPr>
              <a:t>Alexis</a:t>
            </a:r>
          </a:p>
          <a:p>
            <a:pPr marL="0" marR="0">
              <a:lnSpc>
                <a:spcPts val="1320"/>
              </a:lnSpc>
              <a:spcBef>
                <a:spcPts val="50"/>
              </a:spcBef>
              <a:spcAft>
                <a:spcPts val="0"/>
              </a:spcAft>
            </a:pPr>
            <a:r>
              <a:rPr dirty="0" sz="1100">
                <a:solidFill>
                  <a:srgbClr val="ffffff"/>
                </a:solidFill>
                <a:latin typeface="HMDRES+Quicksand-Regular"/>
                <a:cs typeface="HMDRES+Quicksand-Regular"/>
              </a:rPr>
              <a:t>Beaumont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660751" y="3621948"/>
            <a:ext cx="804519" cy="2127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75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b="1">
                <a:solidFill>
                  <a:srgbClr val="ffffff"/>
                </a:solidFill>
                <a:latin typeface="HDJKGD+Quicksand-Bold"/>
                <a:cs typeface="HDJKGD+Quicksand-Bold"/>
              </a:rPr>
              <a:t>TRAINING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5246201" y="3645316"/>
            <a:ext cx="1354201" cy="49733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Develop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workforce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trauma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competency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framework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6912476" y="3645316"/>
            <a:ext cx="1571370" cy="49733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Design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a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delivery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model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for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a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partnership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training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offer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8578750" y="3645316"/>
            <a:ext cx="1322069" cy="49733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Agree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resources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for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partnership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training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offer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1913651" y="3721516"/>
            <a:ext cx="1357884" cy="349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50"/>
              </a:lnSpc>
              <a:spcBef>
                <a:spcPts val="50"/>
              </a:spcBef>
              <a:spcAft>
                <a:spcPts val="0"/>
              </a:spcAft>
            </a:pPr>
            <a:r>
              <a:rPr dirty="0" sz="1000" b="1">
                <a:solidFill>
                  <a:srgbClr val="008e79"/>
                </a:solidFill>
                <a:latin typeface="HDJKGD+Quicksand-Bold"/>
                <a:cs typeface="HDJKGD+Quicksand-Bold"/>
              </a:rPr>
              <a:t>Training</a:t>
            </a:r>
            <a:r>
              <a:rPr dirty="0" sz="10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000" b="1">
                <a:solidFill>
                  <a:srgbClr val="008e79"/>
                </a:solidFill>
                <a:latin typeface="HDJKGD+Quicksand-Bold"/>
                <a:cs typeface="HDJKGD+Quicksand-Bold"/>
              </a:rPr>
              <a:t>champions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b="1">
                <a:solidFill>
                  <a:srgbClr val="008e79"/>
                </a:solidFill>
                <a:latin typeface="HDJKGD+Quicksand-Bold"/>
                <a:cs typeface="HDJKGD+Quicksand-Bold"/>
              </a:rPr>
              <a:t>identified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3579926" y="3721516"/>
            <a:ext cx="1302765" cy="34493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Mapping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of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existing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trauma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training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660751" y="3957228"/>
            <a:ext cx="1050670" cy="2079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7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ffffff"/>
                </a:solidFill>
                <a:latin typeface="HMDRES+Quicksand-Regular"/>
                <a:cs typeface="HMDRES+Quicksand-Regular"/>
              </a:rPr>
              <a:t>Lucy</a:t>
            </a:r>
            <a:r>
              <a:rPr dirty="0" sz="11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ffffff"/>
                </a:solidFill>
                <a:latin typeface="HMDRES+Quicksand-Regular"/>
                <a:cs typeface="HMDRES+Quicksand-Regular"/>
              </a:rPr>
              <a:t>Chartres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660751" y="4797478"/>
            <a:ext cx="963079" cy="3803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75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b="1">
                <a:solidFill>
                  <a:srgbClr val="ffffff"/>
                </a:solidFill>
                <a:latin typeface="HDJKGD+Quicksand-Bold"/>
                <a:cs typeface="HDJKGD+Quicksand-Bold"/>
              </a:rPr>
              <a:t>TOOLS</a:t>
            </a:r>
            <a:r>
              <a:rPr dirty="0" sz="1100" b="1">
                <a:solidFill>
                  <a:srgbClr val="ffffff"/>
                </a:solidFill>
                <a:latin typeface="HDJKGD+Quicksand-Bold"/>
                <a:cs typeface="HDJKGD+Quicksand-Bold"/>
              </a:rPr>
              <a:t> </a:t>
            </a:r>
            <a:r>
              <a:rPr dirty="0" sz="1100" b="1">
                <a:solidFill>
                  <a:srgbClr val="ffffff"/>
                </a:solidFill>
                <a:latin typeface="HDJKGD+Quicksand-Bold"/>
                <a:cs typeface="HDJKGD+Quicksand-Bold"/>
              </a:rPr>
              <a:t>AND</a:t>
            </a:r>
          </a:p>
          <a:p>
            <a:pPr marL="0" marR="0">
              <a:lnSpc>
                <a:spcPts val="1319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b="1">
                <a:solidFill>
                  <a:srgbClr val="ffffff"/>
                </a:solidFill>
                <a:latin typeface="HDJKGD+Quicksand-Bold"/>
                <a:cs typeface="HDJKGD+Quicksand-Bold"/>
              </a:rPr>
              <a:t>RESOURCES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579926" y="4904666"/>
            <a:ext cx="1326896" cy="49733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Sector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sub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groups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adapt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tools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for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their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sector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8578750" y="4904666"/>
            <a:ext cx="1346327" cy="49733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Refresh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of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tools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and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resources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based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on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feedback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5246201" y="4980866"/>
            <a:ext cx="3092957" cy="34493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Sector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champions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promote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tools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in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the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sector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and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identify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other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useful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tools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1913651" y="5057066"/>
            <a:ext cx="1441196" cy="349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50"/>
              </a:lnSpc>
              <a:spcBef>
                <a:spcPts val="50"/>
              </a:spcBef>
              <a:spcAft>
                <a:spcPts val="0"/>
              </a:spcAft>
            </a:pPr>
            <a:r>
              <a:rPr dirty="0" sz="1000" b="1">
                <a:solidFill>
                  <a:srgbClr val="008e79"/>
                </a:solidFill>
                <a:latin typeface="HDJKGD+Quicksand-Bold"/>
                <a:cs typeface="HDJKGD+Quicksand-Bold"/>
              </a:rPr>
              <a:t>Tools</a:t>
            </a:r>
            <a:r>
              <a:rPr dirty="0" sz="10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000" b="1">
                <a:solidFill>
                  <a:srgbClr val="008e79"/>
                </a:solidFill>
                <a:latin typeface="HDJKGD+Quicksand-Bold"/>
                <a:cs typeface="HDJKGD+Quicksand-Bold"/>
              </a:rPr>
              <a:t>developed</a:t>
            </a:r>
            <a:r>
              <a:rPr dirty="0" sz="10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000" b="1">
                <a:solidFill>
                  <a:srgbClr val="008e79"/>
                </a:solidFill>
                <a:latin typeface="HDJKGD+Quicksand-Bold"/>
                <a:cs typeface="HDJKGD+Quicksand-Bold"/>
              </a:rPr>
              <a:t>and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b="1">
                <a:solidFill>
                  <a:srgbClr val="008e79"/>
                </a:solidFill>
                <a:latin typeface="HDJKGD+Quicksand-Bold"/>
                <a:cs typeface="HDJKGD+Quicksand-Bold"/>
              </a:rPr>
              <a:t>agreed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660751" y="5300398"/>
            <a:ext cx="717486" cy="2079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7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ffffff"/>
                </a:solidFill>
                <a:latin typeface="HMDRES+Quicksand-Regular"/>
                <a:cs typeface="HMDRES+Quicksand-Regular"/>
              </a:rPr>
              <a:t>Lead</a:t>
            </a:r>
            <a:r>
              <a:rPr dirty="0" sz="11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ffffff"/>
                </a:solidFill>
                <a:latin typeface="HMDRES+Quicksand-Regular"/>
                <a:cs typeface="HMDRES+Quicksand-Regular"/>
              </a:rPr>
              <a:t>tbc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660751" y="5973008"/>
            <a:ext cx="1168019" cy="3803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75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b="1">
                <a:solidFill>
                  <a:srgbClr val="ffffff"/>
                </a:solidFill>
                <a:latin typeface="HDJKGD+Quicksand-Bold"/>
                <a:cs typeface="HDJKGD+Quicksand-Bold"/>
              </a:rPr>
              <a:t>LEARNING</a:t>
            </a:r>
            <a:r>
              <a:rPr dirty="0" sz="1100" b="1">
                <a:solidFill>
                  <a:srgbClr val="ffffff"/>
                </a:solidFill>
                <a:latin typeface="HDJKGD+Quicksand-Bold"/>
                <a:cs typeface="HDJKGD+Quicksand-Bold"/>
              </a:rPr>
              <a:t> </a:t>
            </a:r>
            <a:r>
              <a:rPr dirty="0" sz="1100" b="1">
                <a:solidFill>
                  <a:srgbClr val="ffffff"/>
                </a:solidFill>
                <a:latin typeface="HDJKGD+Quicksand-Bold"/>
                <a:cs typeface="HDJKGD+Quicksand-Bold"/>
              </a:rPr>
              <a:t>AND</a:t>
            </a:r>
          </a:p>
          <a:p>
            <a:pPr marL="0" marR="0">
              <a:lnSpc>
                <a:spcPts val="132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b="1">
                <a:solidFill>
                  <a:srgbClr val="ffffff"/>
                </a:solidFill>
                <a:latin typeface="HDJKGD+Quicksand-Bold"/>
                <a:cs typeface="HDJKGD+Quicksand-Bold"/>
              </a:rPr>
              <a:t>IMPACT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8578750" y="6164016"/>
            <a:ext cx="1221485" cy="49733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Borough-wide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org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impact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survey</a:t>
            </a:r>
          </a:p>
          <a:p>
            <a:pPr marL="0" marR="0">
              <a:lnSpc>
                <a:spcPts val="1199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completed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1913651" y="6240216"/>
            <a:ext cx="1254252" cy="3492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50"/>
              </a:lnSpc>
              <a:spcBef>
                <a:spcPts val="50"/>
              </a:spcBef>
              <a:spcAft>
                <a:spcPts val="0"/>
              </a:spcAft>
            </a:pPr>
            <a:r>
              <a:rPr dirty="0" sz="1000" b="1">
                <a:solidFill>
                  <a:srgbClr val="008e79"/>
                </a:solidFill>
                <a:latin typeface="HDJKGD+Quicksand-Bold"/>
                <a:cs typeface="HDJKGD+Quicksand-Bold"/>
              </a:rPr>
              <a:t>Sector</a:t>
            </a:r>
            <a:r>
              <a:rPr dirty="0" sz="10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000" b="1">
                <a:solidFill>
                  <a:srgbClr val="008e79"/>
                </a:solidFill>
                <a:latin typeface="HDJKGD+Quicksand-Bold"/>
                <a:cs typeface="HDJKGD+Quicksand-Bold"/>
              </a:rPr>
              <a:t>champions</a:t>
            </a:r>
          </a:p>
          <a:p>
            <a:pPr marL="0" marR="0">
              <a:lnSpc>
                <a:spcPts val="1199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b="1">
                <a:solidFill>
                  <a:srgbClr val="008e79"/>
                </a:solidFill>
                <a:latin typeface="HDJKGD+Quicksand-Bold"/>
                <a:cs typeface="HDJKGD+Quicksand-Bold"/>
              </a:rPr>
              <a:t>identified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3579926" y="6240216"/>
            <a:ext cx="1236598" cy="34493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Sector-sub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groups</a:t>
            </a:r>
          </a:p>
          <a:p>
            <a:pPr marL="0" marR="0">
              <a:lnSpc>
                <a:spcPts val="1199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established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5246201" y="6240216"/>
            <a:ext cx="3260597" cy="34493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Sector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champions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collect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examples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of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good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practice,</a:t>
            </a:r>
          </a:p>
          <a:p>
            <a:pPr marL="0" marR="0">
              <a:lnSpc>
                <a:spcPts val="1199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barriers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and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000">
                <a:solidFill>
                  <a:srgbClr val="3c3c3b"/>
                </a:solidFill>
                <a:latin typeface="HMDRES+Quicksand-Regular"/>
                <a:cs typeface="HMDRES+Quicksand-Regular"/>
              </a:rPr>
              <a:t>learning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660751" y="6475928"/>
            <a:ext cx="442975" cy="2079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7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ffffff"/>
                </a:solidFill>
                <a:latin typeface="HMDRES+Quicksand-Regular"/>
                <a:cs typeface="HMDRES+Quicksand-Regular"/>
              </a:rPr>
              <a:t>Sam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660751" y="6643568"/>
            <a:ext cx="1036142" cy="2079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7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ffffff"/>
                </a:solidFill>
                <a:latin typeface="HMDRES+Quicksand-Regular"/>
                <a:cs typeface="HMDRES+Quicksand-Regular"/>
              </a:rPr>
              <a:t>Sirisambhand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8509000" y="542600"/>
            <a:ext cx="1619374" cy="53135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37000" y="614451"/>
            <a:ext cx="3629101" cy="482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b="1">
                <a:solidFill>
                  <a:srgbClr val="008e79"/>
                </a:solidFill>
                <a:latin typeface="HDJKGD+Quicksand-Bold"/>
                <a:cs typeface="HDJKGD+Quicksand-Bold"/>
              </a:rPr>
              <a:t>About</a:t>
            </a:r>
            <a:r>
              <a:rPr dirty="0" sz="28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2800" b="1">
                <a:solidFill>
                  <a:srgbClr val="008e79"/>
                </a:solidFill>
                <a:latin typeface="HDJKGD+Quicksand-Bold"/>
                <a:cs typeface="HDJKGD+Quicksand-Bold"/>
              </a:rPr>
              <a:t>the</a:t>
            </a:r>
            <a:r>
              <a:rPr dirty="0" sz="28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2800" b="1">
                <a:solidFill>
                  <a:srgbClr val="008e79"/>
                </a:solidFill>
                <a:latin typeface="HDJKGD+Quicksand-Bold"/>
                <a:cs typeface="HDJKGD+Quicksand-Bold"/>
              </a:rPr>
              <a:t>Roadmap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44687" y="2559353"/>
            <a:ext cx="4132515" cy="149240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67"/>
              </a:lnSpc>
              <a:spcBef>
                <a:spcPts val="0"/>
              </a:spcBef>
              <a:spcAft>
                <a:spcPts val="0"/>
              </a:spcAft>
            </a:pP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The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roadmap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sets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out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the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strategic</a:t>
            </a:r>
          </a:p>
          <a:p>
            <a:pPr marL="0" marR="0">
              <a:lnSpc>
                <a:spcPts val="2067"/>
              </a:lnSpc>
              <a:spcBef>
                <a:spcPts val="228"/>
              </a:spcBef>
              <a:spcAft>
                <a:spcPts val="0"/>
              </a:spcAft>
            </a:pP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approach,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workstreams,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and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actions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we</a:t>
            </a:r>
          </a:p>
          <a:p>
            <a:pPr marL="0" marR="0">
              <a:lnSpc>
                <a:spcPts val="2067"/>
              </a:lnSpc>
              <a:spcBef>
                <a:spcPts val="278"/>
              </a:spcBef>
              <a:spcAft>
                <a:spcPts val="0"/>
              </a:spcAft>
            </a:pP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will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take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as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a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system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to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scale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and</a:t>
            </a:r>
          </a:p>
          <a:p>
            <a:pPr marL="0" marR="0">
              <a:lnSpc>
                <a:spcPts val="2067"/>
              </a:lnSpc>
              <a:spcBef>
                <a:spcPts val="228"/>
              </a:spcBef>
              <a:spcAft>
                <a:spcPts val="0"/>
              </a:spcAft>
            </a:pP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spread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trauma-informed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practice,</a:t>
            </a:r>
          </a:p>
          <a:p>
            <a:pPr marL="0" marR="0">
              <a:lnSpc>
                <a:spcPts val="2067"/>
              </a:lnSpc>
              <a:spcBef>
                <a:spcPts val="278"/>
              </a:spcBef>
              <a:spcAft>
                <a:spcPts val="0"/>
              </a:spcAft>
            </a:pP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starting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from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the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existing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bright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spots.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550163" y="2552749"/>
            <a:ext cx="182727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The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roadmap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sets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out: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702563" y="2904497"/>
            <a:ext cx="244450" cy="130360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3c3c3b"/>
                </a:solidFill>
                <a:latin typeface="HHCBUW+ArialMT"/>
                <a:cs typeface="HHCBUW+ArialMT"/>
              </a:rPr>
              <a:t>●</a:t>
            </a:r>
          </a:p>
          <a:p>
            <a:pPr marL="0" marR="0">
              <a:lnSpc>
                <a:spcPts val="1340"/>
              </a:lnSpc>
              <a:spcBef>
                <a:spcPts val="3021"/>
              </a:spcBef>
              <a:spcAft>
                <a:spcPts val="0"/>
              </a:spcAft>
            </a:pPr>
            <a:r>
              <a:rPr dirty="0" sz="1200">
                <a:solidFill>
                  <a:srgbClr val="3c3c3b"/>
                </a:solidFill>
                <a:latin typeface="HHCBUW+ArialMT"/>
                <a:cs typeface="HHCBUW+ArialMT"/>
              </a:rPr>
              <a:t>●</a:t>
            </a:r>
          </a:p>
          <a:p>
            <a:pPr marL="0" marR="0">
              <a:lnSpc>
                <a:spcPts val="1340"/>
              </a:lnSpc>
              <a:spcBef>
                <a:spcPts val="2971"/>
              </a:spcBef>
              <a:spcAft>
                <a:spcPts val="0"/>
              </a:spcAft>
            </a:pPr>
            <a:r>
              <a:rPr dirty="0" sz="1200">
                <a:solidFill>
                  <a:srgbClr val="3c3c3b"/>
                </a:solidFill>
                <a:latin typeface="HHCBUW+ArialMT"/>
                <a:cs typeface="HHCBUW+ArialMT"/>
              </a:rPr>
              <a:t>●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007363" y="2890061"/>
            <a:ext cx="3759708" cy="433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59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Design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principles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-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these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principles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have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guided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the</a:t>
            </a:r>
          </a:p>
          <a:p>
            <a:pPr marL="0" marR="0">
              <a:lnSpc>
                <a:spcPts val="1459"/>
              </a:lnSpc>
              <a:spcBef>
                <a:spcPts val="146"/>
              </a:spcBef>
              <a:spcAft>
                <a:spcPts val="0"/>
              </a:spcAft>
            </a:pP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design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of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the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strategy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007363" y="3437685"/>
            <a:ext cx="4205935" cy="433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59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A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scaling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strategy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based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around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a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core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team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and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sector-</a:t>
            </a:r>
          </a:p>
          <a:p>
            <a:pPr marL="0" marR="0">
              <a:lnSpc>
                <a:spcPts val="1459"/>
              </a:lnSpc>
              <a:spcBef>
                <a:spcPts val="146"/>
              </a:spcBef>
              <a:spcAft>
                <a:spcPts val="0"/>
              </a:spcAft>
            </a:pP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specific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sub-groups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6007363" y="3985309"/>
            <a:ext cx="4115866" cy="64404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59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The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4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workstreams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for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taking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this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work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forward,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and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the</a:t>
            </a:r>
          </a:p>
          <a:p>
            <a:pPr marL="0" marR="0">
              <a:lnSpc>
                <a:spcPts val="1459"/>
              </a:lnSpc>
              <a:spcBef>
                <a:spcPts val="146"/>
              </a:spcBef>
              <a:spcAft>
                <a:spcPts val="0"/>
              </a:spcAft>
            </a:pP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respective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roles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for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the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core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team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and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the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sector-sub</a:t>
            </a:r>
          </a:p>
          <a:p>
            <a:pPr marL="0" marR="0">
              <a:lnSpc>
                <a:spcPts val="1459"/>
              </a:lnSpc>
              <a:spcBef>
                <a:spcPts val="196"/>
              </a:spcBef>
              <a:spcAft>
                <a:spcPts val="0"/>
              </a:spcAft>
            </a:pP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groups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in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each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702563" y="4757681"/>
            <a:ext cx="244450" cy="2083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3c3c3b"/>
                </a:solidFill>
                <a:latin typeface="HHCBUW+ArialMT"/>
                <a:cs typeface="HHCBUW+ArialMT"/>
              </a:rPr>
              <a:t>●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6007363" y="4743245"/>
            <a:ext cx="3616756" cy="433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59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An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action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plan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for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the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next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12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months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to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maintain</a:t>
            </a:r>
          </a:p>
          <a:p>
            <a:pPr marL="0" marR="0">
              <a:lnSpc>
                <a:spcPts val="1459"/>
              </a:lnSpc>
              <a:spcBef>
                <a:spcPts val="146"/>
              </a:spcBef>
              <a:spcAft>
                <a:spcPts val="0"/>
              </a:spcAft>
            </a:pP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momentum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and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progress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5550163" y="5290869"/>
            <a:ext cx="268483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The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purpose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of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the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roadmap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is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to: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5702563" y="5642617"/>
            <a:ext cx="244450" cy="88298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3c3c3b"/>
                </a:solidFill>
                <a:latin typeface="HHCBUW+ArialMT"/>
                <a:cs typeface="HHCBUW+ArialMT"/>
              </a:rPr>
              <a:t>●</a:t>
            </a:r>
          </a:p>
          <a:p>
            <a:pPr marL="0" marR="0">
              <a:lnSpc>
                <a:spcPts val="1340"/>
              </a:lnSpc>
              <a:spcBef>
                <a:spcPts val="1365"/>
              </a:spcBef>
              <a:spcAft>
                <a:spcPts val="0"/>
              </a:spcAft>
            </a:pPr>
            <a:r>
              <a:rPr dirty="0" sz="1200">
                <a:solidFill>
                  <a:srgbClr val="3c3c3b"/>
                </a:solidFill>
                <a:latin typeface="HHCBUW+ArialMT"/>
                <a:cs typeface="HHCBUW+ArialMT"/>
              </a:rPr>
              <a:t>●</a:t>
            </a:r>
          </a:p>
          <a:p>
            <a:pPr marL="0" marR="0">
              <a:lnSpc>
                <a:spcPts val="1340"/>
              </a:lnSpc>
              <a:spcBef>
                <a:spcPts val="1365"/>
              </a:spcBef>
              <a:spcAft>
                <a:spcPts val="0"/>
              </a:spcAft>
            </a:pPr>
            <a:r>
              <a:rPr dirty="0" sz="1200">
                <a:solidFill>
                  <a:srgbClr val="3c3c3b"/>
                </a:solidFill>
                <a:latin typeface="HHCBUW+ArialMT"/>
                <a:cs typeface="HHCBUW+ArialMT"/>
              </a:rPr>
              <a:t>●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6007363" y="5628181"/>
            <a:ext cx="3752239" cy="560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59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Explain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our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strategic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approach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to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key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stakeholders</a:t>
            </a:r>
          </a:p>
          <a:p>
            <a:pPr marL="0" marR="0">
              <a:lnSpc>
                <a:spcPts val="1459"/>
              </a:lnSpc>
              <a:spcBef>
                <a:spcPts val="1146"/>
              </a:spcBef>
              <a:spcAft>
                <a:spcPts val="0"/>
              </a:spcAft>
            </a:pP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Galvanise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resources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and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activity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across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the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system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6007363" y="6302805"/>
            <a:ext cx="3996689" cy="64404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59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Provide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a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clear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way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forward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for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Rochdale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in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the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short-</a:t>
            </a:r>
          </a:p>
          <a:p>
            <a:pPr marL="0" marR="0">
              <a:lnSpc>
                <a:spcPts val="1459"/>
              </a:lnSpc>
              <a:spcBef>
                <a:spcPts val="146"/>
              </a:spcBef>
              <a:spcAft>
                <a:spcPts val="0"/>
              </a:spcAft>
            </a:pP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term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for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making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progress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towards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a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trauma-informed</a:t>
            </a:r>
          </a:p>
          <a:p>
            <a:pPr marL="0" marR="0">
              <a:lnSpc>
                <a:spcPts val="1459"/>
              </a:lnSpc>
              <a:spcBef>
                <a:spcPts val="196"/>
              </a:spcBef>
              <a:spcAft>
                <a:spcPts val="0"/>
              </a:spcAft>
            </a:pP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system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0680700" cy="7556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36999" y="614451"/>
            <a:ext cx="6852260" cy="482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b="1">
                <a:solidFill>
                  <a:srgbClr val="008e79"/>
                </a:solidFill>
                <a:latin typeface="HDJKGD+Quicksand-Bold"/>
                <a:cs typeface="HDJKGD+Quicksand-Bold"/>
              </a:rPr>
              <a:t>Becoming</a:t>
            </a:r>
            <a:r>
              <a:rPr dirty="0" sz="28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2800" b="1">
                <a:solidFill>
                  <a:srgbClr val="008e79"/>
                </a:solidFill>
                <a:latin typeface="HDJKGD+Quicksand-Bold"/>
                <a:cs typeface="HDJKGD+Quicksand-Bold"/>
              </a:rPr>
              <a:t>a</a:t>
            </a:r>
            <a:r>
              <a:rPr dirty="0" sz="28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2800" b="1">
                <a:solidFill>
                  <a:srgbClr val="008e79"/>
                </a:solidFill>
                <a:latin typeface="HDJKGD+Quicksand-Bold"/>
                <a:cs typeface="HDJKGD+Quicksand-Bold"/>
              </a:rPr>
              <a:t>trauma-informed</a:t>
            </a:r>
            <a:r>
              <a:rPr dirty="0" sz="28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2800" b="1">
                <a:solidFill>
                  <a:srgbClr val="008e79"/>
                </a:solidFill>
                <a:latin typeface="HDJKGD+Quicksand-Bold"/>
                <a:cs typeface="HDJKGD+Quicksand-Bold"/>
              </a:rPr>
              <a:t>borough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6999" y="1359791"/>
            <a:ext cx="6760160" cy="74503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702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Through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exploring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existing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good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practice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in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the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system,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and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understanding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the</a:t>
            </a:r>
          </a:p>
          <a:p>
            <a:pPr marL="0" marR="0">
              <a:lnSpc>
                <a:spcPts val="1702"/>
              </a:lnSpc>
              <a:spcBef>
                <a:spcPts val="229"/>
              </a:spcBef>
              <a:spcAft>
                <a:spcPts val="0"/>
              </a:spcAft>
            </a:pP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barriers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to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becoming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a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trauma-informed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borough,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the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Design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Group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established</a:t>
            </a:r>
          </a:p>
          <a:p>
            <a:pPr marL="0" marR="0">
              <a:lnSpc>
                <a:spcPts val="1702"/>
              </a:lnSpc>
              <a:spcBef>
                <a:spcPts val="279"/>
              </a:spcBef>
              <a:spcAft>
                <a:spcPts val="0"/>
              </a:spcAft>
            </a:pP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some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design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principles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to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inform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the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008e79"/>
                </a:solidFill>
                <a:latin typeface="HMDRES+Quicksand-Regular"/>
                <a:cs typeface="HMDRES+Quicksand-Regular"/>
              </a:rPr>
              <a:t>roadmap.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45224" y="2739705"/>
            <a:ext cx="2718054" cy="26974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23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>
                <a:solidFill>
                  <a:srgbClr val="008e79"/>
                </a:solidFill>
                <a:latin typeface="HMDRES+Quicksand-Regular"/>
                <a:cs typeface="HMDRES+Quicksand-Regular"/>
              </a:rPr>
              <a:t>LEARNING</a:t>
            </a:r>
            <a:r>
              <a:rPr dirty="0" sz="15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500">
                <a:solidFill>
                  <a:srgbClr val="008e79"/>
                </a:solidFill>
                <a:latin typeface="HMDRES+Quicksand-Regular"/>
                <a:cs typeface="HMDRES+Quicksand-Regular"/>
              </a:rPr>
              <a:t>FROM</a:t>
            </a:r>
            <a:r>
              <a:rPr dirty="0" sz="15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500">
                <a:solidFill>
                  <a:srgbClr val="008e79"/>
                </a:solidFill>
                <a:latin typeface="HMDRES+Quicksand-Regular"/>
                <a:cs typeface="HMDRES+Quicksand-Regular"/>
              </a:rPr>
              <a:t>ROCHDALE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431049" y="2739705"/>
            <a:ext cx="1905000" cy="26974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23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>
                <a:solidFill>
                  <a:srgbClr val="ffffff"/>
                </a:solidFill>
                <a:latin typeface="HMDRES+Quicksand-Regular"/>
                <a:cs typeface="HMDRES+Quicksand-Regular"/>
              </a:rPr>
              <a:t>DESIGN</a:t>
            </a:r>
            <a:r>
              <a:rPr dirty="0" sz="15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500">
                <a:solidFill>
                  <a:srgbClr val="ffffff"/>
                </a:solidFill>
                <a:latin typeface="HMDRES+Quicksand-Regular"/>
                <a:cs typeface="HMDRES+Quicksand-Regular"/>
              </a:rPr>
              <a:t>PRINCIPLES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45224" y="3312469"/>
            <a:ext cx="4679594" cy="64404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Everyone</a:t>
            </a:r>
            <a:r>
              <a:rPr dirty="0" sz="1200" spc="-28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can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apply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trauma-informed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principles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in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their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work,</a:t>
            </a:r>
          </a:p>
          <a:p>
            <a:pPr marL="0" marR="0">
              <a:lnSpc>
                <a:spcPts val="1459"/>
              </a:lnSpc>
              <a:spcBef>
                <a:spcPts val="105"/>
              </a:spcBef>
              <a:spcAft>
                <a:spcPts val="0"/>
              </a:spcAft>
            </a:pP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from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leaders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to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casual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staff,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from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universal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to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specialist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services</a:t>
            </a:r>
          </a:p>
          <a:p>
            <a:pPr marL="0" marR="0">
              <a:lnSpc>
                <a:spcPts val="1459"/>
              </a:lnSpc>
              <a:spcBef>
                <a:spcPts val="196"/>
              </a:spcBef>
              <a:spcAft>
                <a:spcPts val="0"/>
              </a:spcAft>
            </a:pP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and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beyond.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431049" y="3417625"/>
            <a:ext cx="4382545" cy="433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b="1">
                <a:solidFill>
                  <a:srgbClr val="ffffff"/>
                </a:solidFill>
                <a:latin typeface="HDJKGD+Quicksand-Bold"/>
                <a:cs typeface="HDJKGD+Quicksand-Bold"/>
              </a:rPr>
              <a:t>Communicate</a:t>
            </a:r>
            <a:r>
              <a:rPr dirty="0" sz="1200" b="1">
                <a:solidFill>
                  <a:srgbClr val="ffffff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ffffff"/>
                </a:solidFill>
                <a:latin typeface="HDJKGD+Quicksand-Bold"/>
                <a:cs typeface="HDJKGD+Quicksand-Bold"/>
              </a:rPr>
              <a:t>a</a:t>
            </a:r>
            <a:r>
              <a:rPr dirty="0" sz="1200" b="1">
                <a:solidFill>
                  <a:srgbClr val="ffffff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ffffff"/>
                </a:solidFill>
                <a:latin typeface="HDJKGD+Quicksand-Bold"/>
                <a:cs typeface="HDJKGD+Quicksand-Bold"/>
              </a:rPr>
              <a:t>consistent</a:t>
            </a:r>
            <a:r>
              <a:rPr dirty="0" sz="1200" b="1">
                <a:solidFill>
                  <a:srgbClr val="ffffff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ffffff"/>
                </a:solidFill>
                <a:latin typeface="HDJKGD+Quicksand-Bold"/>
                <a:cs typeface="HDJKGD+Quicksand-Bold"/>
              </a:rPr>
              <a:t>vision</a:t>
            </a:r>
            <a:r>
              <a:rPr dirty="0" sz="1200" spc="-18" b="1">
                <a:solidFill>
                  <a:srgbClr val="ffffff"/>
                </a:solidFill>
                <a:latin typeface="HDJKGD+Quicksand-Bold"/>
                <a:cs typeface="HDJKGD+Quicksand-Bold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with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tailored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approach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to</a:t>
            </a:r>
          </a:p>
          <a:p>
            <a:pPr marL="0" marR="0">
              <a:lnSpc>
                <a:spcPts val="1459"/>
              </a:lnSpc>
              <a:spcBef>
                <a:spcPts val="105"/>
              </a:spcBef>
              <a:spcAft>
                <a:spcPts val="0"/>
              </a:spcAft>
            </a:pP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meet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the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different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needs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of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these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job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roles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and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sectors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645224" y="4393400"/>
            <a:ext cx="403338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Becoming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trauma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informed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is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a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personal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journey</a:t>
            </a:r>
            <a:r>
              <a:rPr dirty="0" sz="1200" spc="11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for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431049" y="4393400"/>
            <a:ext cx="4327702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b="1">
                <a:solidFill>
                  <a:srgbClr val="ffffff"/>
                </a:solidFill>
                <a:latin typeface="HDJKGD+Quicksand-Bold"/>
                <a:cs typeface="HDJKGD+Quicksand-Bold"/>
              </a:rPr>
              <a:t>Create</a:t>
            </a:r>
            <a:r>
              <a:rPr dirty="0" sz="1200" b="1">
                <a:solidFill>
                  <a:srgbClr val="ffffff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ffffff"/>
                </a:solidFill>
                <a:latin typeface="HDJKGD+Quicksand-Bold"/>
                <a:cs typeface="HDJKGD+Quicksand-Bold"/>
              </a:rPr>
              <a:t>opportunities</a:t>
            </a:r>
            <a:r>
              <a:rPr dirty="0" sz="1200" b="1">
                <a:solidFill>
                  <a:srgbClr val="ffffff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ffffff"/>
                </a:solidFill>
                <a:latin typeface="HDJKGD+Quicksand-Bold"/>
                <a:cs typeface="HDJKGD+Quicksand-Bold"/>
              </a:rPr>
              <a:t>for</a:t>
            </a:r>
            <a:r>
              <a:rPr dirty="0" sz="1200" b="1">
                <a:solidFill>
                  <a:srgbClr val="ffffff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ffffff"/>
                </a:solidFill>
                <a:latin typeface="HDJKGD+Quicksand-Bold"/>
                <a:cs typeface="HDJKGD+Quicksand-Bold"/>
              </a:rPr>
              <a:t>people</a:t>
            </a:r>
            <a:r>
              <a:rPr dirty="0" sz="1200" b="1">
                <a:solidFill>
                  <a:srgbClr val="ffffff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ffffff"/>
                </a:solidFill>
                <a:latin typeface="HDJKGD+Quicksand-Bold"/>
                <a:cs typeface="HDJKGD+Quicksand-Bold"/>
              </a:rPr>
              <a:t>to</a:t>
            </a:r>
            <a:r>
              <a:rPr dirty="0" sz="1200" b="1">
                <a:solidFill>
                  <a:srgbClr val="ffffff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ffffff"/>
                </a:solidFill>
                <a:latin typeface="HDJKGD+Quicksand-Bold"/>
                <a:cs typeface="HDJKGD+Quicksand-Bold"/>
              </a:rPr>
              <a:t>have</a:t>
            </a:r>
            <a:r>
              <a:rPr dirty="0" sz="1200" b="1">
                <a:solidFill>
                  <a:srgbClr val="ffffff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ffffff"/>
                </a:solidFill>
                <a:latin typeface="HDJKGD+Quicksand-Bold"/>
                <a:cs typeface="HDJKGD+Quicksand-Bold"/>
              </a:rPr>
              <a:t>“AHA”</a:t>
            </a:r>
            <a:r>
              <a:rPr dirty="0" sz="1200" b="1">
                <a:solidFill>
                  <a:srgbClr val="ffffff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ffffff"/>
                </a:solidFill>
                <a:latin typeface="HDJKGD+Quicksand-Bold"/>
                <a:cs typeface="HDJKGD+Quicksand-Bold"/>
              </a:rPr>
              <a:t>moments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645224" y="4603712"/>
            <a:ext cx="3381299" cy="22341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59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individuals.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A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training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day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alone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is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not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enough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5431049" y="4603712"/>
            <a:ext cx="4322063" cy="22341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59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where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they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see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the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impact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of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trauma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and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the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impact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of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TiP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645224" y="5264019"/>
            <a:ext cx="4155186" cy="64404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Everyone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is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busy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doing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the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day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job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,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and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it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is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easy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for</a:t>
            </a:r>
          </a:p>
          <a:p>
            <a:pPr marL="0" marR="0">
              <a:lnSpc>
                <a:spcPts val="1459"/>
              </a:lnSpc>
              <a:spcBef>
                <a:spcPts val="105"/>
              </a:spcBef>
              <a:spcAft>
                <a:spcPts val="0"/>
              </a:spcAft>
            </a:pP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immediate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priorities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to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distract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people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from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learning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and</a:t>
            </a:r>
          </a:p>
          <a:p>
            <a:pPr marL="0" marR="0">
              <a:lnSpc>
                <a:spcPts val="1459"/>
              </a:lnSpc>
              <a:spcBef>
                <a:spcPts val="196"/>
              </a:spcBef>
              <a:spcAft>
                <a:spcPts val="0"/>
              </a:spcAft>
            </a:pP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reflecting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5431049" y="5264019"/>
            <a:ext cx="4716779" cy="64404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b="1">
                <a:solidFill>
                  <a:srgbClr val="ffffff"/>
                </a:solidFill>
                <a:latin typeface="HDJKGD+Quicksand-Bold"/>
                <a:cs typeface="HDJKGD+Quicksand-Bold"/>
              </a:rPr>
              <a:t>Make</a:t>
            </a:r>
            <a:r>
              <a:rPr dirty="0" sz="1200" b="1">
                <a:solidFill>
                  <a:srgbClr val="ffffff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ffffff"/>
                </a:solidFill>
                <a:latin typeface="HDJKGD+Quicksand-Bold"/>
                <a:cs typeface="HDJKGD+Quicksand-Bold"/>
              </a:rPr>
              <a:t>it</a:t>
            </a:r>
            <a:r>
              <a:rPr dirty="0" sz="1200" b="1">
                <a:solidFill>
                  <a:srgbClr val="ffffff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ffffff"/>
                </a:solidFill>
                <a:latin typeface="HDJKGD+Quicksand-Bold"/>
                <a:cs typeface="HDJKGD+Quicksand-Bold"/>
              </a:rPr>
              <a:t>easy</a:t>
            </a:r>
            <a:r>
              <a:rPr dirty="0" sz="1200" b="1">
                <a:solidFill>
                  <a:srgbClr val="ffffff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ffffff"/>
                </a:solidFill>
                <a:latin typeface="HDJKGD+Quicksand-Bold"/>
                <a:cs typeface="HDJKGD+Quicksand-Bold"/>
              </a:rPr>
              <a:t>for</a:t>
            </a:r>
            <a:r>
              <a:rPr dirty="0" sz="1200" b="1">
                <a:solidFill>
                  <a:srgbClr val="ffffff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ffffff"/>
                </a:solidFill>
                <a:latin typeface="HDJKGD+Quicksand-Bold"/>
                <a:cs typeface="HDJKGD+Quicksand-Bold"/>
              </a:rPr>
              <a:t>people</a:t>
            </a:r>
            <a:r>
              <a:rPr dirty="0" sz="1200" spc="-60" b="1">
                <a:solidFill>
                  <a:srgbClr val="ffffff"/>
                </a:solidFill>
                <a:latin typeface="HDJKGD+Quicksand-Bold"/>
                <a:cs typeface="HDJKGD+Quicksand-Bold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to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learn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about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and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apply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trauma-</a:t>
            </a:r>
          </a:p>
          <a:p>
            <a:pPr marL="0" marR="0">
              <a:lnSpc>
                <a:spcPts val="1459"/>
              </a:lnSpc>
              <a:spcBef>
                <a:spcPts val="105"/>
              </a:spcBef>
              <a:spcAft>
                <a:spcPts val="0"/>
              </a:spcAft>
            </a:pP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informed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principles.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This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is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not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about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doing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new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things,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but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doing</a:t>
            </a:r>
          </a:p>
          <a:p>
            <a:pPr marL="0" marR="0">
              <a:lnSpc>
                <a:spcPts val="1459"/>
              </a:lnSpc>
              <a:spcBef>
                <a:spcPts val="196"/>
              </a:spcBef>
              <a:spcAft>
                <a:spcPts val="0"/>
              </a:spcAft>
            </a:pP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the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same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things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differently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645224" y="6344950"/>
            <a:ext cx="412708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Organisational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culture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and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systems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can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be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barriers</a:t>
            </a:r>
            <a:r>
              <a:rPr dirty="0" sz="1200" spc="-2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to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5431049" y="6344950"/>
            <a:ext cx="4515763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b="1">
                <a:solidFill>
                  <a:srgbClr val="ffffff"/>
                </a:solidFill>
                <a:latin typeface="HDJKGD+Quicksand-Bold"/>
                <a:cs typeface="HDJKGD+Quicksand-Bold"/>
              </a:rPr>
              <a:t>Support</a:t>
            </a:r>
            <a:r>
              <a:rPr dirty="0" sz="1200" b="1">
                <a:solidFill>
                  <a:srgbClr val="ffffff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ffffff"/>
                </a:solidFill>
                <a:latin typeface="HDJKGD+Quicksand-Bold"/>
                <a:cs typeface="HDJKGD+Quicksand-Bold"/>
              </a:rPr>
              <a:t>leaders</a:t>
            </a:r>
            <a:r>
              <a:rPr dirty="0" sz="1200" b="1">
                <a:solidFill>
                  <a:srgbClr val="ffffff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ffffff"/>
                </a:solidFill>
                <a:latin typeface="HDJKGD+Quicksand-Bold"/>
                <a:cs typeface="HDJKGD+Quicksand-Bold"/>
              </a:rPr>
              <a:t>to</a:t>
            </a:r>
            <a:r>
              <a:rPr dirty="0" sz="1200" b="1">
                <a:solidFill>
                  <a:srgbClr val="ffffff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ffffff"/>
                </a:solidFill>
                <a:latin typeface="HDJKGD+Quicksand-Bold"/>
                <a:cs typeface="HDJKGD+Quicksand-Bold"/>
              </a:rPr>
              <a:t>understand</a:t>
            </a:r>
            <a:r>
              <a:rPr dirty="0" sz="1200" b="1">
                <a:solidFill>
                  <a:srgbClr val="ffffff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ffffff"/>
                </a:solidFill>
                <a:latin typeface="HDJKGD+Quicksand-Bold"/>
                <a:cs typeface="HDJKGD+Quicksand-Bold"/>
              </a:rPr>
              <a:t>trauma-informed</a:t>
            </a:r>
            <a:r>
              <a:rPr dirty="0" sz="1200" b="1">
                <a:solidFill>
                  <a:srgbClr val="ffffff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ffffff"/>
                </a:solidFill>
                <a:latin typeface="HDJKGD+Quicksand-Bold"/>
                <a:cs typeface="HDJKGD+Quicksand-Bold"/>
              </a:rPr>
              <a:t>principles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645224" y="6555261"/>
            <a:ext cx="4451755" cy="22341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59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individuals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applying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trauma-informed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principles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to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their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008e79"/>
                </a:solidFill>
                <a:latin typeface="HMDRES+Quicksand-Regular"/>
                <a:cs typeface="HMDRES+Quicksand-Regular"/>
              </a:rPr>
              <a:t>work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5431049" y="6555261"/>
            <a:ext cx="3257854" cy="22341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59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and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to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change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the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ethos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of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the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ffffff"/>
                </a:solidFill>
                <a:latin typeface="HMDRES+Quicksand-Regular"/>
                <a:cs typeface="HMDRES+Quicksand-Regular"/>
              </a:rPr>
              <a:t>organisation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10474856" y="7231184"/>
            <a:ext cx="222504" cy="19291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19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3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0680700" cy="7556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669847" y="623076"/>
            <a:ext cx="2547721" cy="482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b="1">
                <a:solidFill>
                  <a:srgbClr val="008e79"/>
                </a:solidFill>
                <a:latin typeface="HDJKGD+Quicksand-Bold"/>
                <a:cs typeface="HDJKGD+Quicksand-Bold"/>
              </a:rPr>
              <a:t>Our</a:t>
            </a:r>
            <a:r>
              <a:rPr dirty="0" sz="28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2800" b="1">
                <a:solidFill>
                  <a:srgbClr val="008e79"/>
                </a:solidFill>
                <a:latin typeface="HDJKGD+Quicksand-Bold"/>
                <a:cs typeface="HDJKGD+Quicksand-Bold"/>
              </a:rPr>
              <a:t>approach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69849" y="1614539"/>
            <a:ext cx="3338436" cy="15960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67"/>
              </a:lnSpc>
              <a:spcBef>
                <a:spcPts val="0"/>
              </a:spcBef>
              <a:spcAft>
                <a:spcPts val="0"/>
              </a:spcAft>
            </a:pP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We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want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a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consistent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definition</a:t>
            </a:r>
          </a:p>
          <a:p>
            <a:pPr marL="0" marR="0">
              <a:lnSpc>
                <a:spcPts val="2039"/>
              </a:lnSpc>
              <a:spcBef>
                <a:spcPts val="0"/>
              </a:spcBef>
              <a:spcAft>
                <a:spcPts val="0"/>
              </a:spcAft>
            </a:pP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and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language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around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trauma-</a:t>
            </a:r>
          </a:p>
          <a:p>
            <a:pPr marL="0" marR="0">
              <a:lnSpc>
                <a:spcPts val="2039"/>
              </a:lnSpc>
              <a:spcBef>
                <a:spcPts val="0"/>
              </a:spcBef>
              <a:spcAft>
                <a:spcPts val="0"/>
              </a:spcAft>
            </a:pP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informed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practice,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and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to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adapt</a:t>
            </a:r>
          </a:p>
          <a:p>
            <a:pPr marL="0" marR="0">
              <a:lnSpc>
                <a:spcPts val="2040"/>
              </a:lnSpc>
              <a:spcBef>
                <a:spcPts val="50"/>
              </a:spcBef>
              <a:spcAft>
                <a:spcPts val="0"/>
              </a:spcAft>
            </a:pP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our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practice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to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the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context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and</a:t>
            </a:r>
          </a:p>
          <a:p>
            <a:pPr marL="0" marR="0">
              <a:lnSpc>
                <a:spcPts val="2039"/>
              </a:lnSpc>
              <a:spcBef>
                <a:spcPts val="0"/>
              </a:spcBef>
              <a:spcAft>
                <a:spcPts val="0"/>
              </a:spcAft>
            </a:pP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expertise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in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different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parts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of</a:t>
            </a:r>
          </a:p>
          <a:p>
            <a:pPr marL="0" marR="0">
              <a:lnSpc>
                <a:spcPts val="2039"/>
              </a:lnSpc>
              <a:spcBef>
                <a:spcPts val="50"/>
              </a:spcBef>
              <a:spcAft>
                <a:spcPts val="0"/>
              </a:spcAft>
            </a:pP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the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008e79"/>
                </a:solidFill>
                <a:latin typeface="HMDRES+Quicksand-Regular"/>
                <a:cs typeface="HMDRES+Quicksand-Regular"/>
              </a:rPr>
              <a:t>system.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221114" y="1861351"/>
            <a:ext cx="898207" cy="3142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94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008e79"/>
                </a:solidFill>
                <a:latin typeface="HMDRES+Quicksand-Regular"/>
                <a:cs typeface="HMDRES+Quicksand-Regular"/>
              </a:rPr>
              <a:t>Children’s</a:t>
            </a:r>
            <a:r>
              <a:rPr dirty="0" sz="9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900">
                <a:solidFill>
                  <a:srgbClr val="008e79"/>
                </a:solidFill>
                <a:latin typeface="HMDRES+Quicksand-Regular"/>
                <a:cs typeface="HMDRES+Quicksand-Regular"/>
              </a:rPr>
              <a:t>and</a:t>
            </a:r>
          </a:p>
          <a:p>
            <a:pPr marL="147637" marR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008e79"/>
                </a:solidFill>
                <a:latin typeface="HMDRES+Quicksand-Regular"/>
                <a:cs typeface="HMDRES+Quicksand-Regular"/>
              </a:rPr>
              <a:t>Families’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427095" y="3339160"/>
            <a:ext cx="498500" cy="17708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94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008e79"/>
                </a:solidFill>
                <a:latin typeface="HMDRES+Quicksand-Regular"/>
                <a:cs typeface="HMDRES+Quicksand-Regular"/>
              </a:rPr>
              <a:t>Health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480562" y="3339160"/>
            <a:ext cx="367284" cy="17708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94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008e79"/>
                </a:solidFill>
                <a:latin typeface="HMDRES+Quicksand-Regular"/>
                <a:cs typeface="HMDRES+Quicksand-Regular"/>
              </a:rPr>
              <a:t>VCS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69849" y="3608439"/>
            <a:ext cx="1874367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We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will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do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this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through: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822249" y="3954701"/>
            <a:ext cx="244450" cy="2083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3c3c3b"/>
                </a:solidFill>
                <a:latin typeface="HHCBUW+ArialMT"/>
                <a:cs typeface="HHCBUW+ArialMT"/>
              </a:rPr>
              <a:t>●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127049" y="3940265"/>
            <a:ext cx="2581351" cy="64404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A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central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core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team</a:t>
            </a:r>
            <a:r>
              <a:rPr dirty="0" sz="1200" spc="-31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to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develop</a:t>
            </a:r>
          </a:p>
          <a:p>
            <a:pPr marL="0" marR="0">
              <a:lnSpc>
                <a:spcPts val="1459"/>
              </a:lnSpc>
              <a:spcBef>
                <a:spcPts val="105"/>
              </a:spcBef>
              <a:spcAft>
                <a:spcPts val="0"/>
              </a:spcAft>
            </a:pP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shared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training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and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resources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and</a:t>
            </a:r>
          </a:p>
          <a:p>
            <a:pPr marL="0" marR="0">
              <a:lnSpc>
                <a:spcPts val="1459"/>
              </a:lnSpc>
              <a:spcBef>
                <a:spcPts val="196"/>
              </a:spcBef>
              <a:spcAft>
                <a:spcPts val="0"/>
              </a:spcAft>
            </a:pP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support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learning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7052284" y="3947312"/>
            <a:ext cx="1184350" cy="68102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24768" marR="0">
              <a:lnSpc>
                <a:spcPts val="1702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MDRES+Quicksand-Regular"/>
                <a:cs typeface="HMDRES+Quicksand-Regular"/>
              </a:rPr>
              <a:t>Shared</a:t>
            </a:r>
          </a:p>
          <a:p>
            <a:pPr marL="0" marR="0">
              <a:lnSpc>
                <a:spcPts val="16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MDRES+Quicksand-Regular"/>
                <a:cs typeface="HMDRES+Quicksand-Regular"/>
              </a:rPr>
              <a:t>Practice</a:t>
            </a:r>
            <a:r>
              <a:rPr dirty="0" sz="14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ffffff"/>
                </a:solidFill>
                <a:latin typeface="HMDRES+Quicksand-Regular"/>
                <a:cs typeface="HMDRES+Quicksand-Regular"/>
              </a:rPr>
              <a:t>and</a:t>
            </a:r>
          </a:p>
          <a:p>
            <a:pPr marL="89430" marR="0">
              <a:lnSpc>
                <a:spcPts val="16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MDRES+Quicksand-Regular"/>
                <a:cs typeface="HMDRES+Quicksand-Regular"/>
              </a:rPr>
              <a:t>Resources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822249" y="4712637"/>
            <a:ext cx="244450" cy="2083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3c3c3b"/>
                </a:solidFill>
                <a:latin typeface="HHCBUW+ArialMT"/>
                <a:cs typeface="HHCBUW+ArialMT"/>
              </a:rPr>
              <a:t>●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127049" y="4698201"/>
            <a:ext cx="2655168" cy="8543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Sector-specific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200" b="1">
                <a:solidFill>
                  <a:srgbClr val="008e79"/>
                </a:solidFill>
                <a:latin typeface="HDJKGD+Quicksand-Bold"/>
                <a:cs typeface="HDJKGD+Quicksand-Bold"/>
              </a:rPr>
              <a:t>subgroups</a:t>
            </a:r>
            <a:r>
              <a:rPr dirty="0" sz="1200" spc="-49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to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tailor</a:t>
            </a:r>
          </a:p>
          <a:p>
            <a:pPr marL="0" marR="0">
              <a:lnSpc>
                <a:spcPts val="1459"/>
              </a:lnSpc>
              <a:spcBef>
                <a:spcPts val="105"/>
              </a:spcBef>
              <a:spcAft>
                <a:spcPts val="0"/>
              </a:spcAft>
            </a:pP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resources,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champion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good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practice</a:t>
            </a:r>
          </a:p>
          <a:p>
            <a:pPr marL="0" marR="0">
              <a:lnSpc>
                <a:spcPts val="1459"/>
              </a:lnSpc>
              <a:spcBef>
                <a:spcPts val="196"/>
              </a:spcBef>
              <a:spcAft>
                <a:spcPts val="0"/>
              </a:spcAft>
            </a:pP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and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identify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barriers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to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becoming</a:t>
            </a:r>
          </a:p>
          <a:p>
            <a:pPr marL="0" marR="0">
              <a:lnSpc>
                <a:spcPts val="1459"/>
              </a:lnSpc>
              <a:spcBef>
                <a:spcPts val="146"/>
              </a:spcBef>
              <a:spcAft>
                <a:spcPts val="0"/>
              </a:spcAft>
            </a:pP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more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200">
                <a:solidFill>
                  <a:srgbClr val="3c3c3b"/>
                </a:solidFill>
                <a:latin typeface="HMDRES+Quicksand-Regular"/>
                <a:cs typeface="HMDRES+Quicksand-Regular"/>
              </a:rPr>
              <a:t>trauma-informed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5398537" y="5262986"/>
            <a:ext cx="558736" cy="17708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94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008e79"/>
                </a:solidFill>
                <a:latin typeface="HMDRES+Quicksand-Regular"/>
                <a:cs typeface="HMDRES+Quicksand-Regular"/>
              </a:rPr>
              <a:t>Schools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9217037" y="5262986"/>
            <a:ext cx="892035" cy="17708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94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008e79"/>
                </a:solidFill>
                <a:latin typeface="HMDRES+Quicksand-Regular"/>
                <a:cs typeface="HMDRES+Quicksand-Regular"/>
              </a:rPr>
              <a:t>Adult</a:t>
            </a:r>
            <a:r>
              <a:rPr dirty="0" sz="9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900">
                <a:solidFill>
                  <a:srgbClr val="008e79"/>
                </a:solidFill>
                <a:latin typeface="HMDRES+Quicksand-Regular"/>
                <a:cs typeface="HMDRES+Quicksand-Regular"/>
              </a:rPr>
              <a:t>Services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7321920" y="6221862"/>
            <a:ext cx="699896" cy="3142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94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008e79"/>
                </a:solidFill>
                <a:latin typeface="HMDRES+Quicksand-Regular"/>
                <a:cs typeface="HMDRES+Quicksand-Regular"/>
              </a:rPr>
              <a:t>Police</a:t>
            </a:r>
            <a:r>
              <a:rPr dirty="0" sz="9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900">
                <a:solidFill>
                  <a:srgbClr val="008e79"/>
                </a:solidFill>
                <a:latin typeface="HMDRES+Quicksand-Regular"/>
                <a:cs typeface="HMDRES+Quicksand-Regular"/>
              </a:rPr>
              <a:t>and</a:t>
            </a:r>
          </a:p>
          <a:p>
            <a:pPr marL="89693" marR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008e79"/>
                </a:solidFill>
                <a:latin typeface="HMDRES+Quicksand-Regular"/>
                <a:cs typeface="HMDRES+Quicksand-Regular"/>
              </a:rPr>
              <a:t>Justice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10468506" y="7231184"/>
            <a:ext cx="234695" cy="19291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19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4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0680700" cy="7556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36999" y="614451"/>
            <a:ext cx="7587639" cy="482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b="1">
                <a:solidFill>
                  <a:srgbClr val="008e79"/>
                </a:solidFill>
                <a:latin typeface="HDJKGD+Quicksand-Bold"/>
                <a:cs typeface="HDJKGD+Quicksand-Bold"/>
              </a:rPr>
              <a:t>Possible</a:t>
            </a:r>
            <a:r>
              <a:rPr dirty="0" sz="28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2800" b="1">
                <a:solidFill>
                  <a:srgbClr val="008e79"/>
                </a:solidFill>
                <a:latin typeface="HDJKGD+Quicksand-Bold"/>
                <a:cs typeface="HDJKGD+Quicksand-Bold"/>
              </a:rPr>
              <a:t>governance</a:t>
            </a:r>
            <a:r>
              <a:rPr dirty="0" sz="28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2800" b="1">
                <a:solidFill>
                  <a:srgbClr val="008e79"/>
                </a:solidFill>
                <a:latin typeface="HDJKGD+Quicksand-Bold"/>
                <a:cs typeface="HDJKGD+Quicksand-Bold"/>
              </a:rPr>
              <a:t>and</a:t>
            </a:r>
            <a:r>
              <a:rPr dirty="0" sz="28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2800" b="1">
                <a:solidFill>
                  <a:srgbClr val="008e79"/>
                </a:solidFill>
                <a:latin typeface="HDJKGD+Quicksand-Bold"/>
                <a:cs typeface="HDJKGD+Quicksand-Bold"/>
              </a:rPr>
              <a:t>support</a:t>
            </a:r>
            <a:r>
              <a:rPr dirty="0" sz="28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2800" b="1">
                <a:solidFill>
                  <a:srgbClr val="008e79"/>
                </a:solidFill>
                <a:latin typeface="HDJKGD+Quicksand-Bold"/>
                <a:cs typeface="HDJKGD+Quicksand-Bold"/>
              </a:rPr>
              <a:t>structure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371932" y="1867007"/>
            <a:ext cx="1492758" cy="72694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23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>
                <a:solidFill>
                  <a:srgbClr val="ffffff"/>
                </a:solidFill>
                <a:latin typeface="HMDRES+Quicksand-Regular"/>
                <a:cs typeface="HMDRES+Quicksand-Regular"/>
              </a:rPr>
              <a:t>Children</a:t>
            </a:r>
            <a:r>
              <a:rPr dirty="0" sz="15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500">
                <a:solidFill>
                  <a:srgbClr val="ffffff"/>
                </a:solidFill>
                <a:latin typeface="HMDRES+Quicksand-Regular"/>
                <a:cs typeface="HMDRES+Quicksand-Regular"/>
              </a:rPr>
              <a:t>and</a:t>
            </a:r>
          </a:p>
          <a:p>
            <a:pPr marL="0" marR="0">
              <a:lnSpc>
                <a:spcPts val="1799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>
                <a:solidFill>
                  <a:srgbClr val="ffffff"/>
                </a:solidFill>
                <a:latin typeface="HMDRES+Quicksand-Regular"/>
                <a:cs typeface="HMDRES+Quicksand-Regular"/>
              </a:rPr>
              <a:t>Young</a:t>
            </a:r>
            <a:r>
              <a:rPr dirty="0" sz="15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500">
                <a:solidFill>
                  <a:srgbClr val="ffffff"/>
                </a:solidFill>
                <a:latin typeface="HMDRES+Quicksand-Regular"/>
                <a:cs typeface="HMDRES+Quicksand-Regular"/>
              </a:rPr>
              <a:t>People’s</a:t>
            </a:r>
          </a:p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>
                <a:solidFill>
                  <a:srgbClr val="ffffff"/>
                </a:solidFill>
                <a:latin typeface="HMDRES+Quicksand-Regular"/>
                <a:cs typeface="HMDRES+Quicksand-Regular"/>
              </a:rPr>
              <a:t>Partnership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26971" y="3122017"/>
            <a:ext cx="1872437" cy="467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702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 u="sng">
                <a:solidFill>
                  <a:srgbClr val="ffffff"/>
                </a:solidFill>
                <a:latin typeface="HMDRES+Quicksand-Regular"/>
                <a:cs typeface="HMDRES+Quicksand-Regular"/>
              </a:rPr>
              <a:t>Children’s</a:t>
            </a:r>
            <a:r>
              <a:rPr dirty="0" sz="1400" spc="32" u="sng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 u="sng">
                <a:solidFill>
                  <a:srgbClr val="ffffff"/>
                </a:solidFill>
                <a:latin typeface="HMDRES+Quicksand-Regular"/>
                <a:cs typeface="HMDRES+Quicksand-Regular"/>
              </a:rPr>
              <a:t>services</a:t>
            </a:r>
          </a:p>
          <a:p>
            <a:pPr marL="0" marR="0">
              <a:lnSpc>
                <a:spcPts val="16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 u="sng">
                <a:solidFill>
                  <a:srgbClr val="ffffff"/>
                </a:solidFill>
                <a:latin typeface="HMDRES+Quicksand-Regular"/>
                <a:cs typeface="HMDRES+Quicksand-Regular"/>
              </a:rPr>
              <a:t>transformation</a:t>
            </a:r>
            <a:r>
              <a:rPr dirty="0" sz="1400" spc="32" u="sng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 u="sng">
                <a:solidFill>
                  <a:srgbClr val="ffffff"/>
                </a:solidFill>
                <a:latin typeface="HMDRES+Quicksand-Regular"/>
                <a:cs typeface="HMDRES+Quicksand-Regular"/>
              </a:rPr>
              <a:t>team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532348" y="3263791"/>
            <a:ext cx="1479042" cy="119455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23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>
                <a:solidFill>
                  <a:srgbClr val="ffffff"/>
                </a:solidFill>
                <a:latin typeface="HMDRES+Quicksand-Regular"/>
                <a:cs typeface="HMDRES+Quicksand-Regular"/>
              </a:rPr>
              <a:t>Steering</a:t>
            </a:r>
            <a:r>
              <a:rPr dirty="0" sz="15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500">
                <a:solidFill>
                  <a:srgbClr val="ffffff"/>
                </a:solidFill>
                <a:latin typeface="HMDRES+Quicksand-Regular"/>
                <a:cs typeface="HMDRES+Quicksand-Regular"/>
              </a:rPr>
              <a:t>Group</a:t>
            </a:r>
          </a:p>
          <a:p>
            <a:pPr marL="69322" marR="0">
              <a:lnSpc>
                <a:spcPts val="1823"/>
              </a:lnSpc>
              <a:spcBef>
                <a:spcPts val="5457"/>
              </a:spcBef>
              <a:spcAft>
                <a:spcPts val="0"/>
              </a:spcAft>
            </a:pPr>
            <a:r>
              <a:rPr dirty="0" sz="1500">
                <a:solidFill>
                  <a:srgbClr val="ffffff"/>
                </a:solidFill>
                <a:latin typeface="HMDRES+Quicksand-Regular"/>
                <a:cs typeface="HMDRES+Quicksand-Regular"/>
              </a:rPr>
              <a:t>Design</a:t>
            </a:r>
            <a:r>
              <a:rPr dirty="0" sz="15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500">
                <a:solidFill>
                  <a:srgbClr val="ffffff"/>
                </a:solidFill>
                <a:latin typeface="HMDRES+Quicksand-Regular"/>
                <a:cs typeface="HMDRES+Quicksand-Regular"/>
              </a:rPr>
              <a:t>group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294504" y="3416336"/>
            <a:ext cx="1272362" cy="467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702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 u="sng">
                <a:solidFill>
                  <a:srgbClr val="ffffff"/>
                </a:solidFill>
                <a:latin typeface="HMDRES+Quicksand-Regular"/>
                <a:cs typeface="HMDRES+Quicksand-Regular"/>
              </a:rPr>
              <a:t>Safeguarding</a:t>
            </a:r>
          </a:p>
          <a:p>
            <a:pPr marL="0" marR="0">
              <a:lnSpc>
                <a:spcPts val="16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 u="sng">
                <a:solidFill>
                  <a:srgbClr val="ffffff"/>
                </a:solidFill>
                <a:latin typeface="HMDRES+Quicksand-Regular"/>
                <a:cs typeface="HMDRES+Quicksand-Regular"/>
              </a:rPr>
              <a:t>Partnership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26971" y="3676245"/>
            <a:ext cx="2008289" cy="63510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80"/>
              </a:lnSpc>
              <a:spcBef>
                <a:spcPts val="0"/>
              </a:spcBef>
              <a:spcAft>
                <a:spcPts val="0"/>
              </a:spcAft>
            </a:pP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Provides</a:t>
            </a: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governance</a:t>
            </a:r>
          </a:p>
          <a:p>
            <a:pPr marL="0" marR="0">
              <a:lnSpc>
                <a:spcPts val="1559"/>
              </a:lnSpc>
              <a:spcBef>
                <a:spcPts val="0"/>
              </a:spcBef>
              <a:spcAft>
                <a:spcPts val="0"/>
              </a:spcAft>
            </a:pP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support</a:t>
            </a: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to</a:t>
            </a: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steering</a:t>
            </a:r>
          </a:p>
          <a:p>
            <a:pPr marL="0" marR="0">
              <a:lnSpc>
                <a:spcPts val="15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group</a:t>
            </a: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and</a:t>
            </a: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design</a:t>
            </a: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group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8294504" y="3970564"/>
            <a:ext cx="1733727" cy="63510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80"/>
              </a:lnSpc>
              <a:spcBef>
                <a:spcPts val="0"/>
              </a:spcBef>
              <a:spcAft>
                <a:spcPts val="0"/>
              </a:spcAft>
            </a:pP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Provides</a:t>
            </a: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operational</a:t>
            </a:r>
          </a:p>
          <a:p>
            <a:pPr marL="0" marR="0">
              <a:lnSpc>
                <a:spcPts val="1559"/>
              </a:lnSpc>
              <a:spcBef>
                <a:spcPts val="0"/>
              </a:spcBef>
              <a:spcAft>
                <a:spcPts val="0"/>
              </a:spcAft>
            </a:pP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support</a:t>
            </a: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for</a:t>
            </a: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the</a:t>
            </a: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4</a:t>
            </a:r>
          </a:p>
          <a:p>
            <a:pPr marL="0" marR="0">
              <a:lnSpc>
                <a:spcPts val="15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workstreams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3375013" y="5113409"/>
            <a:ext cx="4010405" cy="26974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23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>
                <a:solidFill>
                  <a:srgbClr val="ffffff"/>
                </a:solidFill>
                <a:latin typeface="HMDRES+Quicksand-Regular"/>
                <a:cs typeface="HMDRES+Quicksand-Regular"/>
              </a:rPr>
              <a:t>Sector-sub</a:t>
            </a:r>
            <a:r>
              <a:rPr dirty="0" sz="15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500">
                <a:solidFill>
                  <a:srgbClr val="ffffff"/>
                </a:solidFill>
                <a:latin typeface="HMDRES+Quicksand-Regular"/>
                <a:cs typeface="HMDRES+Quicksand-Regular"/>
              </a:rPr>
              <a:t>groups</a:t>
            </a:r>
            <a:r>
              <a:rPr dirty="0" sz="15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500">
                <a:solidFill>
                  <a:srgbClr val="ffffff"/>
                </a:solidFill>
                <a:latin typeface="HMDRES+Quicksand-Regular"/>
                <a:cs typeface="HMDRES+Quicksand-Regular"/>
              </a:rPr>
              <a:t>led</a:t>
            </a:r>
            <a:r>
              <a:rPr dirty="0" sz="15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500">
                <a:solidFill>
                  <a:srgbClr val="ffffff"/>
                </a:solidFill>
                <a:latin typeface="HMDRES+Quicksand-Regular"/>
                <a:cs typeface="HMDRES+Quicksand-Regular"/>
              </a:rPr>
              <a:t>by</a:t>
            </a:r>
            <a:r>
              <a:rPr dirty="0" sz="15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500">
                <a:solidFill>
                  <a:srgbClr val="ffffff"/>
                </a:solidFill>
                <a:latin typeface="HMDRES+Quicksand-Regular"/>
                <a:cs typeface="HMDRES+Quicksand-Regular"/>
              </a:rPr>
              <a:t>Sector</a:t>
            </a:r>
            <a:r>
              <a:rPr dirty="0" sz="15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500">
                <a:solidFill>
                  <a:srgbClr val="ffffff"/>
                </a:solidFill>
                <a:latin typeface="HMDRES+Quicksand-Regular"/>
                <a:cs typeface="HMDRES+Quicksand-Regular"/>
              </a:rPr>
              <a:t>champions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0680700" cy="7556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45725" y="602826"/>
            <a:ext cx="4455515" cy="909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404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>
                <a:solidFill>
                  <a:srgbClr val="008e79"/>
                </a:solidFill>
                <a:latin typeface="HMDRES+Quicksand-Regular"/>
                <a:cs typeface="HMDRES+Quicksand-Regular"/>
              </a:rPr>
              <a:t>System</a:t>
            </a:r>
            <a:r>
              <a:rPr dirty="0" sz="28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2800">
                <a:solidFill>
                  <a:srgbClr val="008e79"/>
                </a:solidFill>
                <a:latin typeface="HMDRES+Quicksand-Regular"/>
                <a:cs typeface="HMDRES+Quicksand-Regular"/>
              </a:rPr>
              <a:t>level</a:t>
            </a:r>
            <a:r>
              <a:rPr dirty="0" sz="2800">
                <a:solidFill>
                  <a:srgbClr val="008e79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2800">
                <a:solidFill>
                  <a:srgbClr val="008e79"/>
                </a:solidFill>
                <a:latin typeface="HMDRES+Quicksand-Regular"/>
                <a:cs typeface="HMDRES+Quicksand-Regular"/>
              </a:rPr>
              <a:t>workstreams</a:t>
            </a:r>
          </a:p>
          <a:p>
            <a:pPr marL="0" marR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b="1">
                <a:solidFill>
                  <a:srgbClr val="008e79"/>
                </a:solidFill>
                <a:latin typeface="HDJKGD+Quicksand-Bold"/>
                <a:cs typeface="HDJKGD+Quicksand-Bold"/>
              </a:rPr>
              <a:t>Core</a:t>
            </a:r>
            <a:r>
              <a:rPr dirty="0" sz="28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2800" b="1">
                <a:solidFill>
                  <a:srgbClr val="008e79"/>
                </a:solidFill>
                <a:latin typeface="HDJKGD+Quicksand-Bold"/>
                <a:cs typeface="HDJKGD+Quicksand-Bold"/>
              </a:rPr>
              <a:t>team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98587" y="2831005"/>
            <a:ext cx="752538" cy="23886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80"/>
              </a:lnSpc>
              <a:spcBef>
                <a:spcPts val="0"/>
              </a:spcBef>
              <a:spcAft>
                <a:spcPts val="0"/>
              </a:spcAft>
            </a:pP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COMMS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666481" y="2831005"/>
            <a:ext cx="907237" cy="23886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80"/>
              </a:lnSpc>
              <a:spcBef>
                <a:spcPts val="0"/>
              </a:spcBef>
              <a:spcAft>
                <a:spcPts val="0"/>
              </a:spcAft>
            </a:pP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TRAINING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547341" y="2831005"/>
            <a:ext cx="2067890" cy="23886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80"/>
              </a:lnSpc>
              <a:spcBef>
                <a:spcPts val="0"/>
              </a:spcBef>
              <a:spcAft>
                <a:spcPts val="0"/>
              </a:spcAft>
            </a:pP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TOOLS</a:t>
            </a: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AND</a:t>
            </a: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RESOURCES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053262" y="2831005"/>
            <a:ext cx="1974278" cy="23886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80"/>
              </a:lnSpc>
              <a:spcBef>
                <a:spcPts val="0"/>
              </a:spcBef>
              <a:spcAft>
                <a:spcPts val="0"/>
              </a:spcAft>
            </a:pP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LEARNING</a:t>
            </a: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AND</a:t>
            </a: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IMPACT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67355" y="3285142"/>
            <a:ext cx="2106244" cy="375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7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Tell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the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story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of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TiP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and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why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it</a:t>
            </a:r>
          </a:p>
          <a:p>
            <a:pPr marL="0" marR="0">
              <a:lnSpc>
                <a:spcPts val="1320"/>
              </a:lnSpc>
              <a:spcBef>
                <a:spcPts val="5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matters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025205" y="3285142"/>
            <a:ext cx="2138375" cy="375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7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Map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the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different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training</a:t>
            </a:r>
          </a:p>
          <a:p>
            <a:pPr marL="0" marR="0">
              <a:lnSpc>
                <a:spcPts val="1320"/>
              </a:lnSpc>
              <a:spcBef>
                <a:spcPts val="5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offers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on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TiP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In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Rochdale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/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GM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479745" y="3281858"/>
            <a:ext cx="2181123" cy="2079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7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Recruit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and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support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champions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7934304" y="3278567"/>
            <a:ext cx="2201798" cy="375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7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Establish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service-level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survey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to</a:t>
            </a:r>
          </a:p>
          <a:p>
            <a:pPr marL="0" marR="0">
              <a:lnSpc>
                <a:spcPts val="1320"/>
              </a:lnSpc>
              <a:spcBef>
                <a:spcPts val="5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report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on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progress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towards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TiP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5479745" y="3576498"/>
            <a:ext cx="2128316" cy="710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7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Own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and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maintain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tools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to</a:t>
            </a:r>
          </a:p>
          <a:p>
            <a:pPr marL="0" marR="0">
              <a:lnSpc>
                <a:spcPts val="1319"/>
              </a:lnSpc>
              <a:spcBef>
                <a:spcPts val="5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support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self-assessment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in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TiP</a:t>
            </a:r>
          </a:p>
          <a:p>
            <a:pPr marL="0" marR="0">
              <a:lnSpc>
                <a:spcPts val="132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and</a:t>
            </a:r>
            <a:r>
              <a:rPr dirty="0" sz="1100" spc="3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deep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listening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with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C&amp;F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in</a:t>
            </a:r>
          </a:p>
          <a:p>
            <a:pPr marL="0" marR="0">
              <a:lnSpc>
                <a:spcPts val="132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each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service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567355" y="3747422"/>
            <a:ext cx="1934413" cy="375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7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Communicate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senior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buy-in</a:t>
            </a:r>
          </a:p>
          <a:p>
            <a:pPr marL="0" marR="0">
              <a:lnSpc>
                <a:spcPts val="1320"/>
              </a:lnSpc>
              <a:spcBef>
                <a:spcPts val="5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and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champions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3025205" y="3747422"/>
            <a:ext cx="2122867" cy="375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7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Undertake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training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needs</a:t>
            </a:r>
          </a:p>
          <a:p>
            <a:pPr marL="0" marR="0">
              <a:lnSpc>
                <a:spcPts val="1320"/>
              </a:lnSpc>
              <a:spcBef>
                <a:spcPts val="5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assessment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across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the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system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7934304" y="3740847"/>
            <a:ext cx="2174696" cy="375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7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Establish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partnership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survey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on</a:t>
            </a:r>
          </a:p>
          <a:p>
            <a:pPr marL="0" marR="0">
              <a:lnSpc>
                <a:spcPts val="1320"/>
              </a:lnSpc>
              <a:spcBef>
                <a:spcPts val="5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use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of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TiP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567355" y="4209701"/>
            <a:ext cx="2176792" cy="5432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7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Encourage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participation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in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sub-</a:t>
            </a:r>
          </a:p>
          <a:p>
            <a:pPr marL="0" marR="0">
              <a:lnSpc>
                <a:spcPts val="1320"/>
              </a:lnSpc>
              <a:spcBef>
                <a:spcPts val="5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groups,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surveys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and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use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of</a:t>
            </a:r>
          </a:p>
          <a:p>
            <a:pPr marL="0" marR="0">
              <a:lnSpc>
                <a:spcPts val="132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tools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3025205" y="4209701"/>
            <a:ext cx="1530400" cy="375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7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Develop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competency</a:t>
            </a:r>
          </a:p>
          <a:p>
            <a:pPr marL="0" marR="0">
              <a:lnSpc>
                <a:spcPts val="1320"/>
              </a:lnSpc>
              <a:spcBef>
                <a:spcPts val="5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framework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for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TiP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7934304" y="4203127"/>
            <a:ext cx="1736597" cy="5432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7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Resource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the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analysis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of</a:t>
            </a:r>
          </a:p>
          <a:p>
            <a:pPr marL="0" marR="0">
              <a:lnSpc>
                <a:spcPts val="1320"/>
              </a:lnSpc>
              <a:spcBef>
                <a:spcPts val="5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findings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from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org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and</a:t>
            </a:r>
          </a:p>
          <a:p>
            <a:pPr marL="0" marR="0">
              <a:lnSpc>
                <a:spcPts val="132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workforce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surveys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5479745" y="4374058"/>
            <a:ext cx="1833968" cy="375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7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Collate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best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practice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from</a:t>
            </a:r>
          </a:p>
          <a:p>
            <a:pPr marL="0" marR="0">
              <a:lnSpc>
                <a:spcPts val="1319"/>
              </a:lnSpc>
              <a:spcBef>
                <a:spcPts val="5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across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sectors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3025205" y="4671982"/>
            <a:ext cx="2164359" cy="5432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7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Define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and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resource:an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basic</a:t>
            </a:r>
          </a:p>
          <a:p>
            <a:pPr marL="0" marR="0">
              <a:lnSpc>
                <a:spcPts val="1319"/>
              </a:lnSpc>
              <a:spcBef>
                <a:spcPts val="5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training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offer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for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everyone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and</a:t>
            </a:r>
          </a:p>
          <a:p>
            <a:pPr marL="0" marR="0">
              <a:lnSpc>
                <a:spcPts val="1319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a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leadership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training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offer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567355" y="4839622"/>
            <a:ext cx="1876996" cy="375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7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Communicate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journey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and</a:t>
            </a:r>
          </a:p>
          <a:p>
            <a:pPr marL="0" marR="0">
              <a:lnSpc>
                <a:spcPts val="1319"/>
              </a:lnSpc>
              <a:spcBef>
                <a:spcPts val="5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impact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5479745" y="4836338"/>
            <a:ext cx="1997697" cy="375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7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Collate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and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share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tools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from</a:t>
            </a:r>
          </a:p>
          <a:p>
            <a:pPr marL="0" marR="0">
              <a:lnSpc>
                <a:spcPts val="1320"/>
              </a:lnSpc>
              <a:spcBef>
                <a:spcPts val="5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across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sectors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7934304" y="4833047"/>
            <a:ext cx="2166315" cy="375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7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Share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learning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and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impact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with</a:t>
            </a:r>
          </a:p>
          <a:p>
            <a:pPr marL="0" marR="0">
              <a:lnSpc>
                <a:spcPts val="1319"/>
              </a:lnSpc>
              <a:spcBef>
                <a:spcPts val="5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DG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and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SG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10471681" y="7231184"/>
            <a:ext cx="228091" cy="19291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19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6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0680700" cy="7556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45725" y="602826"/>
            <a:ext cx="4814672" cy="909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404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>
                <a:solidFill>
                  <a:srgbClr val="5d346e"/>
                </a:solidFill>
                <a:latin typeface="HMDRES+Quicksand-Regular"/>
                <a:cs typeface="HMDRES+Quicksand-Regular"/>
              </a:rPr>
              <a:t>System</a:t>
            </a:r>
            <a:r>
              <a:rPr dirty="0" sz="28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2800">
                <a:solidFill>
                  <a:srgbClr val="5d346e"/>
                </a:solidFill>
                <a:latin typeface="HMDRES+Quicksand-Regular"/>
                <a:cs typeface="HMDRES+Quicksand-Regular"/>
              </a:rPr>
              <a:t>level</a:t>
            </a:r>
            <a:r>
              <a:rPr dirty="0" sz="28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2800">
                <a:solidFill>
                  <a:srgbClr val="5d346e"/>
                </a:solidFill>
                <a:latin typeface="HMDRES+Quicksand-Regular"/>
                <a:cs typeface="HMDRES+Quicksand-Regular"/>
              </a:rPr>
              <a:t>workstreams</a:t>
            </a:r>
          </a:p>
          <a:p>
            <a:pPr marL="0" marR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b="1">
                <a:solidFill>
                  <a:srgbClr val="5d346e"/>
                </a:solidFill>
                <a:latin typeface="HDJKGD+Quicksand-Bold"/>
                <a:cs typeface="HDJKGD+Quicksand-Bold"/>
              </a:rPr>
              <a:t>Champions</a:t>
            </a:r>
            <a:r>
              <a:rPr dirty="0" sz="2800" b="1">
                <a:solidFill>
                  <a:srgbClr val="5d346e"/>
                </a:solidFill>
                <a:latin typeface="HDJKGD+Quicksand-Bold"/>
                <a:cs typeface="HDJKGD+Quicksand-Bold"/>
              </a:rPr>
              <a:t> </a:t>
            </a:r>
            <a:r>
              <a:rPr dirty="0" sz="2800" b="1">
                <a:solidFill>
                  <a:srgbClr val="5d346e"/>
                </a:solidFill>
                <a:latin typeface="HDJKGD+Quicksand-Bold"/>
                <a:cs typeface="HDJKGD+Quicksand-Bold"/>
              </a:rPr>
              <a:t>and</a:t>
            </a:r>
            <a:r>
              <a:rPr dirty="0" sz="2800" b="1">
                <a:solidFill>
                  <a:srgbClr val="5d346e"/>
                </a:solidFill>
                <a:latin typeface="HDJKGD+Quicksand-Bold"/>
                <a:cs typeface="HDJKGD+Quicksand-Bold"/>
              </a:rPr>
              <a:t> </a:t>
            </a:r>
            <a:r>
              <a:rPr dirty="0" sz="2800" b="1">
                <a:solidFill>
                  <a:srgbClr val="5d346e"/>
                </a:solidFill>
                <a:latin typeface="HDJKGD+Quicksand-Bold"/>
                <a:cs typeface="HDJKGD+Quicksand-Bold"/>
              </a:rPr>
              <a:t>sub</a:t>
            </a:r>
            <a:r>
              <a:rPr dirty="0" sz="2800" b="1">
                <a:solidFill>
                  <a:srgbClr val="5d346e"/>
                </a:solidFill>
                <a:latin typeface="HDJKGD+Quicksand-Bold"/>
                <a:cs typeface="HDJKGD+Quicksand-Bold"/>
              </a:rPr>
              <a:t> </a:t>
            </a:r>
            <a:r>
              <a:rPr dirty="0" sz="2800" b="1">
                <a:solidFill>
                  <a:srgbClr val="5d346e"/>
                </a:solidFill>
                <a:latin typeface="HDJKGD+Quicksand-Bold"/>
                <a:cs typeface="HDJKGD+Quicksand-Bold"/>
              </a:rPr>
              <a:t>groups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98587" y="2831005"/>
            <a:ext cx="752538" cy="23886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80"/>
              </a:lnSpc>
              <a:spcBef>
                <a:spcPts val="0"/>
              </a:spcBef>
              <a:spcAft>
                <a:spcPts val="0"/>
              </a:spcAft>
            </a:pP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COMMS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666481" y="2831005"/>
            <a:ext cx="907237" cy="23886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80"/>
              </a:lnSpc>
              <a:spcBef>
                <a:spcPts val="0"/>
              </a:spcBef>
              <a:spcAft>
                <a:spcPts val="0"/>
              </a:spcAft>
            </a:pP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TRAINING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547341" y="2831005"/>
            <a:ext cx="2067890" cy="23886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80"/>
              </a:lnSpc>
              <a:spcBef>
                <a:spcPts val="0"/>
              </a:spcBef>
              <a:spcAft>
                <a:spcPts val="0"/>
              </a:spcAft>
            </a:pP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TOOLS</a:t>
            </a: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AND</a:t>
            </a: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RESOURCES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053262" y="2831005"/>
            <a:ext cx="1974278" cy="23886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80"/>
              </a:lnSpc>
              <a:spcBef>
                <a:spcPts val="0"/>
              </a:spcBef>
              <a:spcAft>
                <a:spcPts val="0"/>
              </a:spcAft>
            </a:pP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LEARNING</a:t>
            </a: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AND</a:t>
            </a: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300">
                <a:solidFill>
                  <a:srgbClr val="ffffff"/>
                </a:solidFill>
                <a:latin typeface="HMDRES+Quicksand-Regular"/>
                <a:cs typeface="HMDRES+Quicksand-Regular"/>
              </a:rPr>
              <a:t>IMPACT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67355" y="3285142"/>
            <a:ext cx="1715363" cy="375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7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Identify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one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or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more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TiP</a:t>
            </a:r>
          </a:p>
          <a:p>
            <a:pPr marL="0" marR="0">
              <a:lnSpc>
                <a:spcPts val="1320"/>
              </a:lnSpc>
              <a:spcBef>
                <a:spcPts val="5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champions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025205" y="3285142"/>
            <a:ext cx="2117560" cy="375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7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Identify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existing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training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offers</a:t>
            </a:r>
          </a:p>
          <a:p>
            <a:pPr marL="0" marR="0">
              <a:lnSpc>
                <a:spcPts val="1320"/>
              </a:lnSpc>
              <a:spcBef>
                <a:spcPts val="5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in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the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sector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479745" y="3281857"/>
            <a:ext cx="1911921" cy="5432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7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Adapt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self-assessment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and</a:t>
            </a:r>
          </a:p>
          <a:p>
            <a:pPr marL="0" marR="0">
              <a:lnSpc>
                <a:spcPts val="1320"/>
              </a:lnSpc>
              <a:spcBef>
                <a:spcPts val="5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deep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listening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tools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to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be</a:t>
            </a:r>
          </a:p>
          <a:p>
            <a:pPr marL="0" marR="0">
              <a:lnSpc>
                <a:spcPts val="1319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sector-specific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7934304" y="3278567"/>
            <a:ext cx="2190204" cy="5432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7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Promote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the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completion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of</a:t>
            </a:r>
          </a:p>
          <a:p>
            <a:pPr marL="0" marR="0">
              <a:lnSpc>
                <a:spcPts val="1320"/>
              </a:lnSpc>
              <a:spcBef>
                <a:spcPts val="5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system-level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surveys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and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share</a:t>
            </a:r>
          </a:p>
          <a:p>
            <a:pPr marL="0" marR="0">
              <a:lnSpc>
                <a:spcPts val="1319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findings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567355" y="3747422"/>
            <a:ext cx="1773059" cy="5432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7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Adapt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the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TiP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story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using</a:t>
            </a:r>
          </a:p>
          <a:p>
            <a:pPr marL="0" marR="0">
              <a:lnSpc>
                <a:spcPts val="1320"/>
              </a:lnSpc>
              <a:spcBef>
                <a:spcPts val="5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relevant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personas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to</a:t>
            </a:r>
          </a:p>
          <a:p>
            <a:pPr marL="0" marR="0">
              <a:lnSpc>
                <a:spcPts val="1319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communicate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3025205" y="3747422"/>
            <a:ext cx="1787448" cy="375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7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Develop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a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sector-specific</a:t>
            </a:r>
          </a:p>
          <a:p>
            <a:pPr marL="0" marR="0">
              <a:lnSpc>
                <a:spcPts val="1320"/>
              </a:lnSpc>
              <a:spcBef>
                <a:spcPts val="5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competency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framework.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5479745" y="3911777"/>
            <a:ext cx="2151367" cy="5432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7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Provide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opportunities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to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share</a:t>
            </a:r>
          </a:p>
          <a:p>
            <a:pPr marL="0" marR="0">
              <a:lnSpc>
                <a:spcPts val="1319"/>
              </a:lnSpc>
              <a:spcBef>
                <a:spcPts val="5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self-assessment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findings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within</a:t>
            </a:r>
          </a:p>
          <a:p>
            <a:pPr marL="0" marR="0">
              <a:lnSpc>
                <a:spcPts val="132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the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sector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7934304" y="3908487"/>
            <a:ext cx="2192439" cy="5432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7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Consider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tracking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or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measuring</a:t>
            </a:r>
          </a:p>
          <a:p>
            <a:pPr marL="0" marR="0">
              <a:lnSpc>
                <a:spcPts val="1319"/>
              </a:lnSpc>
              <a:spcBef>
                <a:spcPts val="5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impact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on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sector-specific</a:t>
            </a:r>
          </a:p>
          <a:p>
            <a:pPr marL="0" marR="0">
              <a:lnSpc>
                <a:spcPts val="132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metrics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3025205" y="4209701"/>
            <a:ext cx="1789124" cy="375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7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Map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training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needs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in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the</a:t>
            </a:r>
          </a:p>
          <a:p>
            <a:pPr marL="0" marR="0">
              <a:lnSpc>
                <a:spcPts val="1320"/>
              </a:lnSpc>
              <a:spcBef>
                <a:spcPts val="5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sector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-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who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and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how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567355" y="4377342"/>
            <a:ext cx="2087943" cy="375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7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Identify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meetings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that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can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act</a:t>
            </a:r>
          </a:p>
          <a:p>
            <a:pPr marL="0" marR="0">
              <a:lnSpc>
                <a:spcPts val="1320"/>
              </a:lnSpc>
              <a:spcBef>
                <a:spcPts val="5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as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sector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sub-group.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5479745" y="4541697"/>
            <a:ext cx="1771103" cy="375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7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Identify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and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share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best</a:t>
            </a:r>
          </a:p>
          <a:p>
            <a:pPr marL="0" marR="0">
              <a:lnSpc>
                <a:spcPts val="1319"/>
              </a:lnSpc>
              <a:spcBef>
                <a:spcPts val="5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practice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within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the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sector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7934304" y="4538407"/>
            <a:ext cx="2077885" cy="375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7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Share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sector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learning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with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the</a:t>
            </a:r>
          </a:p>
          <a:p>
            <a:pPr marL="0" marR="0">
              <a:lnSpc>
                <a:spcPts val="1319"/>
              </a:lnSpc>
              <a:spcBef>
                <a:spcPts val="5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design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and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steering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group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3025205" y="4671982"/>
            <a:ext cx="2017953" cy="5432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7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Put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forward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proposals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for</a:t>
            </a:r>
          </a:p>
          <a:p>
            <a:pPr marL="0" marR="0">
              <a:lnSpc>
                <a:spcPts val="1319"/>
              </a:lnSpc>
              <a:spcBef>
                <a:spcPts val="5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training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and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identify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possible</a:t>
            </a:r>
          </a:p>
          <a:p>
            <a:pPr marL="0" marR="0">
              <a:lnSpc>
                <a:spcPts val="1319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resources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567355" y="4839622"/>
            <a:ext cx="2092134" cy="710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7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Identify,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events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and</a:t>
            </a:r>
          </a:p>
          <a:p>
            <a:pPr marL="0" marR="0">
              <a:lnSpc>
                <a:spcPts val="1319"/>
              </a:lnSpc>
              <a:spcBef>
                <a:spcPts val="5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conferences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to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promote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TiP</a:t>
            </a:r>
          </a:p>
          <a:p>
            <a:pPr marL="0" marR="0">
              <a:lnSpc>
                <a:spcPts val="132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tools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and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resources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and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good</a:t>
            </a:r>
          </a:p>
          <a:p>
            <a:pPr marL="0" marR="0">
              <a:lnSpc>
                <a:spcPts val="132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practice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7934304" y="5000687"/>
            <a:ext cx="1982609" cy="5432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7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Share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system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challenge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and</a:t>
            </a:r>
          </a:p>
          <a:p>
            <a:pPr marL="0" marR="0">
              <a:lnSpc>
                <a:spcPts val="1320"/>
              </a:lnSpc>
              <a:spcBef>
                <a:spcPts val="5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asks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with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the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design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and</a:t>
            </a:r>
          </a:p>
          <a:p>
            <a:pPr marL="0" marR="0">
              <a:lnSpc>
                <a:spcPts val="132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Steering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100">
                <a:solidFill>
                  <a:srgbClr val="3c3c3b"/>
                </a:solidFill>
                <a:latin typeface="HMDRES+Quicksand-Regular"/>
                <a:cs typeface="HMDRES+Quicksand-Regular"/>
              </a:rPr>
              <a:t>group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10473269" y="7231184"/>
            <a:ext cx="225425" cy="19291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19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7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0680700" cy="7556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608257" y="856936"/>
            <a:ext cx="4470095" cy="482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b="1">
                <a:solidFill>
                  <a:srgbClr val="5d346e"/>
                </a:solidFill>
                <a:latin typeface="HDJKGD+Quicksand-Bold"/>
                <a:cs typeface="HDJKGD+Quicksand-Bold"/>
              </a:rPr>
              <a:t>Role</a:t>
            </a:r>
            <a:r>
              <a:rPr dirty="0" sz="2800" b="1">
                <a:solidFill>
                  <a:srgbClr val="5d346e"/>
                </a:solidFill>
                <a:latin typeface="HDJKGD+Quicksand-Bold"/>
                <a:cs typeface="HDJKGD+Quicksand-Bold"/>
              </a:rPr>
              <a:t> </a:t>
            </a:r>
            <a:r>
              <a:rPr dirty="0" sz="2800" b="1">
                <a:solidFill>
                  <a:srgbClr val="5d346e"/>
                </a:solidFill>
                <a:latin typeface="HDJKGD+Quicksand-Bold"/>
                <a:cs typeface="HDJKGD+Quicksand-Bold"/>
              </a:rPr>
              <a:t>of</a:t>
            </a:r>
            <a:r>
              <a:rPr dirty="0" sz="2800" b="1">
                <a:solidFill>
                  <a:srgbClr val="5d346e"/>
                </a:solidFill>
                <a:latin typeface="HDJKGD+Quicksand-Bold"/>
                <a:cs typeface="HDJKGD+Quicksand-Bold"/>
              </a:rPr>
              <a:t> </a:t>
            </a:r>
            <a:r>
              <a:rPr dirty="0" sz="2800" b="1">
                <a:solidFill>
                  <a:srgbClr val="5d346e"/>
                </a:solidFill>
                <a:latin typeface="HDJKGD+Quicksand-Bold"/>
                <a:cs typeface="HDJKGD+Quicksand-Bold"/>
              </a:rPr>
              <a:t>the</a:t>
            </a:r>
            <a:r>
              <a:rPr dirty="0" sz="2800" b="1">
                <a:solidFill>
                  <a:srgbClr val="5d346e"/>
                </a:solidFill>
                <a:latin typeface="HDJKGD+Quicksand-Bold"/>
                <a:cs typeface="HDJKGD+Quicksand-Bold"/>
              </a:rPr>
              <a:t> </a:t>
            </a:r>
            <a:r>
              <a:rPr dirty="0" sz="2800" b="1">
                <a:solidFill>
                  <a:srgbClr val="5d346e"/>
                </a:solidFill>
                <a:latin typeface="HDJKGD+Quicksand-Bold"/>
                <a:cs typeface="HDJKGD+Quicksand-Bold"/>
              </a:rPr>
              <a:t>TiP</a:t>
            </a:r>
            <a:r>
              <a:rPr dirty="0" sz="2800" b="1">
                <a:solidFill>
                  <a:srgbClr val="5d346e"/>
                </a:solidFill>
                <a:latin typeface="HDJKGD+Quicksand-Bold"/>
                <a:cs typeface="HDJKGD+Quicksand-Bold"/>
              </a:rPr>
              <a:t> </a:t>
            </a:r>
            <a:r>
              <a:rPr dirty="0" sz="2800" b="1">
                <a:solidFill>
                  <a:srgbClr val="5d346e"/>
                </a:solidFill>
                <a:latin typeface="HDJKGD+Quicksand-Bold"/>
                <a:cs typeface="HDJKGD+Quicksand-Bold"/>
              </a:rPr>
              <a:t>champion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5902" y="1509647"/>
            <a:ext cx="2460587" cy="3006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67"/>
              </a:lnSpc>
              <a:spcBef>
                <a:spcPts val="0"/>
              </a:spcBef>
              <a:spcAft>
                <a:spcPts val="0"/>
              </a:spcAft>
            </a:pPr>
            <a:r>
              <a:rPr dirty="0" sz="1700">
                <a:solidFill>
                  <a:srgbClr val="5d346e"/>
                </a:solidFill>
                <a:latin typeface="HMDRES+Quicksand-Regular"/>
                <a:cs typeface="HMDRES+Quicksand-Regular"/>
              </a:rPr>
              <a:t>Within</a:t>
            </a:r>
            <a:r>
              <a:rPr dirty="0" sz="17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5d346e"/>
                </a:solidFill>
                <a:latin typeface="HMDRES+Quicksand-Regular"/>
                <a:cs typeface="HMDRES+Quicksand-Regular"/>
              </a:rPr>
              <a:t>each</a:t>
            </a:r>
            <a:r>
              <a:rPr dirty="0" sz="17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5d346e"/>
                </a:solidFill>
                <a:latin typeface="HMDRES+Quicksand-Regular"/>
                <a:cs typeface="HMDRES+Quicksand-Regular"/>
              </a:rPr>
              <a:t>sub-group: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67352" y="1905834"/>
            <a:ext cx="7701153" cy="30767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22"/>
              </a:lnSpc>
              <a:spcBef>
                <a:spcPts val="0"/>
              </a:spcBef>
              <a:spcAft>
                <a:spcPts val="0"/>
              </a:spcAft>
            </a:pPr>
            <a:r>
              <a:rPr dirty="0" sz="1900">
                <a:solidFill>
                  <a:srgbClr val="5d346e"/>
                </a:solidFill>
                <a:latin typeface="HHCBUW+ArialMT"/>
                <a:cs typeface="HHCBUW+ArialMT"/>
              </a:rPr>
              <a:t>●</a:t>
            </a:r>
            <a:r>
              <a:rPr dirty="0" sz="1900" spc="1627">
                <a:solidFill>
                  <a:srgbClr val="5d346e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Act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as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champion/leader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for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trauma-informed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practice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within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their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sub-group,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including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67352" y="2294962"/>
            <a:ext cx="9389541" cy="30767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22"/>
              </a:lnSpc>
              <a:spcBef>
                <a:spcPts val="0"/>
              </a:spcBef>
              <a:spcAft>
                <a:spcPts val="0"/>
              </a:spcAft>
            </a:pPr>
            <a:r>
              <a:rPr dirty="0" sz="1900">
                <a:solidFill>
                  <a:srgbClr val="5d346e"/>
                </a:solidFill>
                <a:latin typeface="HHCBUW+ArialMT"/>
                <a:cs typeface="HHCBUW+ArialMT"/>
              </a:rPr>
              <a:t>●</a:t>
            </a:r>
            <a:r>
              <a:rPr dirty="0" sz="1900" spc="1627">
                <a:solidFill>
                  <a:srgbClr val="5d346e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Promoting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trauma-informed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ways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of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working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across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our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identified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TIP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features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(i.e.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recording;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relationships;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280102" y="2559632"/>
            <a:ext cx="2047392" cy="2543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702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safe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environments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etc)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867352" y="2908118"/>
            <a:ext cx="6271285" cy="30767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22"/>
              </a:lnSpc>
              <a:spcBef>
                <a:spcPts val="0"/>
              </a:spcBef>
              <a:spcAft>
                <a:spcPts val="0"/>
              </a:spcAft>
            </a:pPr>
            <a:r>
              <a:rPr dirty="0" sz="1900">
                <a:solidFill>
                  <a:srgbClr val="5d346e"/>
                </a:solidFill>
                <a:latin typeface="HHCBUW+ArialMT"/>
                <a:cs typeface="HHCBUW+ArialMT"/>
              </a:rPr>
              <a:t>●</a:t>
            </a:r>
            <a:r>
              <a:rPr dirty="0" sz="1900" spc="1627">
                <a:solidFill>
                  <a:srgbClr val="5d346e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Highlighting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best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practice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in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the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sector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and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sharing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widely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with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others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867352" y="3297246"/>
            <a:ext cx="9347759" cy="30767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22"/>
              </a:lnSpc>
              <a:spcBef>
                <a:spcPts val="0"/>
              </a:spcBef>
              <a:spcAft>
                <a:spcPts val="0"/>
              </a:spcAft>
            </a:pPr>
            <a:r>
              <a:rPr dirty="0" sz="1900">
                <a:solidFill>
                  <a:srgbClr val="5d346e"/>
                </a:solidFill>
                <a:latin typeface="HHCBUW+ArialMT"/>
                <a:cs typeface="HHCBUW+ArialMT"/>
              </a:rPr>
              <a:t>●</a:t>
            </a:r>
            <a:r>
              <a:rPr dirty="0" sz="1900" spc="1627">
                <a:solidFill>
                  <a:srgbClr val="5d346e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Identify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opportunities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for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collaboration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and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shared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learning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with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other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sub-groups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so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good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practice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can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be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280102" y="3561916"/>
            <a:ext cx="684733" cy="2543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702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scaled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695902" y="3951349"/>
            <a:ext cx="1888020" cy="3006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67"/>
              </a:lnSpc>
              <a:spcBef>
                <a:spcPts val="0"/>
              </a:spcBef>
              <a:spcAft>
                <a:spcPts val="0"/>
              </a:spcAft>
            </a:pPr>
            <a:r>
              <a:rPr dirty="0" sz="1700">
                <a:solidFill>
                  <a:srgbClr val="5d346e"/>
                </a:solidFill>
                <a:latin typeface="HMDRES+Quicksand-Regular"/>
                <a:cs typeface="HMDRES+Quicksand-Regular"/>
              </a:rPr>
              <a:t>At</a:t>
            </a:r>
            <a:r>
              <a:rPr dirty="0" sz="17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5d346e"/>
                </a:solidFill>
                <a:latin typeface="HMDRES+Quicksand-Regular"/>
                <a:cs typeface="HMDRES+Quicksand-Regular"/>
              </a:rPr>
              <a:t>a</a:t>
            </a:r>
            <a:r>
              <a:rPr dirty="0" sz="17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5d346e"/>
                </a:solidFill>
                <a:latin typeface="HMDRES+Quicksand-Regular"/>
                <a:cs typeface="HMDRES+Quicksand-Regular"/>
              </a:rPr>
              <a:t>system</a:t>
            </a:r>
            <a:r>
              <a:rPr dirty="0" sz="17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700">
                <a:solidFill>
                  <a:srgbClr val="5d346e"/>
                </a:solidFill>
                <a:latin typeface="HMDRES+Quicksand-Regular"/>
                <a:cs typeface="HMDRES+Quicksand-Regular"/>
              </a:rPr>
              <a:t>level: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867352" y="4347536"/>
            <a:ext cx="9395584" cy="30767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22"/>
              </a:lnSpc>
              <a:spcBef>
                <a:spcPts val="0"/>
              </a:spcBef>
              <a:spcAft>
                <a:spcPts val="0"/>
              </a:spcAft>
            </a:pPr>
            <a:r>
              <a:rPr dirty="0" sz="1900">
                <a:solidFill>
                  <a:srgbClr val="5d346e"/>
                </a:solidFill>
                <a:latin typeface="HHCBUW+ArialMT"/>
                <a:cs typeface="HHCBUW+ArialMT"/>
              </a:rPr>
              <a:t>●</a:t>
            </a:r>
            <a:r>
              <a:rPr dirty="0" sz="1900" spc="1627">
                <a:solidFill>
                  <a:srgbClr val="5d346e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Meetings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with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TIP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champions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(Design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Group)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to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support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the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delivery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of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the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TIP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roadmap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(incl.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Opportunities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280102" y="4612206"/>
            <a:ext cx="1541373" cy="2543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702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for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joint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training)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867352" y="4960692"/>
            <a:ext cx="9385273" cy="30767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22"/>
              </a:lnSpc>
              <a:spcBef>
                <a:spcPts val="0"/>
              </a:spcBef>
              <a:spcAft>
                <a:spcPts val="0"/>
              </a:spcAft>
            </a:pPr>
            <a:r>
              <a:rPr dirty="0" sz="1900">
                <a:solidFill>
                  <a:srgbClr val="5d346e"/>
                </a:solidFill>
                <a:latin typeface="HHCBUW+ArialMT"/>
                <a:cs typeface="HHCBUW+ArialMT"/>
              </a:rPr>
              <a:t>●</a:t>
            </a:r>
            <a:r>
              <a:rPr dirty="0" sz="1900" spc="1627">
                <a:solidFill>
                  <a:srgbClr val="5d346e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Connect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with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TIP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champions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to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find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solutions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to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common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challenges/barriers,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working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together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to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leverage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280102" y="5225363"/>
            <a:ext cx="1337614" cy="2543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702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senior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support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867352" y="5573848"/>
            <a:ext cx="8632114" cy="30767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22"/>
              </a:lnSpc>
              <a:spcBef>
                <a:spcPts val="0"/>
              </a:spcBef>
              <a:spcAft>
                <a:spcPts val="0"/>
              </a:spcAft>
            </a:pPr>
            <a:r>
              <a:rPr dirty="0" sz="1900">
                <a:solidFill>
                  <a:srgbClr val="5d346e"/>
                </a:solidFill>
                <a:latin typeface="HHCBUW+ArialMT"/>
                <a:cs typeface="HHCBUW+ArialMT"/>
              </a:rPr>
              <a:t>●</a:t>
            </a:r>
            <a:r>
              <a:rPr dirty="0" sz="1900" spc="1627">
                <a:solidFill>
                  <a:srgbClr val="5d346e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Connect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with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TIP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champions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to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share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opportunity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and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continue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to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create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learning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on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best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 </a:t>
            </a:r>
            <a:r>
              <a:rPr dirty="0" sz="1400">
                <a:solidFill>
                  <a:srgbClr val="5d346e"/>
                </a:solidFill>
                <a:latin typeface="HMDRES+Quicksand-Regular"/>
                <a:cs typeface="HMDRES+Quicksand-Regular"/>
              </a:rPr>
              <a:t>practice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0680700" cy="7556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689394" y="766852"/>
            <a:ext cx="8676132" cy="482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b="1">
                <a:solidFill>
                  <a:srgbClr val="008e79"/>
                </a:solidFill>
                <a:latin typeface="HDJKGD+Quicksand-Bold"/>
                <a:cs typeface="HDJKGD+Quicksand-Bold"/>
              </a:rPr>
              <a:t>Scaling</a:t>
            </a:r>
            <a:r>
              <a:rPr dirty="0" sz="28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2800" b="1">
                <a:solidFill>
                  <a:srgbClr val="008e79"/>
                </a:solidFill>
                <a:latin typeface="HDJKGD+Quicksand-Bold"/>
                <a:cs typeface="HDJKGD+Quicksand-Bold"/>
              </a:rPr>
              <a:t>and</a:t>
            </a:r>
            <a:r>
              <a:rPr dirty="0" sz="28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2800" b="1">
                <a:solidFill>
                  <a:srgbClr val="008e79"/>
                </a:solidFill>
                <a:latin typeface="HDJKGD+Quicksand-Bold"/>
                <a:cs typeface="HDJKGD+Quicksand-Bold"/>
              </a:rPr>
              <a:t>spreading</a:t>
            </a:r>
            <a:r>
              <a:rPr dirty="0" sz="28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2800" b="1">
                <a:solidFill>
                  <a:srgbClr val="008e79"/>
                </a:solidFill>
                <a:latin typeface="HDJKGD+Quicksand-Bold"/>
                <a:cs typeface="HDJKGD+Quicksand-Bold"/>
              </a:rPr>
              <a:t>Trauma-informed</a:t>
            </a:r>
            <a:r>
              <a:rPr dirty="0" sz="28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2800" b="1">
                <a:solidFill>
                  <a:srgbClr val="008e79"/>
                </a:solidFill>
                <a:latin typeface="HDJKGD+Quicksand-Bold"/>
                <a:cs typeface="HDJKGD+Quicksand-Bold"/>
              </a:rPr>
              <a:t>practice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093803" y="1797841"/>
            <a:ext cx="1254353" cy="3079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25"/>
              </a:lnSpc>
              <a:spcBef>
                <a:spcPts val="0"/>
              </a:spcBef>
              <a:spcAft>
                <a:spcPts val="0"/>
              </a:spcAft>
            </a:pPr>
            <a:r>
              <a:rPr dirty="0" sz="1700" b="1">
                <a:solidFill>
                  <a:srgbClr val="008e79"/>
                </a:solidFill>
                <a:latin typeface="HDJKGD+Quicksand-Bold"/>
                <a:cs typeface="HDJKGD+Quicksand-Bold"/>
              </a:rPr>
              <a:t>Core</a:t>
            </a:r>
            <a:r>
              <a:rPr dirty="0" sz="1700" b="1">
                <a:solidFill>
                  <a:srgbClr val="008e79"/>
                </a:solidFill>
                <a:latin typeface="HDJKGD+Quicksand-Bold"/>
                <a:cs typeface="HDJKGD+Quicksand-Bold"/>
              </a:rPr>
              <a:t> </a:t>
            </a:r>
            <a:r>
              <a:rPr dirty="0" sz="1700" b="1">
                <a:solidFill>
                  <a:srgbClr val="008e79"/>
                </a:solidFill>
                <a:latin typeface="HDJKGD+Quicksand-Bold"/>
                <a:cs typeface="HDJKGD+Quicksand-Bold"/>
              </a:rPr>
              <a:t>team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650614" y="1797841"/>
            <a:ext cx="2708007" cy="3079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25"/>
              </a:lnSpc>
              <a:spcBef>
                <a:spcPts val="0"/>
              </a:spcBef>
              <a:spcAft>
                <a:spcPts val="0"/>
              </a:spcAft>
            </a:pPr>
            <a:r>
              <a:rPr dirty="0" sz="1700" b="1">
                <a:solidFill>
                  <a:srgbClr val="5d346e"/>
                </a:solidFill>
                <a:latin typeface="HDJKGD+Quicksand-Bold"/>
                <a:cs typeface="HDJKGD+Quicksand-Bold"/>
              </a:rPr>
              <a:t>Champions</a:t>
            </a:r>
            <a:r>
              <a:rPr dirty="0" sz="1700" b="1">
                <a:solidFill>
                  <a:srgbClr val="5d346e"/>
                </a:solidFill>
                <a:latin typeface="HDJKGD+Quicksand-Bold"/>
                <a:cs typeface="HDJKGD+Quicksand-Bold"/>
              </a:rPr>
              <a:t> </a:t>
            </a:r>
            <a:r>
              <a:rPr dirty="0" sz="1700" b="1">
                <a:solidFill>
                  <a:srgbClr val="5d346e"/>
                </a:solidFill>
                <a:latin typeface="HDJKGD+Quicksand-Bold"/>
                <a:cs typeface="HDJKGD+Quicksand-Bold"/>
              </a:rPr>
              <a:t>+</a:t>
            </a:r>
            <a:r>
              <a:rPr dirty="0" sz="1700" b="1">
                <a:solidFill>
                  <a:srgbClr val="5d346e"/>
                </a:solidFill>
                <a:latin typeface="HDJKGD+Quicksand-Bold"/>
                <a:cs typeface="HDJKGD+Quicksand-Bold"/>
              </a:rPr>
              <a:t> </a:t>
            </a:r>
            <a:r>
              <a:rPr dirty="0" sz="1700" b="1">
                <a:solidFill>
                  <a:srgbClr val="5d346e"/>
                </a:solidFill>
                <a:latin typeface="HDJKGD+Quicksand-Bold"/>
                <a:cs typeface="HDJKGD+Quicksand-Bold"/>
              </a:rPr>
              <a:t>sub</a:t>
            </a:r>
            <a:r>
              <a:rPr dirty="0" sz="1700" b="1">
                <a:solidFill>
                  <a:srgbClr val="5d346e"/>
                </a:solidFill>
                <a:latin typeface="HDJKGD+Quicksand-Bold"/>
                <a:cs typeface="HDJKGD+Quicksand-Bold"/>
              </a:rPr>
              <a:t> </a:t>
            </a:r>
            <a:r>
              <a:rPr dirty="0" sz="1700" b="1">
                <a:solidFill>
                  <a:srgbClr val="5d346e"/>
                </a:solidFill>
                <a:latin typeface="HDJKGD+Quicksand-Bold"/>
                <a:cs typeface="HDJKGD+Quicksand-Bold"/>
              </a:rPr>
              <a:t>groups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36999" y="1828929"/>
            <a:ext cx="997432" cy="3079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25"/>
              </a:lnSpc>
              <a:spcBef>
                <a:spcPts val="0"/>
              </a:spcBef>
              <a:spcAft>
                <a:spcPts val="0"/>
              </a:spcAft>
            </a:pPr>
            <a:r>
              <a:rPr dirty="0" sz="1700" b="1">
                <a:solidFill>
                  <a:srgbClr val="b02c20"/>
                </a:solidFill>
                <a:latin typeface="HDJKGD+Quicksand-Bold"/>
                <a:cs typeface="HDJKGD+Quicksand-Bold"/>
              </a:rPr>
              <a:t>Leaders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36999" y="2293872"/>
            <a:ext cx="2365629" cy="79609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Talk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regularly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about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the</a:t>
            </a:r>
          </a:p>
          <a:p>
            <a:pPr marL="0" marR="0">
              <a:lnSpc>
                <a:spcPts val="1828"/>
              </a:lnSpc>
              <a:spcBef>
                <a:spcPts val="291"/>
              </a:spcBef>
              <a:spcAft>
                <a:spcPts val="0"/>
              </a:spcAft>
            </a:pP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importance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of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trauma-</a:t>
            </a:r>
          </a:p>
          <a:p>
            <a:pPr marL="0" marR="0">
              <a:lnSpc>
                <a:spcPts val="1828"/>
              </a:lnSpc>
              <a:spcBef>
                <a:spcPts val="291"/>
              </a:spcBef>
              <a:spcAft>
                <a:spcPts val="0"/>
              </a:spcAft>
            </a:pP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informed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practice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093803" y="2348992"/>
            <a:ext cx="2651760" cy="79609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Use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existing</a:t>
            </a:r>
          </a:p>
          <a:p>
            <a:pPr marL="0" marR="0">
              <a:lnSpc>
                <a:spcPts val="1828"/>
              </a:lnSpc>
              <a:spcBef>
                <a:spcPts val="291"/>
              </a:spcBef>
              <a:spcAft>
                <a:spcPts val="0"/>
              </a:spcAft>
            </a:pP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communications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channels</a:t>
            </a:r>
          </a:p>
          <a:p>
            <a:pPr marL="0" marR="0">
              <a:lnSpc>
                <a:spcPts val="1828"/>
              </a:lnSpc>
              <a:spcBef>
                <a:spcPts val="291"/>
              </a:spcBef>
              <a:spcAft>
                <a:spcPts val="0"/>
              </a:spcAft>
            </a:pP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to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share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the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7650614" y="2348992"/>
            <a:ext cx="2460497" cy="79609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Find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more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champions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in</a:t>
            </a:r>
          </a:p>
          <a:p>
            <a:pPr marL="0" marR="0">
              <a:lnSpc>
                <a:spcPts val="1828"/>
              </a:lnSpc>
              <a:spcBef>
                <a:spcPts val="291"/>
              </a:spcBef>
              <a:spcAft>
                <a:spcPts val="0"/>
              </a:spcAft>
            </a:pP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different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teams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and</a:t>
            </a:r>
          </a:p>
          <a:p>
            <a:pPr marL="0" marR="0">
              <a:lnSpc>
                <a:spcPts val="1828"/>
              </a:lnSpc>
              <a:spcBef>
                <a:spcPts val="291"/>
              </a:spcBef>
              <a:spcAft>
                <a:spcPts val="0"/>
              </a:spcAft>
            </a:pP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services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093803" y="3137662"/>
            <a:ext cx="2608516" cy="2703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communications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package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36999" y="3209542"/>
            <a:ext cx="2600705" cy="10589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Support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champions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to</a:t>
            </a:r>
          </a:p>
          <a:p>
            <a:pPr marL="0" marR="0">
              <a:lnSpc>
                <a:spcPts val="1828"/>
              </a:lnSpc>
              <a:spcBef>
                <a:spcPts val="291"/>
              </a:spcBef>
              <a:spcAft>
                <a:spcPts val="0"/>
              </a:spcAft>
            </a:pP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have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the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time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and</a:t>
            </a:r>
          </a:p>
          <a:p>
            <a:pPr marL="0" marR="0">
              <a:lnSpc>
                <a:spcPts val="1828"/>
              </a:lnSpc>
              <a:spcBef>
                <a:spcPts val="291"/>
              </a:spcBef>
              <a:spcAft>
                <a:spcPts val="0"/>
              </a:spcAft>
            </a:pP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authority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to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promote</a:t>
            </a:r>
          </a:p>
          <a:p>
            <a:pPr marL="0" marR="0">
              <a:lnSpc>
                <a:spcPts val="1828"/>
              </a:lnSpc>
              <a:spcBef>
                <a:spcPts val="241"/>
              </a:spcBef>
              <a:spcAft>
                <a:spcPts val="0"/>
              </a:spcAft>
            </a:pP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trauma-informed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practice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7650614" y="3302763"/>
            <a:ext cx="2576321" cy="79609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Look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for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existing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spaces</a:t>
            </a:r>
          </a:p>
          <a:p>
            <a:pPr marL="0" marR="0">
              <a:lnSpc>
                <a:spcPts val="1828"/>
              </a:lnSpc>
              <a:spcBef>
                <a:spcPts val="291"/>
              </a:spcBef>
              <a:spcAft>
                <a:spcPts val="0"/>
              </a:spcAft>
            </a:pP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and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groups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to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talk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about</a:t>
            </a:r>
          </a:p>
          <a:p>
            <a:pPr marL="0" marR="0">
              <a:lnSpc>
                <a:spcPts val="1828"/>
              </a:lnSpc>
              <a:spcBef>
                <a:spcPts val="291"/>
              </a:spcBef>
              <a:spcAft>
                <a:spcPts val="0"/>
              </a:spcAft>
            </a:pP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trauma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informed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practice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093803" y="3565652"/>
            <a:ext cx="2542794" cy="79609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Embed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trauma-informed</a:t>
            </a:r>
          </a:p>
          <a:p>
            <a:pPr marL="0" marR="0">
              <a:lnSpc>
                <a:spcPts val="1828"/>
              </a:lnSpc>
              <a:spcBef>
                <a:spcPts val="291"/>
              </a:spcBef>
              <a:spcAft>
                <a:spcPts val="0"/>
              </a:spcAft>
            </a:pP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principles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in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all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training</a:t>
            </a:r>
          </a:p>
          <a:p>
            <a:pPr marL="0" marR="0">
              <a:lnSpc>
                <a:spcPts val="1828"/>
              </a:lnSpc>
              <a:spcBef>
                <a:spcPts val="291"/>
              </a:spcBef>
              <a:spcAft>
                <a:spcPts val="0"/>
              </a:spcAft>
            </a:pP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and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workforce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7650614" y="4256532"/>
            <a:ext cx="2679572" cy="79609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Set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up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networks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and</a:t>
            </a:r>
          </a:p>
          <a:p>
            <a:pPr marL="0" marR="0">
              <a:lnSpc>
                <a:spcPts val="1828"/>
              </a:lnSpc>
              <a:spcBef>
                <a:spcPts val="291"/>
              </a:spcBef>
              <a:spcAft>
                <a:spcPts val="0"/>
              </a:spcAft>
            </a:pP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communities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of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practice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to</a:t>
            </a:r>
          </a:p>
          <a:p>
            <a:pPr marL="0" marR="0">
              <a:lnSpc>
                <a:spcPts val="1828"/>
              </a:lnSpc>
              <a:spcBef>
                <a:spcPts val="291"/>
              </a:spcBef>
              <a:spcAft>
                <a:spcPts val="0"/>
              </a:spcAft>
            </a:pP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talk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about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trauma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093803" y="4354322"/>
            <a:ext cx="1415986" cy="2703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development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536999" y="4388102"/>
            <a:ext cx="2396490" cy="1058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Use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trauma-informed</a:t>
            </a:r>
          </a:p>
          <a:p>
            <a:pPr marL="0" marR="0">
              <a:lnSpc>
                <a:spcPts val="1828"/>
              </a:lnSpc>
              <a:spcBef>
                <a:spcPts val="291"/>
              </a:spcBef>
              <a:spcAft>
                <a:spcPts val="0"/>
              </a:spcAft>
            </a:pP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principles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in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policies,</a:t>
            </a:r>
          </a:p>
          <a:p>
            <a:pPr marL="0" marR="0">
              <a:lnSpc>
                <a:spcPts val="1828"/>
              </a:lnSpc>
              <a:spcBef>
                <a:spcPts val="291"/>
              </a:spcBef>
              <a:spcAft>
                <a:spcPts val="0"/>
              </a:spcAft>
            </a:pP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strategies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and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decisions</a:t>
            </a:r>
          </a:p>
          <a:p>
            <a:pPr marL="0" marR="0">
              <a:lnSpc>
                <a:spcPts val="1828"/>
              </a:lnSpc>
              <a:spcBef>
                <a:spcPts val="241"/>
              </a:spcBef>
              <a:spcAft>
                <a:spcPts val="0"/>
              </a:spcAft>
            </a:pP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about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resources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4093803" y="4782312"/>
            <a:ext cx="2358961" cy="13218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Use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trauma-informed</a:t>
            </a:r>
          </a:p>
          <a:p>
            <a:pPr marL="0" marR="0">
              <a:lnSpc>
                <a:spcPts val="1828"/>
              </a:lnSpc>
              <a:spcBef>
                <a:spcPts val="291"/>
              </a:spcBef>
              <a:spcAft>
                <a:spcPts val="0"/>
              </a:spcAft>
            </a:pP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principles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in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wider</a:t>
            </a:r>
          </a:p>
          <a:p>
            <a:pPr marL="0" marR="0">
              <a:lnSpc>
                <a:spcPts val="1828"/>
              </a:lnSpc>
              <a:spcBef>
                <a:spcPts val="291"/>
              </a:spcBef>
              <a:spcAft>
                <a:spcPts val="0"/>
              </a:spcAft>
            </a:pP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transformation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projects</a:t>
            </a:r>
          </a:p>
          <a:p>
            <a:pPr marL="0" marR="0">
              <a:lnSpc>
                <a:spcPts val="1828"/>
              </a:lnSpc>
              <a:spcBef>
                <a:spcPts val="241"/>
              </a:spcBef>
              <a:spcAft>
                <a:spcPts val="0"/>
              </a:spcAft>
            </a:pP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and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commissioning</a:t>
            </a:r>
          </a:p>
          <a:p>
            <a:pPr marL="0" marR="0">
              <a:lnSpc>
                <a:spcPts val="1828"/>
              </a:lnSpc>
              <a:spcBef>
                <a:spcPts val="291"/>
              </a:spcBef>
              <a:spcAft>
                <a:spcPts val="0"/>
              </a:spcAft>
            </a:pP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strategies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7650614" y="5210302"/>
            <a:ext cx="2359152" cy="1058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Look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for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meaningful</a:t>
            </a:r>
          </a:p>
          <a:p>
            <a:pPr marL="0" marR="0">
              <a:lnSpc>
                <a:spcPts val="1828"/>
              </a:lnSpc>
              <a:spcBef>
                <a:spcPts val="291"/>
              </a:spcBef>
              <a:spcAft>
                <a:spcPts val="0"/>
              </a:spcAft>
            </a:pP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opportunities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to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involve</a:t>
            </a:r>
          </a:p>
          <a:p>
            <a:pPr marL="0" marR="0">
              <a:lnSpc>
                <a:spcPts val="1828"/>
              </a:lnSpc>
              <a:spcBef>
                <a:spcPts val="291"/>
              </a:spcBef>
              <a:spcAft>
                <a:spcPts val="0"/>
              </a:spcAft>
            </a:pP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people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with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lived</a:t>
            </a:r>
          </a:p>
          <a:p>
            <a:pPr marL="0" marR="0">
              <a:lnSpc>
                <a:spcPts val="1828"/>
              </a:lnSpc>
              <a:spcBef>
                <a:spcPts val="241"/>
              </a:spcBef>
              <a:spcAft>
                <a:spcPts val="0"/>
              </a:spcAft>
            </a:pP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experience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536999" y="5566662"/>
            <a:ext cx="2592514" cy="79609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Listen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to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the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lived</a:t>
            </a:r>
          </a:p>
          <a:p>
            <a:pPr marL="0" marR="0">
              <a:lnSpc>
                <a:spcPts val="1828"/>
              </a:lnSpc>
              <a:spcBef>
                <a:spcPts val="291"/>
              </a:spcBef>
              <a:spcAft>
                <a:spcPts val="0"/>
              </a:spcAft>
            </a:pP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experience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of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children,</a:t>
            </a:r>
          </a:p>
          <a:p>
            <a:pPr marL="0" marR="0">
              <a:lnSpc>
                <a:spcPts val="1828"/>
              </a:lnSpc>
              <a:spcBef>
                <a:spcPts val="291"/>
              </a:spcBef>
              <a:spcAft>
                <a:spcPts val="0"/>
              </a:spcAft>
            </a:pP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families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and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communities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4093803" y="6261863"/>
            <a:ext cx="2429827" cy="2703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Celebrate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great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trauma-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4972664" y="6488578"/>
            <a:ext cx="1094156" cy="3006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67"/>
              </a:lnSpc>
              <a:spcBef>
                <a:spcPts val="0"/>
              </a:spcBef>
              <a:spcAft>
                <a:spcPts val="0"/>
              </a:spcAft>
            </a:pPr>
            <a:r>
              <a:rPr dirty="0" sz="1700">
                <a:solidFill>
                  <a:srgbClr val="333333"/>
                </a:solidFill>
                <a:latin typeface="HMDRES+Quicksand-Regular"/>
                <a:cs typeface="HMDRES+Quicksand-Regular"/>
              </a:rPr>
              <a:t>Everyone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4093803" y="6524753"/>
            <a:ext cx="2359913" cy="5332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informed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work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through</a:t>
            </a:r>
          </a:p>
          <a:p>
            <a:pPr marL="0" marR="0">
              <a:lnSpc>
                <a:spcPts val="1828"/>
              </a:lnSpc>
              <a:spcBef>
                <a:spcPts val="291"/>
              </a:spcBef>
              <a:spcAft>
                <a:spcPts val="0"/>
              </a:spcAft>
            </a:pP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awards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and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events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2712024" y="6915422"/>
            <a:ext cx="5764148" cy="2703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>
                <a:solidFill>
                  <a:srgbClr val="333333"/>
                </a:solidFill>
                <a:latin typeface="HHCBUW+ArialMT"/>
                <a:cs typeface="HHCBUW+ArialMT"/>
              </a:rPr>
              <a:t>●</a:t>
            </a:r>
            <a:r>
              <a:rPr dirty="0" sz="1500" spc="1268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Bring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opportunities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and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resources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to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the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Steering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Group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2742429" y="7178312"/>
            <a:ext cx="5718936" cy="2703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HHCBUW+ArialMT"/>
                <a:cs typeface="HHCBUW+ArialMT"/>
              </a:rPr>
              <a:t>●</a:t>
            </a:r>
            <a:r>
              <a:rPr dirty="0" sz="1400" spc="130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Share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learning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and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listen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to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the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learning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of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other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 </a:t>
            </a:r>
            <a:r>
              <a:rPr dirty="0" sz="1500">
                <a:solidFill>
                  <a:srgbClr val="333333"/>
                </a:solidFill>
                <a:latin typeface="KNJBUF+Montserrat-ExtraLight"/>
                <a:cs typeface="KNJBUF+Montserrat-ExtraLight"/>
              </a:rPr>
              <a:t>sectors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resentationFormat>On-screen Show (4:3)</PresentationFormat>
  <ScaleCrop>false</ScaleCrop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cp:revision>1</cp:revision>
  <dcterms:modified xsi:type="dcterms:W3CDTF">2023-05-23T06:29:45-05:00</dcterms:modified>
</cp:coreProperties>
</file>