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80700" cy="7556500"/>
  <p:notesSz cx="10680700" cy="7556500"/>
  <p:embeddedFontLst>
    <p:embeddedFont>
      <p:font typeface="HDJKGD+Quicksand-Bold"/>
      <p:regular r:id="rId16"/>
    </p:embeddedFont>
    <p:embeddedFont>
      <p:font typeface="HMDRES+Quicksand-Regular"/>
      <p:regular r:id="rId17"/>
    </p:embeddedFont>
    <p:embeddedFont>
      <p:font typeface="HHCBUW+ArialMT"/>
      <p:regular r:id="rId18"/>
    </p:embeddedFont>
    <p:embeddedFont>
      <p:font typeface="KNJBUF+Montserrat-ExtraLight"/>
      <p:regular r:id="rId1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18" Type="http://schemas.openxmlformats.org/officeDocument/2006/relationships/font" Target="fonts/font3.fntdata" /><Relationship Id="rId19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6525" y="3663373"/>
            <a:ext cx="3215639" cy="800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ffffff"/>
                </a:solidFill>
                <a:latin typeface="HDJKGD+Quicksand-Bold"/>
                <a:cs typeface="HDJKGD+Quicksand-Bold"/>
              </a:rPr>
              <a:t>Road</a:t>
            </a:r>
            <a:r>
              <a:rPr dirty="0" sz="48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4800" b="1">
                <a:solidFill>
                  <a:srgbClr val="ffffff"/>
                </a:solidFill>
                <a:latin typeface="HDJKGD+Quicksand-Bold"/>
                <a:cs typeface="HDJKGD+Quicksand-Bold"/>
              </a:rPr>
              <a:t>map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6525" y="4609167"/>
            <a:ext cx="9156711" cy="5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How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make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3100">
                <a:solidFill>
                  <a:srgbClr val="ffffff"/>
                </a:solidFill>
                <a:latin typeface="HMDRES+Quicksand-Regular"/>
                <a:cs typeface="HMDRES+Quicksand-Regular"/>
              </a:rPr>
              <a:t>reality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7000" y="627451"/>
            <a:ext cx="435168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Action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plan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to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Spring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‘23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3651" y="1651137"/>
            <a:ext cx="668591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8e79"/>
                </a:solidFill>
                <a:latin typeface="HDJKGD+Quicksand-Bold"/>
                <a:cs typeface="HDJKGD+Quicksand-Bold"/>
              </a:rPr>
              <a:t>May</a:t>
            </a:r>
            <a:r>
              <a:rPr dirty="0" sz="11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100" b="1">
                <a:solidFill>
                  <a:srgbClr val="008e79"/>
                </a:solidFill>
                <a:latin typeface="HDJKGD+Quicksand-Bold"/>
                <a:cs typeface="HDJKGD+Quicksand-Bold"/>
              </a:rPr>
              <a:t>‘23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79926" y="1651137"/>
            <a:ext cx="916559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Summer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‘23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46201" y="1651137"/>
            <a:ext cx="875906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Autumn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‘23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12476" y="1651137"/>
            <a:ext cx="796696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Winter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‘23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78750" y="1651137"/>
            <a:ext cx="786218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Spring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008e79"/>
                </a:solidFill>
                <a:latin typeface="HMDRES+Quicksand-Regular"/>
                <a:cs typeface="HMDRES+Quicksand-Regular"/>
              </a:rPr>
              <a:t>‘24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0751" y="2278778"/>
            <a:ext cx="658253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COMMS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46201" y="2385966"/>
            <a:ext cx="1276858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Personas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shared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borough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912476" y="2385966"/>
            <a:ext cx="1466850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Promote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from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people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lived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experience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578750" y="2385966"/>
            <a:ext cx="1335786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Borough-wide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conference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so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far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13651" y="2462166"/>
            <a:ext cx="1461516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Comms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package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designed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and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agreed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79926" y="2462166"/>
            <a:ext cx="1072388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Commitment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publicised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60751" y="2614058"/>
            <a:ext cx="826312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Alexis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Beaumont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60751" y="3621948"/>
            <a:ext cx="804519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TRAINING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246201" y="3645316"/>
            <a:ext cx="1354201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Develop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workforce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trauma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competency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framework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912476" y="3645316"/>
            <a:ext cx="1571370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delivery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model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partnership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578750" y="3645316"/>
            <a:ext cx="1322069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Agree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partnership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913651" y="3721516"/>
            <a:ext cx="1357884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Training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champions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identified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579926" y="3721516"/>
            <a:ext cx="1302765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Mapping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existing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trauma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60751" y="3957228"/>
            <a:ext cx="1050670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Lucy</a:t>
            </a: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Chartres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60751" y="4797478"/>
            <a:ext cx="963079" cy="380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TOOLS</a:t>
            </a: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AND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RESOURCES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579926" y="4904666"/>
            <a:ext cx="1326896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sub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adapt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their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578750" y="4904666"/>
            <a:ext cx="1346327" cy="497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Refresh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based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on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feedback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246201" y="4980866"/>
            <a:ext cx="3092957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promote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other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useful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913651" y="5057066"/>
            <a:ext cx="1441196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Tools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developed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agreed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60751" y="5300398"/>
            <a:ext cx="717486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Lead</a:t>
            </a: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tbc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60751" y="5973008"/>
            <a:ext cx="1168019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LEARNING</a:t>
            </a: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AND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HDJKGD+Quicksand-Bold"/>
                <a:cs typeface="HDJKGD+Quicksand-Bold"/>
              </a:rPr>
              <a:t>IMPACT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578750" y="6164016"/>
            <a:ext cx="1221485" cy="4973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Borough-wide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org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impact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</a:t>
            </a:r>
          </a:p>
          <a:p>
            <a:pPr marL="0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completed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913651" y="6240216"/>
            <a:ext cx="1254252" cy="349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Sector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champions</a:t>
            </a:r>
          </a:p>
          <a:p>
            <a:pPr marL="0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8e79"/>
                </a:solidFill>
                <a:latin typeface="HDJKGD+Quicksand-Bold"/>
                <a:cs typeface="HDJKGD+Quicksand-Bold"/>
              </a:rPr>
              <a:t>identified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579926" y="6240216"/>
            <a:ext cx="1236598" cy="3449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Sector-sub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groups</a:t>
            </a:r>
          </a:p>
          <a:p>
            <a:pPr marL="0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established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246201" y="6240216"/>
            <a:ext cx="3260597" cy="3449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collect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examples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good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practice,</a:t>
            </a:r>
          </a:p>
          <a:p>
            <a:pPr marL="0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barriers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000">
                <a:solidFill>
                  <a:srgbClr val="3c3c3b"/>
                </a:solidFill>
                <a:latin typeface="HMDRES+Quicksand-Regular"/>
                <a:cs typeface="HMDRES+Quicksand-Regular"/>
              </a:rPr>
              <a:t>learning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60751" y="6475928"/>
            <a:ext cx="442975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Sam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60751" y="6643568"/>
            <a:ext cx="1036142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HMDRES+Quicksand-Regular"/>
                <a:cs typeface="HMDRES+Quicksand-Regular"/>
              </a:rPr>
              <a:t>Sirisambhand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8509000" y="542600"/>
            <a:ext cx="1619374" cy="53135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7000" y="614451"/>
            <a:ext cx="3629101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About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the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Roadmap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4687" y="2559353"/>
            <a:ext cx="4132515" cy="1492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roadmap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sets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out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strategic</a:t>
            </a:r>
          </a:p>
          <a:p>
            <a:pPr marL="0" marR="0">
              <a:lnSpc>
                <a:spcPts val="2067"/>
              </a:lnSpc>
              <a:spcBef>
                <a:spcPts val="228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approach,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workstreams,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actions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we</a:t>
            </a:r>
          </a:p>
          <a:p>
            <a:pPr marL="0" marR="0">
              <a:lnSpc>
                <a:spcPts val="2067"/>
              </a:lnSpc>
              <a:spcBef>
                <a:spcPts val="278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will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take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as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system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scale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2067"/>
              </a:lnSpc>
              <a:spcBef>
                <a:spcPts val="228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spread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practice,</a:t>
            </a:r>
          </a:p>
          <a:p>
            <a:pPr marL="0" marR="0">
              <a:lnSpc>
                <a:spcPts val="2067"/>
              </a:lnSpc>
              <a:spcBef>
                <a:spcPts val="278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starting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existing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bright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spots.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0163" y="2552749"/>
            <a:ext cx="18272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roadmap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sets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out: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02563" y="2904497"/>
            <a:ext cx="244450" cy="13036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  <a:p>
            <a:pPr marL="0" marR="0">
              <a:lnSpc>
                <a:spcPts val="1340"/>
              </a:lnSpc>
              <a:spcBef>
                <a:spcPts val="3021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  <a:p>
            <a:pPr marL="0" marR="0">
              <a:lnSpc>
                <a:spcPts val="1340"/>
              </a:lnSpc>
              <a:spcBef>
                <a:spcPts val="2971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07363" y="2890061"/>
            <a:ext cx="3759708" cy="4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principles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-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these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principles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have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guided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strategy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07363" y="3437685"/>
            <a:ext cx="4205935" cy="4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scaling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strategy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based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around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core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team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specific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sub-groups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07363" y="3985309"/>
            <a:ext cx="4115866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4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workstreams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taking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this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work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forward,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respective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roles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core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team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sector-sub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each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02563" y="4757681"/>
            <a:ext cx="24445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07363" y="4743245"/>
            <a:ext cx="3616756" cy="4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action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plan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next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12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months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maintain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momentum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progress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550163" y="5290869"/>
            <a:ext cx="26848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purpose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of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roadmap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is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to: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702563" y="5642617"/>
            <a:ext cx="244450" cy="8829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  <a:p>
            <a:pPr marL="0" marR="0">
              <a:lnSpc>
                <a:spcPts val="1340"/>
              </a:lnSpc>
              <a:spcBef>
                <a:spcPts val="1365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  <a:p>
            <a:pPr marL="0" marR="0">
              <a:lnSpc>
                <a:spcPts val="1340"/>
              </a:lnSpc>
              <a:spcBef>
                <a:spcPts val="1365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007363" y="5628181"/>
            <a:ext cx="3752239" cy="560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Explain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our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strategic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approach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key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stakeholders</a:t>
            </a:r>
          </a:p>
          <a:p>
            <a:pPr marL="0" marR="0">
              <a:lnSpc>
                <a:spcPts val="1459"/>
              </a:lnSpc>
              <a:spcBef>
                <a:spcPts val="1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Galvanise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activity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system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07363" y="6302805"/>
            <a:ext cx="3996689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Provide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clear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way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forward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Rochdale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short-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term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making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progress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towards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trauma-informed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system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6999" y="614451"/>
            <a:ext cx="685226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Becoming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trauma-informed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borough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6999" y="1359791"/>
            <a:ext cx="6760160" cy="7450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Through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exploring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existing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good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system,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understanding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702"/>
              </a:lnSpc>
              <a:spcBef>
                <a:spcPts val="229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barriers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becoming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borough,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Group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established</a:t>
            </a:r>
          </a:p>
          <a:p>
            <a:pPr marL="0" marR="0">
              <a:lnSpc>
                <a:spcPts val="1702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some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principles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inform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008e79"/>
                </a:solidFill>
                <a:latin typeface="HMDRES+Quicksand-Regular"/>
                <a:cs typeface="HMDRES+Quicksand-Regular"/>
              </a:rPr>
              <a:t>roadmap.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5224" y="2739705"/>
            <a:ext cx="2718054" cy="269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8e79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5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008e79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5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008e79"/>
                </a:solidFill>
                <a:latin typeface="HMDRES+Quicksand-Regular"/>
                <a:cs typeface="HMDRES+Quicksand-Regular"/>
              </a:rPr>
              <a:t>ROCHDALE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31049" y="2739705"/>
            <a:ext cx="1905000" cy="269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PRINCIPLES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5224" y="3312469"/>
            <a:ext cx="4679594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Everyone</a:t>
            </a:r>
            <a:r>
              <a:rPr dirty="0" sz="1200" spc="-28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can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apply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principles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their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work,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leaders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casual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staff,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universal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specialist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services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beyond.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31049" y="3417625"/>
            <a:ext cx="4382545" cy="4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Communicate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a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consistent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vision</a:t>
            </a:r>
            <a:r>
              <a:rPr dirty="0" sz="1200" spc="-18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tailored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approach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to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meet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different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needs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these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job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roles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sectors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45224" y="4393400"/>
            <a:ext cx="40333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Becoming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trauma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informed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is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a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personal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journey</a:t>
            </a:r>
            <a:r>
              <a:rPr dirty="0" sz="1200" spc="11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for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31049" y="4393400"/>
            <a:ext cx="4327702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Create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opportunities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for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people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to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have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“AHA”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moments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5224" y="4603712"/>
            <a:ext cx="3381299" cy="2234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individuals.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day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alone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not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enough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31049" y="4603712"/>
            <a:ext cx="4322063" cy="2234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where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they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see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impact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trauma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impact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TiP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45224" y="5264019"/>
            <a:ext cx="4155186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Everyone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is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busy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doing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day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job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,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it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easy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for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immediate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priorities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distract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people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reflecting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31049" y="5264019"/>
            <a:ext cx="4716779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Make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it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easy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for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people</a:t>
            </a:r>
            <a:r>
              <a:rPr dirty="0" sz="1200" spc="-6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learn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about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apply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trauma-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informed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principles.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This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is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not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about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doing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new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things,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but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doing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same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things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differently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45224" y="6344950"/>
            <a:ext cx="41270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Organisational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culture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and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systems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can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be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barriers</a:t>
            </a:r>
            <a:r>
              <a:rPr dirty="0" sz="1200" spc="-2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31049" y="6344950"/>
            <a:ext cx="4515763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Support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leaders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to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understand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trauma-informed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ffffff"/>
                </a:solidFill>
                <a:latin typeface="HDJKGD+Quicksand-Bold"/>
                <a:cs typeface="HDJKGD+Quicksand-Bold"/>
              </a:rPr>
              <a:t>principles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45224" y="6555261"/>
            <a:ext cx="4451755" cy="2234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individuals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applying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principles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their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HMDRES+Quicksand-Regular"/>
                <a:cs typeface="HMDRES+Quicksand-Regular"/>
              </a:rPr>
              <a:t>work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31049" y="6555261"/>
            <a:ext cx="3257854" cy="2234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change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ethos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ffffff"/>
                </a:solidFill>
                <a:latin typeface="HMDRES+Quicksand-Regular"/>
                <a:cs typeface="HMDRES+Quicksand-Regular"/>
              </a:rPr>
              <a:t>organisation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474856" y="7231184"/>
            <a:ext cx="222504" cy="192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69847" y="623076"/>
            <a:ext cx="2547721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Our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approach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9849" y="1614539"/>
            <a:ext cx="3338436" cy="15960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We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want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consistent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definition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language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around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trauma-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informed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practice,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adapt</a:t>
            </a:r>
          </a:p>
          <a:p>
            <a:pPr marL="0" marR="0">
              <a:lnSpc>
                <a:spcPts val="204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our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context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expertise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different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parts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of</a:t>
            </a:r>
          </a:p>
          <a:p>
            <a:pPr marL="0" marR="0">
              <a:lnSpc>
                <a:spcPts val="20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008e79"/>
                </a:solidFill>
                <a:latin typeface="HMDRES+Quicksand-Regular"/>
                <a:cs typeface="HMDRES+Quicksand-Regular"/>
              </a:rPr>
              <a:t>system.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21114" y="1861351"/>
            <a:ext cx="898207" cy="314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Children’s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147637" marR="0">
              <a:lnSpc>
                <a:spcPts val="108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Families’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27095" y="3339160"/>
            <a:ext cx="498500" cy="1770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Health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80562" y="3339160"/>
            <a:ext cx="367284" cy="1770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VCS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9849" y="3608439"/>
            <a:ext cx="1874367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We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will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do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this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through: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2249" y="3954701"/>
            <a:ext cx="24445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27049" y="3940265"/>
            <a:ext cx="2581351" cy="64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central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core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team</a:t>
            </a:r>
            <a:r>
              <a:rPr dirty="0" sz="1200" spc="-31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develop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learning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052284" y="3947312"/>
            <a:ext cx="1184350" cy="6810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4768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MDRES+Quicksand-Regular"/>
                <a:cs typeface="HMDRES+Quicksand-Regular"/>
              </a:rPr>
              <a:t>Shared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4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8943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MDRES+Quicksand-Regular"/>
                <a:cs typeface="HMDRES+Quicksand-Regular"/>
              </a:rPr>
              <a:t>Resources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2249" y="4712637"/>
            <a:ext cx="24445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HCBUW+ArialMT"/>
                <a:cs typeface="HHCBUW+ArialMT"/>
              </a:rPr>
              <a:t>●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27049" y="4698201"/>
            <a:ext cx="2655168" cy="8543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Sector-specific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 b="1">
                <a:solidFill>
                  <a:srgbClr val="008e79"/>
                </a:solidFill>
                <a:latin typeface="HDJKGD+Quicksand-Bold"/>
                <a:cs typeface="HDJKGD+Quicksand-Bold"/>
              </a:rPr>
              <a:t>subgroups</a:t>
            </a:r>
            <a:r>
              <a:rPr dirty="0" sz="1200" spc="-49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tailor</a:t>
            </a:r>
          </a:p>
          <a:p>
            <a:pPr marL="0" marR="0">
              <a:lnSpc>
                <a:spcPts val="1459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resources,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good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practice</a:t>
            </a:r>
          </a:p>
          <a:p>
            <a:pPr marL="0" marR="0">
              <a:lnSpc>
                <a:spcPts val="1459"/>
              </a:lnSpc>
              <a:spcBef>
                <a:spcPts val="19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barriers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becoming</a:t>
            </a:r>
          </a:p>
          <a:p>
            <a:pPr marL="0" marR="0">
              <a:lnSpc>
                <a:spcPts val="1459"/>
              </a:lnSpc>
              <a:spcBef>
                <a:spcPts val="146"/>
              </a:spcBef>
              <a:spcAft>
                <a:spcPts val="0"/>
              </a:spcAft>
            </a:pP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more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200">
                <a:solidFill>
                  <a:srgbClr val="3c3c3b"/>
                </a:solidFill>
                <a:latin typeface="HMDRES+Quicksand-Regular"/>
                <a:cs typeface="HMDRES+Quicksand-Regular"/>
              </a:rPr>
              <a:t>trauma-informed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98537" y="5262986"/>
            <a:ext cx="558736" cy="1770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Schools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217037" y="5262986"/>
            <a:ext cx="892035" cy="1770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Adult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Services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321920" y="6221862"/>
            <a:ext cx="699896" cy="314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Police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89693" marR="0">
              <a:lnSpc>
                <a:spcPts val="108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8e79"/>
                </a:solidFill>
                <a:latin typeface="HMDRES+Quicksand-Regular"/>
                <a:cs typeface="HMDRES+Quicksand-Regular"/>
              </a:rPr>
              <a:t>Justice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468506" y="7231184"/>
            <a:ext cx="234695" cy="192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6999" y="614451"/>
            <a:ext cx="7587639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Possible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governance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and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support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structure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1932" y="1867007"/>
            <a:ext cx="1492758" cy="726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Children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Young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People’s</a:t>
            </a:r>
          </a:p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Partnership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6971" y="3122017"/>
            <a:ext cx="1872437" cy="467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Children’s</a:t>
            </a:r>
            <a:r>
              <a:rPr dirty="0" sz="1400" spc="32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services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transformation</a:t>
            </a:r>
            <a:r>
              <a:rPr dirty="0" sz="1400" spc="32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team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32348" y="3263791"/>
            <a:ext cx="1479042" cy="11945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Steering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Group</a:t>
            </a:r>
          </a:p>
          <a:p>
            <a:pPr marL="69322" marR="0">
              <a:lnSpc>
                <a:spcPts val="1823"/>
              </a:lnSpc>
              <a:spcBef>
                <a:spcPts val="5457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group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94504" y="3416336"/>
            <a:ext cx="1272362" cy="467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Safeguarding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ffffff"/>
                </a:solidFill>
                <a:latin typeface="HMDRES+Quicksand-Regular"/>
                <a:cs typeface="HMDRES+Quicksand-Regular"/>
              </a:rPr>
              <a:t>Partnership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6971" y="3676245"/>
            <a:ext cx="2008289" cy="6351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Provides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governance</a:t>
            </a:r>
          </a:p>
          <a:p>
            <a:pPr marL="0" marR="0">
              <a:lnSpc>
                <a:spcPts val="15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steering</a:t>
            </a:r>
          </a:p>
          <a:p>
            <a:pPr marL="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group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group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94504" y="3970564"/>
            <a:ext cx="1733727" cy="6351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Provides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operational</a:t>
            </a:r>
          </a:p>
          <a:p>
            <a:pPr marL="0" marR="0">
              <a:lnSpc>
                <a:spcPts val="15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4</a:t>
            </a:r>
          </a:p>
          <a:p>
            <a:pPr marL="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workstreams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75013" y="5113409"/>
            <a:ext cx="4010405" cy="2697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Sector-sub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groups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led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by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500">
                <a:solidFill>
                  <a:srgbClr val="ffffff"/>
                </a:solidFill>
                <a:latin typeface="HMDRES+Quicksand-Regular"/>
                <a:cs typeface="HMDRES+Quicksand-Regular"/>
              </a:rPr>
              <a:t>champions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5725" y="602826"/>
            <a:ext cx="4455515" cy="909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8e79"/>
                </a:solidFill>
                <a:latin typeface="HMDRES+Quicksand-Regular"/>
                <a:cs typeface="HMDRES+Quicksand-Regular"/>
              </a:rPr>
              <a:t>System</a:t>
            </a:r>
            <a:r>
              <a:rPr dirty="0" sz="28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2800">
                <a:solidFill>
                  <a:srgbClr val="008e79"/>
                </a:solidFill>
                <a:latin typeface="HMDRES+Quicksand-Regular"/>
                <a:cs typeface="HMDRES+Quicksand-Regular"/>
              </a:rPr>
              <a:t>level</a:t>
            </a:r>
            <a:r>
              <a:rPr dirty="0" sz="2800">
                <a:solidFill>
                  <a:srgbClr val="008e79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2800">
                <a:solidFill>
                  <a:srgbClr val="008e79"/>
                </a:solidFill>
                <a:latin typeface="HMDRES+Quicksand-Regular"/>
                <a:cs typeface="HMDRES+Quicksand-Regular"/>
              </a:rPr>
              <a:t>workstreams</a:t>
            </a: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Core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team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8587" y="2831005"/>
            <a:ext cx="752538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COMMS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66481" y="2831005"/>
            <a:ext cx="907237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TRAINING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47341" y="2831005"/>
            <a:ext cx="2067890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RESOURCES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53262" y="2831005"/>
            <a:ext cx="1974278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IMPACT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7355" y="3285142"/>
            <a:ext cx="2106244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Tell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story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why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it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matters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25205" y="3285142"/>
            <a:ext cx="2138375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Map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different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Rochdale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/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GM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79745" y="3281858"/>
            <a:ext cx="2181123" cy="2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Recruit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934304" y="3278567"/>
            <a:ext cx="2201798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Establish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service-level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report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progress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towards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79745" y="3576498"/>
            <a:ext cx="2128316" cy="710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Own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maintain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self-assessment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 spc="3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deep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listening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C&amp;F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each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service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67355" y="3747422"/>
            <a:ext cx="1934413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Communicate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senior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buy-in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25205" y="3747422"/>
            <a:ext cx="2122867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Undertake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needs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assessment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system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934304" y="3740847"/>
            <a:ext cx="2174696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Establish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partnership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on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use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67355" y="4209701"/>
            <a:ext cx="2176792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Encourage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participation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sub-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groups,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use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025205" y="4209701"/>
            <a:ext cx="1530400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Develop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competency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framework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934304" y="4203127"/>
            <a:ext cx="1736597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analysis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findings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from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org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workforce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479745" y="4374058"/>
            <a:ext cx="1833968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Collate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best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from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025205" y="4671982"/>
            <a:ext cx="2164359" cy="543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Define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resource:an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basic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everyone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leadership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67355" y="4839622"/>
            <a:ext cx="1876996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Communicate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journey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impact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79745" y="4836338"/>
            <a:ext cx="1997697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Collate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from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34304" y="4833047"/>
            <a:ext cx="2166315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impact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SG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471681" y="7231184"/>
            <a:ext cx="228091" cy="192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5725" y="602826"/>
            <a:ext cx="4814672" cy="909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5d346e"/>
                </a:solidFill>
                <a:latin typeface="HMDRES+Quicksand-Regular"/>
                <a:cs typeface="HMDRES+Quicksand-Regular"/>
              </a:rPr>
              <a:t>System</a:t>
            </a:r>
            <a:r>
              <a:rPr dirty="0" sz="28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2800">
                <a:solidFill>
                  <a:srgbClr val="5d346e"/>
                </a:solidFill>
                <a:latin typeface="HMDRES+Quicksand-Regular"/>
                <a:cs typeface="HMDRES+Quicksand-Regular"/>
              </a:rPr>
              <a:t>level</a:t>
            </a:r>
            <a:r>
              <a:rPr dirty="0" sz="28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2800">
                <a:solidFill>
                  <a:srgbClr val="5d346e"/>
                </a:solidFill>
                <a:latin typeface="HMDRES+Quicksand-Regular"/>
                <a:cs typeface="HMDRES+Quicksand-Regular"/>
              </a:rPr>
              <a:t>workstreams</a:t>
            </a: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Champions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and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sub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groups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8587" y="2831005"/>
            <a:ext cx="752538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COMMS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66481" y="2831005"/>
            <a:ext cx="907237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TRAINING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47341" y="2831005"/>
            <a:ext cx="2067890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RESOURCES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53262" y="2831005"/>
            <a:ext cx="1974278" cy="238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HMDRES+Quicksand-Regular"/>
                <a:cs typeface="HMDRES+Quicksand-Regular"/>
              </a:rPr>
              <a:t>IMPACT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7355" y="3285142"/>
            <a:ext cx="1715363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one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more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champions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25205" y="3285142"/>
            <a:ext cx="2117560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existing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offers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79745" y="3281857"/>
            <a:ext cx="1911921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Adapt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self-assessment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deep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listening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be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sector-specific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934304" y="3278567"/>
            <a:ext cx="2190204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Promote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completion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of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system-level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surveys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findings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67355" y="3747422"/>
            <a:ext cx="1773059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Adapt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story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using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relevant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personas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communicate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025205" y="3747422"/>
            <a:ext cx="1787448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Develop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sector-specific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competency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framework.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79745" y="3911777"/>
            <a:ext cx="2151367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Provide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opportunities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self-assessment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findings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within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934304" y="3908487"/>
            <a:ext cx="2192439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Consider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tracking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measuring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impact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on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sector-specific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metrics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025205" y="4209701"/>
            <a:ext cx="1789124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Map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needs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-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who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how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67355" y="4377342"/>
            <a:ext cx="2087943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meetings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that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can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act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sub-group.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79745" y="4541697"/>
            <a:ext cx="1771103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best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within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934304" y="4538407"/>
            <a:ext cx="2077885" cy="3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steering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025205" y="4671982"/>
            <a:ext cx="2017953" cy="543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Put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forward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proposals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for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training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possible</a:t>
            </a:r>
          </a:p>
          <a:p>
            <a:pPr marL="0" marR="0">
              <a:lnSpc>
                <a:spcPts val="1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67355" y="4839622"/>
            <a:ext cx="2092134" cy="710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Identify,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events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conferences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promote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TiP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tools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resources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good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practice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934304" y="5000687"/>
            <a:ext cx="1982609" cy="5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system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challenge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asks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design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and</a:t>
            </a: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Steering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100">
                <a:solidFill>
                  <a:srgbClr val="3c3c3b"/>
                </a:solidFill>
                <a:latin typeface="HMDRES+Quicksand-Regular"/>
                <a:cs typeface="HMDRES+Quicksand-Regular"/>
              </a:rPr>
              <a:t>group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473269" y="7231184"/>
            <a:ext cx="225425" cy="192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08257" y="856936"/>
            <a:ext cx="4470095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Role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of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the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TiP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5d346e"/>
                </a:solidFill>
                <a:latin typeface="HDJKGD+Quicksand-Bold"/>
                <a:cs typeface="HDJKGD+Quicksand-Bold"/>
              </a:rPr>
              <a:t>champion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5902" y="1509647"/>
            <a:ext cx="2460587" cy="300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Within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each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sub-group: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7352" y="1905834"/>
            <a:ext cx="7701153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Act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champion/leader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within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their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sub-group,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including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7352" y="2294962"/>
            <a:ext cx="9389541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Promoting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trauma-informed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ways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working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across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our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identified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features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(i.e.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recording;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relationships;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80102" y="2559632"/>
            <a:ext cx="2047392" cy="254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safe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environments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etc)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7352" y="2908118"/>
            <a:ext cx="6271285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Highlighting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best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in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sector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sharing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widely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others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7352" y="3297246"/>
            <a:ext cx="9347759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Identify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opportunities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collaboration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shared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other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sub-groups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good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practice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can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be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80102" y="3561916"/>
            <a:ext cx="684733" cy="254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scaled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95902" y="3951349"/>
            <a:ext cx="1888020" cy="300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At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a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system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700">
                <a:solidFill>
                  <a:srgbClr val="5d346e"/>
                </a:solidFill>
                <a:latin typeface="HMDRES+Quicksand-Regular"/>
                <a:cs typeface="HMDRES+Quicksand-Regular"/>
              </a:rPr>
              <a:t>level: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67352" y="4347536"/>
            <a:ext cx="9395584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Meetings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champions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(Design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Group)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support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delivery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of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the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roadmap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(incl.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Opportunities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80102" y="4612206"/>
            <a:ext cx="1541373" cy="254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for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joint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training)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67352" y="4960692"/>
            <a:ext cx="9385273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Connect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champions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find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solutions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common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challenges/barriers,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working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together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leverage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80102" y="5225363"/>
            <a:ext cx="1337614" cy="254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senior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support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7352" y="5573848"/>
            <a:ext cx="8632114" cy="307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5d346e"/>
                </a:solidFill>
                <a:latin typeface="HHCBUW+ArialMT"/>
                <a:cs typeface="HHCBUW+ArialMT"/>
              </a:rPr>
              <a:t>●</a:t>
            </a:r>
            <a:r>
              <a:rPr dirty="0" sz="1900" spc="1627">
                <a:solidFill>
                  <a:srgbClr val="5d346e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Connect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with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TIP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champions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share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opportunity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and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continue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to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create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learning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on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best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 </a:t>
            </a:r>
            <a:r>
              <a:rPr dirty="0" sz="1400">
                <a:solidFill>
                  <a:srgbClr val="5d346e"/>
                </a:solidFill>
                <a:latin typeface="HMDRES+Quicksand-Regular"/>
                <a:cs typeface="HMDRES+Quicksand-Regular"/>
              </a:rPr>
              <a:t>practice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06807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9394" y="766852"/>
            <a:ext cx="8676132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Scaling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and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spreading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Trauma-informed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2800" b="1">
                <a:solidFill>
                  <a:srgbClr val="008e79"/>
                </a:solidFill>
                <a:latin typeface="HDJKGD+Quicksand-Bold"/>
                <a:cs typeface="HDJKGD+Quicksand-Bold"/>
              </a:rPr>
              <a:t>practice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93803" y="1797841"/>
            <a:ext cx="1254353" cy="3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008e79"/>
                </a:solidFill>
                <a:latin typeface="HDJKGD+Quicksand-Bold"/>
                <a:cs typeface="HDJKGD+Quicksand-Bold"/>
              </a:rPr>
              <a:t>Core</a:t>
            </a:r>
            <a:r>
              <a:rPr dirty="0" sz="1700" b="1">
                <a:solidFill>
                  <a:srgbClr val="008e79"/>
                </a:solidFill>
                <a:latin typeface="HDJKGD+Quicksand-Bold"/>
                <a:cs typeface="HDJKGD+Quicksand-Bold"/>
              </a:rPr>
              <a:t> </a:t>
            </a:r>
            <a:r>
              <a:rPr dirty="0" sz="1700" b="1">
                <a:solidFill>
                  <a:srgbClr val="008e79"/>
                </a:solidFill>
                <a:latin typeface="HDJKGD+Quicksand-Bold"/>
                <a:cs typeface="HDJKGD+Quicksand-Bold"/>
              </a:rPr>
              <a:t>team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50614" y="1797841"/>
            <a:ext cx="2708007" cy="3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Champions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+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sub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 </a:t>
            </a:r>
            <a:r>
              <a:rPr dirty="0" sz="1700" b="1">
                <a:solidFill>
                  <a:srgbClr val="5d346e"/>
                </a:solidFill>
                <a:latin typeface="HDJKGD+Quicksand-Bold"/>
                <a:cs typeface="HDJKGD+Quicksand-Bold"/>
              </a:rPr>
              <a:t>groups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6999" y="1828929"/>
            <a:ext cx="997432" cy="30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b02c20"/>
                </a:solidFill>
                <a:latin typeface="HDJKGD+Quicksand-Bold"/>
                <a:cs typeface="HDJKGD+Quicksand-Bold"/>
              </a:rPr>
              <a:t>Leaders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6999" y="2293872"/>
            <a:ext cx="2365629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Talk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regularly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about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importance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of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informed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practice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93803" y="2348992"/>
            <a:ext cx="2651760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Use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existing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communications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channels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share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50614" y="2348992"/>
            <a:ext cx="2460497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Find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more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champions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different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teams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services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93803" y="3137662"/>
            <a:ext cx="2608516" cy="270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communications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package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6999" y="3209542"/>
            <a:ext cx="2600705" cy="10589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Support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champions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have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time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authority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promote</a:t>
            </a:r>
          </a:p>
          <a:p>
            <a:pPr marL="0" marR="0">
              <a:lnSpc>
                <a:spcPts val="1828"/>
              </a:lnSpc>
              <a:spcBef>
                <a:spcPts val="24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trauma-informed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practice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650614" y="3302763"/>
            <a:ext cx="2576321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Look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for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existing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spaces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groups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talk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about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informed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practice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93803" y="3565652"/>
            <a:ext cx="2542794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Embed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trauma-informed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principles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all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training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workforce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650614" y="4256532"/>
            <a:ext cx="2679572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Set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up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networks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communities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of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practice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talk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about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93803" y="4354322"/>
            <a:ext cx="1415986" cy="270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development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36999" y="4388102"/>
            <a:ext cx="2396490" cy="1058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Use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trauma-informed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principles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policies,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strategies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decisions</a:t>
            </a:r>
          </a:p>
          <a:p>
            <a:pPr marL="0" marR="0">
              <a:lnSpc>
                <a:spcPts val="1828"/>
              </a:lnSpc>
              <a:spcBef>
                <a:spcPts val="24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about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resources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093803" y="4782312"/>
            <a:ext cx="2358961" cy="132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Use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trauma-informed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principles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wider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transformation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projects</a:t>
            </a:r>
          </a:p>
          <a:p>
            <a:pPr marL="0" marR="0">
              <a:lnSpc>
                <a:spcPts val="1828"/>
              </a:lnSpc>
              <a:spcBef>
                <a:spcPts val="24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commissioning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strategies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650614" y="5210302"/>
            <a:ext cx="2359152" cy="1058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Look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for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meaningful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opportunities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involve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people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with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lived</a:t>
            </a:r>
          </a:p>
          <a:p>
            <a:pPr marL="0" marR="0">
              <a:lnSpc>
                <a:spcPts val="1828"/>
              </a:lnSpc>
              <a:spcBef>
                <a:spcPts val="24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experience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36999" y="5566662"/>
            <a:ext cx="2592514" cy="79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Listen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lived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experience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of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children,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families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communities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93803" y="6261863"/>
            <a:ext cx="2429827" cy="270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Celebrate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great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trauma-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972664" y="6488578"/>
            <a:ext cx="1094156" cy="300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333333"/>
                </a:solidFill>
                <a:latin typeface="HMDRES+Quicksand-Regular"/>
                <a:cs typeface="HMDRES+Quicksand-Regular"/>
              </a:rPr>
              <a:t>Everyone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093803" y="6524753"/>
            <a:ext cx="2359913" cy="5332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informed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work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through</a:t>
            </a:r>
          </a:p>
          <a:p>
            <a:pPr marL="0" marR="0">
              <a:lnSpc>
                <a:spcPts val="1828"/>
              </a:lnSpc>
              <a:spcBef>
                <a:spcPts val="291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awards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events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712024" y="6915422"/>
            <a:ext cx="5764148" cy="270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333333"/>
                </a:solidFill>
                <a:latin typeface="HHCBUW+ArialMT"/>
                <a:cs typeface="HHCBUW+ArialMT"/>
              </a:rPr>
              <a:t>●</a:t>
            </a:r>
            <a:r>
              <a:rPr dirty="0" sz="1500" spc="1268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Bring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opportunities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resources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Steering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Group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742429" y="7178312"/>
            <a:ext cx="5718936" cy="270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HCBUW+ArialMT"/>
                <a:cs typeface="HHCBUW+ArialMT"/>
              </a:rPr>
              <a:t>●</a:t>
            </a:r>
            <a:r>
              <a:rPr dirty="0" sz="1400" spc="1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Share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learning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and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listen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to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the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learning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of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other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 </a:t>
            </a:r>
            <a:r>
              <a:rPr dirty="0" sz="1500">
                <a:solidFill>
                  <a:srgbClr val="333333"/>
                </a:solidFill>
                <a:latin typeface="KNJBUF+Montserrat-ExtraLight"/>
                <a:cs typeface="KNJBUF+Montserrat-ExtraLight"/>
              </a:rPr>
              <a:t>sectors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2023-05-23T06:29:45-05:00</dcterms:modified>
</cp:coreProperties>
</file>