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74" r:id="rId3"/>
    <p:sldId id="280" r:id="rId4"/>
    <p:sldId id="276" r:id="rId5"/>
    <p:sldId id="263" r:id="rId6"/>
    <p:sldId id="291" r:id="rId7"/>
    <p:sldId id="277" r:id="rId8"/>
    <p:sldId id="292" r:id="rId9"/>
    <p:sldId id="281" r:id="rId10"/>
    <p:sldId id="282" r:id="rId11"/>
    <p:sldId id="278" r:id="rId12"/>
    <p:sldId id="283" r:id="rId13"/>
    <p:sldId id="279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7A9"/>
    <a:srgbClr val="008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343" autoAdjust="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A424-3D6F-467A-813B-4B8EAAE393B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B6E3-5F67-4D4C-965A-7356011E44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2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about us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50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9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4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7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31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3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RSCP journey - </a:t>
            </a:r>
          </a:p>
          <a:p>
            <a:endParaRPr lang="en-GB" dirty="0" smtClean="0"/>
          </a:p>
          <a:p>
            <a:r>
              <a:rPr lang="en-GB" dirty="0" smtClean="0"/>
              <a:t>Published in early July but with clear requirements for certain tasks to</a:t>
            </a:r>
            <a:r>
              <a:rPr lang="en-GB" baseline="0" dirty="0" smtClean="0"/>
              <a:t> be in place by 29.06.18 – placed a significant amount of pressure on Local Authorities to have arrangements in place immediately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Rapid Review Process – shared with Salford to support a GM approach to Rapid Reviews – working regionally and supporting developments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4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RSCP journey - </a:t>
            </a:r>
          </a:p>
          <a:p>
            <a:endParaRPr lang="en-GB" dirty="0" smtClean="0"/>
          </a:p>
          <a:p>
            <a:r>
              <a:rPr lang="en-GB" dirty="0" smtClean="0"/>
              <a:t>Published in early July but with clear requirements for certain tasks to</a:t>
            </a:r>
            <a:r>
              <a:rPr lang="en-GB" baseline="0" dirty="0" smtClean="0"/>
              <a:t> be in place by 29.06.18 – placed a significant amount of pressure on Local Authorities to have arrangements in place immediately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Rapid Review Process – shared with Salford to support a GM approach to Rapid Reviews – working regionally and supporting developments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0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RSCP journey - </a:t>
            </a:r>
          </a:p>
          <a:p>
            <a:endParaRPr lang="en-GB" dirty="0" smtClean="0"/>
          </a:p>
          <a:p>
            <a:r>
              <a:rPr lang="en-GB" dirty="0" smtClean="0"/>
              <a:t>Published in early July but with clear requirements for certain tasks to</a:t>
            </a:r>
            <a:r>
              <a:rPr lang="en-GB" baseline="0" dirty="0" smtClean="0"/>
              <a:t> be in place by 29.06.18 – placed a significant amount of pressure on Local Authorities to have arrangements in place immediately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Rapid Review Process – shared with Salford to support a GM approach to Rapid Reviews – working regionally and supporting developments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2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Published in early July but with clear requirements for certain tasks to be in place by 29.06.18 – placed a significant amount of pressure on Local Authorities to have arrangements in place immediately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 Review Process – shared with Salford to support a GM approach to Rapid Reviews – working regionally and supporting developments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B6E3-5F67-4D4C-965A-7356011E449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00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4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5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5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 document are</a:t>
            </a:r>
            <a:r>
              <a:rPr lang="en-GB" baseline="0" dirty="0" smtClean="0"/>
              <a:t> being </a:t>
            </a:r>
            <a:r>
              <a:rPr lang="en-GB" dirty="0" smtClean="0"/>
              <a:t>developed in terms of style and presentation – focus has been on the content</a:t>
            </a:r>
            <a:r>
              <a:rPr lang="en-GB" baseline="0" dirty="0" smtClean="0"/>
              <a:t> and what we want in Rochdale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Family</a:t>
            </a:r>
            <a:r>
              <a:rPr lang="en-GB" baseline="0" dirty="0" smtClean="0"/>
              <a:t> Services Model and ensure that the arrangements bring scrutiny and challenge but also support the methodology of working together</a:t>
            </a:r>
          </a:p>
          <a:p>
            <a:endParaRPr lang="en-GB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existing partners – working well together, coordinated approach – safeguarding is everyone’s responsibility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CSPR – Rapid Review process is in place and is working.  Good liaison with the National Panel (CSDRP) around arrangements, Independent Chair final decision making, timescales met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2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4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23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57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53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3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12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4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3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63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0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CD4C-98D2-412D-9CA3-9232182F8BEE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1F6F-2B13-4751-B648-E18B955A2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38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dalesafeguarding.com/p/about-us/child-safeguarding-practice-review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RBSB.admin@rochdale.gov.uk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SCPRochdale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witter.com/LSCPB_Rochdale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rochdalesafeguarding.com/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dalesafeguarding.com/p/about-us/annual-rep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bsb.admin@rochdale.gov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dalesafeguarding.com/p/training/training-arrange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hyperlink" Target="https://rochdalesafeguarding.com/p/campaigns/keep-baby-safe-campaign-launch-event-january-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rochdalesafeguarding.com/p/safeguarding-for-children/safe-after-school-advice-and-resourc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5560"/>
            <a:ext cx="8229600" cy="1339224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9D27A9"/>
                </a:solidFill>
              </a:rPr>
              <a:t>Rochdale </a:t>
            </a:r>
            <a:r>
              <a:rPr lang="en-GB" sz="4000" b="1" dirty="0" smtClean="0">
                <a:solidFill>
                  <a:srgbClr val="9D27A9"/>
                </a:solidFill>
              </a:rPr>
              <a:t>Borough Safeguarding Children </a:t>
            </a:r>
            <a:r>
              <a:rPr lang="en-GB" sz="4000" b="1" dirty="0">
                <a:solidFill>
                  <a:srgbClr val="9D27A9"/>
                </a:solidFill>
              </a:rPr>
              <a:t>Partnership </a:t>
            </a:r>
            <a:endParaRPr lang="en-GB" dirty="0">
              <a:solidFill>
                <a:srgbClr val="9D27A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9306" y="5085184"/>
            <a:ext cx="8229600" cy="1339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9D27A9"/>
                </a:solidFill>
              </a:rPr>
              <a:t>Amanda Clarke – independent chair</a:t>
            </a:r>
          </a:p>
          <a:p>
            <a:r>
              <a:rPr lang="en-GB" sz="2400" dirty="0" smtClean="0">
                <a:solidFill>
                  <a:srgbClr val="9D27A9"/>
                </a:solidFill>
              </a:rPr>
              <a:t>Helen Heaton – RBSB business manager</a:t>
            </a:r>
          </a:p>
        </p:txBody>
      </p:sp>
      <p:pic>
        <p:nvPicPr>
          <p:cNvPr id="205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12229" r="8720"/>
          <a:stretch/>
        </p:blipFill>
        <p:spPr bwMode="auto">
          <a:xfrm>
            <a:off x="2767902" y="1649261"/>
            <a:ext cx="3672408" cy="361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CSPRs</a:t>
            </a:r>
            <a:endParaRPr lang="en-GB" b="1" dirty="0">
              <a:solidFill>
                <a:srgbClr val="9D27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018" y="1676476"/>
            <a:ext cx="6772404" cy="45857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600" dirty="0"/>
          </a:p>
          <a:p>
            <a:pPr lvl="1"/>
            <a:r>
              <a:rPr lang="en-GB" sz="2000" dirty="0" smtClean="0"/>
              <a:t>Victoria Climbie, Baby P, Arthur, and more locally in Rochdale, the large review relating to CSE in 2012/2013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lvl="1"/>
            <a:r>
              <a:rPr lang="en-GB" sz="2000" dirty="0" smtClean="0"/>
              <a:t>Working Together to Safeguard Children 2018 amended the process from Serious Case Reviews to Local Child Safeguarding Practice Reviews 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 smtClean="0"/>
              <a:t>It sets out the process and criteria for the types of cases which must be reviewed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 smtClean="0"/>
              <a:t>These reviews are facilitated by the safeguarding partnership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915" y="332656"/>
            <a:ext cx="2032046" cy="1761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77685" y="1429046"/>
            <a:ext cx="8229600" cy="37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Have you ever heard of a Serious Case Review? 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17" y="2307300"/>
            <a:ext cx="1981546" cy="14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b="25836"/>
          <a:stretch/>
        </p:blipFill>
        <p:spPr bwMode="auto">
          <a:xfrm>
            <a:off x="6951917" y="3890865"/>
            <a:ext cx="1987029" cy="20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OUR REVIEW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6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2000" dirty="0" smtClean="0"/>
              <a:t>The Rapid Review is the first stage of the review process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2000" dirty="0" smtClean="0"/>
              <a:t>We undertake Rapid Reviews when cases meet the below criteria:</a:t>
            </a:r>
          </a:p>
          <a:p>
            <a:pPr lvl="1" indent="-342900"/>
            <a:r>
              <a:rPr lang="en-US" sz="2000" dirty="0"/>
              <a:t>abuse or neglect of a child is known or suspected </a:t>
            </a:r>
            <a:r>
              <a:rPr lang="en-US" sz="2000" dirty="0" smtClean="0"/>
              <a:t>and</a:t>
            </a:r>
          </a:p>
          <a:p>
            <a:pPr lvl="1" indent="-342900"/>
            <a:r>
              <a:rPr lang="en-US" sz="2000" dirty="0" smtClean="0"/>
              <a:t>the </a:t>
            </a:r>
            <a:r>
              <a:rPr lang="en-US" sz="2000" dirty="0"/>
              <a:t>child has died or been seriously </a:t>
            </a:r>
            <a:r>
              <a:rPr lang="en-US" sz="2000" dirty="0" smtClean="0"/>
              <a:t>harmed</a:t>
            </a:r>
            <a:endParaRPr lang="en-GB" sz="20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2000" dirty="0" smtClean="0"/>
              <a:t>Rapid </a:t>
            </a:r>
            <a:r>
              <a:rPr lang="en-GB" sz="2000" dirty="0"/>
              <a:t>Reviews have to be completed in 15 working days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2000" dirty="0"/>
              <a:t>All agencies involved with the child and/or family attend the Rapid Review and share their involvement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2000" dirty="0"/>
              <a:t>The aim of a Rapid Review is to decide whether there are immediate actions required to safeguard the child/family, decide what actions are required to policy/practice and to decide whether a Local Child Safeguarding Practice Review should be </a:t>
            </a:r>
            <a:r>
              <a:rPr lang="en-GB" sz="2000" dirty="0" smtClean="0"/>
              <a:t>commissioned</a:t>
            </a:r>
          </a:p>
          <a:p>
            <a:pPr marL="400050" lvl="1" indent="0">
              <a:buNone/>
            </a:pPr>
            <a:endParaRPr lang="en-GB" sz="2000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1486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ADOUT THE LCSPR AND WHAT IT GIVES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600" dirty="0" smtClean="0"/>
          </a:p>
          <a:p>
            <a:pPr lvl="1" indent="-342900">
              <a:lnSpc>
                <a:spcPct val="160000"/>
              </a:lnSpc>
            </a:pPr>
            <a:r>
              <a:rPr lang="en-GB" sz="2000" dirty="0" smtClean="0"/>
              <a:t>The review can be lead by an independent author commissioned by the partnership</a:t>
            </a:r>
          </a:p>
          <a:p>
            <a:pPr lvl="1" indent="-342900">
              <a:lnSpc>
                <a:spcPct val="160000"/>
              </a:lnSpc>
            </a:pPr>
            <a:r>
              <a:rPr lang="en-GB" sz="2000" dirty="0" smtClean="0"/>
              <a:t>Part of the review may include a practitioner event</a:t>
            </a:r>
          </a:p>
          <a:p>
            <a:pPr lvl="1" indent="-342900">
              <a:lnSpc>
                <a:spcPct val="160000"/>
              </a:lnSpc>
            </a:pPr>
            <a:r>
              <a:rPr lang="en-GB" sz="2000" dirty="0" smtClean="0"/>
              <a:t>Child and family involvement is a priority (where possible)</a:t>
            </a:r>
          </a:p>
          <a:p>
            <a:pPr lvl="1" indent="-342900">
              <a:lnSpc>
                <a:spcPct val="160000"/>
              </a:lnSpc>
            </a:pPr>
            <a:r>
              <a:rPr lang="en-GB" sz="2000" dirty="0" smtClean="0"/>
              <a:t>Author comes up with recommendations which the partnership should embed</a:t>
            </a:r>
          </a:p>
          <a:p>
            <a:pPr lvl="1" indent="-342900">
              <a:lnSpc>
                <a:spcPct val="160000"/>
              </a:lnSpc>
            </a:pPr>
            <a:r>
              <a:rPr lang="en-GB" sz="2000" dirty="0" smtClean="0"/>
              <a:t>Once a review is completed, the report is signed-off through the Partnership and published on our website for 12 months</a:t>
            </a:r>
          </a:p>
          <a:p>
            <a:pPr lvl="1" indent="-342900">
              <a:lnSpc>
                <a:spcPct val="160000"/>
              </a:lnSpc>
            </a:pPr>
            <a:r>
              <a:rPr lang="en-GB" sz="2000" dirty="0" smtClean="0"/>
              <a:t>Always anonymised!</a:t>
            </a:r>
          </a:p>
          <a:p>
            <a:pPr marL="400050" lvl="1" indent="0">
              <a:buNone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812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KEY LEARNING FROM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GB" sz="20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1800" dirty="0" smtClean="0"/>
              <a:t>All learning from our reviews is on the RBSCP website (</a:t>
            </a:r>
            <a:r>
              <a:rPr lang="en-GB" sz="1800" dirty="0" smtClean="0">
                <a:hlinkClick r:id="rId3"/>
              </a:rPr>
              <a:t>rochdalesafeguarding.com</a:t>
            </a:r>
            <a:r>
              <a:rPr lang="en-GB" sz="1800" dirty="0" smtClean="0"/>
              <a:t>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GB" sz="1800" dirty="0" smtClean="0"/>
              <a:t>The partnership regularly publishes learning briefs specific to reviews and also more thematic learning resulting from issues arising across a number of reviews</a:t>
            </a:r>
          </a:p>
          <a:p>
            <a:pPr marL="400050" lvl="1" indent="0">
              <a:buNone/>
            </a:pPr>
            <a:endParaRPr lang="en-GB" sz="1800" dirty="0"/>
          </a:p>
          <a:p>
            <a:pPr marL="400050" lvl="1" indent="0">
              <a:buNone/>
            </a:pPr>
            <a:r>
              <a:rPr lang="en-GB" sz="1800" dirty="0" smtClean="0"/>
              <a:t>Recently our reviews in Rochdale have related to:</a:t>
            </a:r>
          </a:p>
          <a:p>
            <a:pPr marL="685800"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/>
              <a:t>SAFE SLEEP (INFANCY)</a:t>
            </a:r>
          </a:p>
          <a:p>
            <a:pPr marL="685800"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/>
              <a:t>ABUSIVE HEAD TRAUMA / NON-ACCIDENTAL INJURIES</a:t>
            </a:r>
          </a:p>
          <a:p>
            <a:pPr marL="685800"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/>
              <a:t>SEXUAL ABUSE </a:t>
            </a:r>
          </a:p>
          <a:p>
            <a:pPr marL="685800" lv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/>
              <a:t>NEGLECT</a:t>
            </a:r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5496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KEY LEARNING FROM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GB" sz="2000" dirty="0" smtClean="0"/>
              <a:t>What are the partnership focussing on now as a result of reviews?</a:t>
            </a:r>
          </a:p>
          <a:p>
            <a:pPr marL="400050" lvl="1" indent="0">
              <a:buNone/>
            </a:pPr>
            <a:endParaRPr lang="en-GB" sz="2000" dirty="0" smtClean="0"/>
          </a:p>
          <a:p>
            <a:pPr marL="400050" lvl="1" indent="0">
              <a:buNone/>
            </a:pPr>
            <a:r>
              <a:rPr lang="en-GB" sz="2000" dirty="0" smtClean="0"/>
              <a:t>Our recommendations are varied, but some examples are here: </a:t>
            </a:r>
            <a:endParaRPr lang="en-GB" sz="2000" dirty="0"/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Keeping Baby Safe Campaign – including safer sleep and non-accidental injuries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Identification and responses to sexual abuse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Voice of the child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Escalation when difficulties arise in multi-agency working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Effective response to neglect</a:t>
            </a:r>
          </a:p>
          <a:p>
            <a:pPr lvl="1" indent="-342900"/>
            <a:endParaRPr lang="en-GB" sz="2000" dirty="0" smtClean="0"/>
          </a:p>
          <a:p>
            <a:pPr marL="400050" lvl="1" indent="0">
              <a:buNone/>
            </a:pPr>
            <a:endParaRPr lang="en-GB" sz="2000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75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REVIEWS – FINAL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Robust action planning process – regularly reviewed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Whole review process has oversight by a national panel of experts – Child Safeguarding Practice Review Panel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Not a blaming exercise, reviews look at what can be developed and also highlight good practice</a:t>
            </a:r>
          </a:p>
          <a:p>
            <a:pPr lvl="1" indent="-342900">
              <a:lnSpc>
                <a:spcPct val="250000"/>
              </a:lnSpc>
            </a:pPr>
            <a:r>
              <a:rPr lang="en-GB" sz="2000" dirty="0" smtClean="0"/>
              <a:t>Feedback from practitioner events is positive!</a:t>
            </a:r>
          </a:p>
          <a:p>
            <a:pPr lvl="1" indent="-342900"/>
            <a:endParaRPr lang="en-GB" sz="2000" dirty="0" smtClean="0"/>
          </a:p>
          <a:p>
            <a:pPr marL="400050" lvl="1" indent="0">
              <a:buNone/>
            </a:pPr>
            <a:endParaRPr lang="en-GB" sz="2000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486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685800"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Rochdale Borough Safeguarding Children Partnership is there to promote joint working / to ensure it happens effectively</a:t>
            </a:r>
          </a:p>
          <a:p>
            <a:pPr marL="685800"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Ultimate goal that safeguarding children in Rochdale remains strong and is always a priority</a:t>
            </a:r>
          </a:p>
          <a:p>
            <a:pPr marL="685800" lvl="1">
              <a:lnSpc>
                <a:spcPct val="22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Constantly striving for safeguarding learning and improvement – achieved by review, training and </a:t>
            </a:r>
            <a:r>
              <a:rPr lang="en-GB" sz="2000" dirty="0" smtClean="0"/>
              <a:t>audit</a:t>
            </a:r>
          </a:p>
          <a:p>
            <a:pPr marL="400050" lvl="1" indent="0">
              <a:lnSpc>
                <a:spcPct val="220000"/>
              </a:lnSpc>
              <a:buNone/>
            </a:pPr>
            <a:r>
              <a:rPr lang="en-GB" b="1" dirty="0"/>
              <a:t>ANY QUESTIONS?</a:t>
            </a:r>
          </a:p>
          <a:p>
            <a:pPr marL="400050" lvl="1" indent="0">
              <a:lnSpc>
                <a:spcPct val="320000"/>
              </a:lnSpc>
              <a:buNone/>
            </a:pPr>
            <a:endParaRPr lang="en-GB" sz="1600" b="1" dirty="0" smtClean="0"/>
          </a:p>
          <a:p>
            <a:pPr marL="400050" lvl="1" indent="0">
              <a:lnSpc>
                <a:spcPct val="320000"/>
              </a:lnSpc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57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400050" lvl="1" indent="0" algn="ctr">
              <a:lnSpc>
                <a:spcPct val="250000"/>
              </a:lnSpc>
              <a:buNone/>
            </a:pPr>
            <a:r>
              <a:rPr lang="en-GB" sz="2000" b="1" dirty="0" smtClean="0"/>
              <a:t>To contact the partnership:</a:t>
            </a:r>
          </a:p>
          <a:p>
            <a:pPr marL="400050" lvl="1" indent="0" algn="ctr">
              <a:lnSpc>
                <a:spcPct val="250000"/>
              </a:lnSpc>
              <a:buNone/>
            </a:pPr>
            <a:r>
              <a:rPr lang="en-GB" sz="2000" b="1" dirty="0"/>
              <a:t>E-mail address: </a:t>
            </a:r>
            <a:r>
              <a:rPr lang="en-GB" sz="2000" dirty="0" smtClean="0">
                <a:hlinkClick r:id="rId3"/>
              </a:rPr>
              <a:t>RBSB.admin@rochdale.gov.uk</a:t>
            </a:r>
            <a:r>
              <a:rPr lang="en-GB" sz="2000" dirty="0" smtClean="0"/>
              <a:t> </a:t>
            </a:r>
          </a:p>
          <a:p>
            <a:pPr marL="400050" lvl="1" indent="0" algn="ctr">
              <a:lnSpc>
                <a:spcPct val="250000"/>
              </a:lnSpc>
              <a:buNone/>
            </a:pPr>
            <a:r>
              <a:rPr lang="en-GB" sz="2000" b="1" dirty="0" smtClean="0"/>
              <a:t>Call the team: </a:t>
            </a:r>
            <a:r>
              <a:rPr lang="en-GB" sz="2000" dirty="0" smtClean="0"/>
              <a:t>01706 927700</a:t>
            </a:r>
          </a:p>
          <a:p>
            <a:pPr marL="400050" lvl="1" indent="0" algn="ctr">
              <a:lnSpc>
                <a:spcPct val="250000"/>
              </a:lnSpc>
              <a:buNone/>
            </a:pPr>
            <a:r>
              <a:rPr lang="en-GB" sz="2000" b="1" dirty="0"/>
              <a:t>Website</a:t>
            </a:r>
            <a:r>
              <a:rPr lang="en-GB" sz="2000" b="1" dirty="0" smtClean="0"/>
              <a:t>: </a:t>
            </a:r>
            <a:r>
              <a:rPr lang="en-GB" sz="2000" dirty="0" smtClean="0">
                <a:hlinkClick r:id="rId4"/>
              </a:rPr>
              <a:t>rochdalesafeguarding.com</a:t>
            </a:r>
            <a:endParaRPr lang="en-GB" sz="2000" dirty="0" smtClean="0"/>
          </a:p>
          <a:p>
            <a:pPr marL="400050" lvl="1" indent="0" algn="ctr">
              <a:lnSpc>
                <a:spcPct val="250000"/>
              </a:lnSpc>
              <a:buNone/>
            </a:pPr>
            <a:r>
              <a:rPr lang="en-GB" sz="2000" b="1" dirty="0" smtClean="0"/>
              <a:t>Twitter: </a:t>
            </a:r>
            <a:r>
              <a:rPr lang="en-GB" sz="2000" dirty="0">
                <a:hlinkClick r:id="rId5"/>
              </a:rPr>
              <a:t>LSCPB_Rochdale </a:t>
            </a:r>
            <a:endParaRPr lang="en-GB" sz="2000" dirty="0"/>
          </a:p>
          <a:p>
            <a:pPr marL="400050" lvl="1" indent="0" algn="ctr">
              <a:lnSpc>
                <a:spcPct val="250000"/>
              </a:lnSpc>
              <a:buNone/>
            </a:pPr>
            <a:r>
              <a:rPr lang="en-GB" sz="2000" b="1" dirty="0" smtClean="0"/>
              <a:t>Facebook: </a:t>
            </a:r>
            <a:r>
              <a:rPr lang="en-GB" sz="2000" dirty="0">
                <a:hlinkClick r:id="rId6"/>
              </a:rPr>
              <a:t>https://www.facebook.com/LSCPRochdale/</a:t>
            </a:r>
            <a:r>
              <a:rPr lang="en-GB" sz="2000" dirty="0"/>
              <a:t> </a:t>
            </a:r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83" y="5924114"/>
            <a:ext cx="17256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age result for email 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127">
            <a:off x="7491456" y="2225814"/>
            <a:ext cx="792436" cy="7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n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10">
            <a:off x="2193843" y="3006382"/>
            <a:ext cx="892535" cy="8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websit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73">
            <a:off x="7674866" y="3723555"/>
            <a:ext cx="911692" cy="9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witter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6384">
            <a:off x="2219494" y="4444229"/>
            <a:ext cx="1161544" cy="11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acebook ico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38" y="5139251"/>
            <a:ext cx="1294758" cy="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86061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BACKGROUND</a:t>
            </a:r>
            <a:r>
              <a:rPr lang="en-GB" dirty="0" smtClean="0">
                <a:solidFill>
                  <a:srgbClr val="008560"/>
                </a:solidFill>
              </a:rPr>
              <a:t> </a:t>
            </a:r>
            <a:endParaRPr lang="en-GB" dirty="0">
              <a:solidFill>
                <a:srgbClr val="0085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09610" cy="475252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You may hav</a:t>
            </a:r>
            <a:r>
              <a:rPr lang="en-GB" sz="2400" dirty="0" smtClean="0"/>
              <a:t>e heard of LSCBs/safeguarding boards?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</a:rPr>
              <a:t>Working Together to Safeguard Children 2018 published in July 2018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Changed from safeguarding children board to safeguarding children partnership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 smtClean="0"/>
              <a:t>The main change required 3 key partners to lead the SCP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2000" dirty="0" smtClean="0"/>
              <a:t>Local authority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2000" dirty="0" smtClean="0"/>
              <a:t>Police</a:t>
            </a:r>
            <a:endParaRPr lang="en-GB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GB" sz="2000" dirty="0" smtClean="0"/>
              <a:t>Clinical commissioning group</a:t>
            </a:r>
          </a:p>
        </p:txBody>
      </p:sp>
    </p:spTree>
    <p:extLst>
      <p:ext uri="{BB962C8B-B14F-4D97-AF65-F5344CB8AC3E}">
        <p14:creationId xmlns:p14="http://schemas.microsoft.com/office/powerpoint/2010/main" val="3732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86061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rgbClr val="9D27A9"/>
                </a:solidFill>
              </a:rPr>
              <a:t>PURPOSE OF THE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309610" cy="4752528"/>
          </a:xfrm>
        </p:spPr>
        <p:txBody>
          <a:bodyPr>
            <a:normAutofit/>
          </a:bodyPr>
          <a:lstStyle/>
          <a:p>
            <a:r>
              <a:rPr lang="en-GB" sz="2400" dirty="0"/>
              <a:t>Bi-monthly meetings as full </a:t>
            </a:r>
            <a:r>
              <a:rPr lang="en-GB" sz="2400" dirty="0" smtClean="0"/>
              <a:t>partnership</a:t>
            </a:r>
          </a:p>
          <a:p>
            <a:r>
              <a:rPr lang="en-GB" sz="2400" dirty="0" smtClean="0"/>
              <a:t>Ensure all agencies involved in safeguarding children in Rochdale work effectively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The partnership will ask for assurance and evidence from safeguarding partners</a:t>
            </a:r>
          </a:p>
          <a:p>
            <a:r>
              <a:rPr lang="en-GB" sz="2400" dirty="0" smtClean="0"/>
              <a:t>Partnership’s commit to a multi-agency approach in safeguarding children</a:t>
            </a:r>
          </a:p>
          <a:p>
            <a:r>
              <a:rPr lang="en-GB" sz="2400" dirty="0" smtClean="0"/>
              <a:t>Every year, an annual report is produced to demonstrate the work of the partnership (find at: </a:t>
            </a:r>
            <a:r>
              <a:rPr lang="en-GB" sz="2400" dirty="0" smtClean="0">
                <a:hlinkClick r:id="rId3"/>
              </a:rPr>
              <a:t>rochdalesafeguarding.com</a:t>
            </a:r>
            <a:r>
              <a:rPr lang="en-GB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4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86061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THE BUSINESS UNIT</a:t>
            </a:r>
            <a:endParaRPr lang="en-GB" dirty="0">
              <a:solidFill>
                <a:srgbClr val="0085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09610" cy="4752528"/>
          </a:xfrm>
        </p:spPr>
        <p:txBody>
          <a:bodyPr>
            <a:normAutofit/>
          </a:bodyPr>
          <a:lstStyle/>
          <a:p>
            <a:r>
              <a:rPr lang="en-GB" sz="2400" dirty="0"/>
              <a:t>The </a:t>
            </a:r>
            <a:r>
              <a:rPr lang="en-GB" sz="2400" dirty="0" smtClean="0"/>
              <a:t>business unit </a:t>
            </a:r>
            <a:r>
              <a:rPr lang="en-GB" sz="2400" dirty="0"/>
              <a:t>supports the </a:t>
            </a:r>
            <a:r>
              <a:rPr lang="en-GB" sz="2400" dirty="0" smtClean="0"/>
              <a:t>partnership </a:t>
            </a:r>
            <a:endParaRPr lang="en-GB" sz="2400" dirty="0"/>
          </a:p>
          <a:p>
            <a:r>
              <a:rPr lang="en-GB" sz="2400" dirty="0"/>
              <a:t>I am the </a:t>
            </a:r>
            <a:r>
              <a:rPr lang="en-GB" sz="2400" dirty="0" smtClean="0"/>
              <a:t>independent chair</a:t>
            </a:r>
            <a:endParaRPr lang="en-GB" sz="2400" dirty="0"/>
          </a:p>
          <a:p>
            <a:r>
              <a:rPr lang="en-GB" sz="2400" dirty="0" smtClean="0"/>
              <a:t>I am the business manager</a:t>
            </a:r>
            <a:endParaRPr lang="en-GB" sz="2400" dirty="0"/>
          </a:p>
          <a:p>
            <a:r>
              <a:rPr lang="en-GB" sz="2400" dirty="0"/>
              <a:t>There are three </a:t>
            </a:r>
            <a:r>
              <a:rPr lang="en-GB" sz="2400" dirty="0" smtClean="0"/>
              <a:t>development officers: </a:t>
            </a:r>
            <a:r>
              <a:rPr lang="en-GB" sz="2400" dirty="0" smtClean="0"/>
              <a:t>Sean Roebuck, </a:t>
            </a:r>
            <a:r>
              <a:rPr lang="en-GB" sz="2400" dirty="0" smtClean="0"/>
              <a:t>Sam </a:t>
            </a:r>
            <a:r>
              <a:rPr lang="en-GB" sz="2400" dirty="0" smtClean="0"/>
              <a:t>White and Carl Travis</a:t>
            </a:r>
            <a:endParaRPr lang="en-GB" sz="2400" dirty="0"/>
          </a:p>
          <a:p>
            <a:r>
              <a:rPr lang="en-GB" sz="2400" dirty="0"/>
              <a:t>There is one </a:t>
            </a:r>
            <a:r>
              <a:rPr lang="en-GB" sz="2400" dirty="0" smtClean="0"/>
              <a:t>quality assurance officer: Lee Hogan</a:t>
            </a:r>
          </a:p>
          <a:p>
            <a:r>
              <a:rPr lang="en-GB" sz="2400" dirty="0" smtClean="0"/>
              <a:t>There </a:t>
            </a:r>
            <a:r>
              <a:rPr lang="en-GB" sz="2400" dirty="0"/>
              <a:t>are two </a:t>
            </a:r>
            <a:r>
              <a:rPr lang="en-GB" sz="2400" dirty="0" smtClean="0"/>
              <a:t>administrators: </a:t>
            </a:r>
            <a:r>
              <a:rPr lang="en-GB" sz="2400" dirty="0"/>
              <a:t>Helen Payton and Lauren Hayes</a:t>
            </a:r>
          </a:p>
          <a:p>
            <a:r>
              <a:rPr lang="en-GB" sz="2400" dirty="0"/>
              <a:t>The </a:t>
            </a:r>
            <a:r>
              <a:rPr lang="en-GB" sz="2400" dirty="0" smtClean="0"/>
              <a:t>business unit </a:t>
            </a:r>
            <a:r>
              <a:rPr lang="en-GB" sz="2400" dirty="0"/>
              <a:t>can be contacted via: </a:t>
            </a:r>
            <a:r>
              <a:rPr lang="en-GB" sz="2400" dirty="0">
                <a:hlinkClick r:id="rId3"/>
              </a:rPr>
              <a:t>rbsb.admin@rochdale.gov.uk</a:t>
            </a:r>
            <a:endParaRPr lang="en-GB" sz="2400" dirty="0"/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MULTI-AGENCY APPROACH</a:t>
            </a:r>
            <a:endParaRPr lang="en-GB" b="1" dirty="0">
              <a:solidFill>
                <a:srgbClr val="9D27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key strategic partners are </a:t>
            </a:r>
            <a:r>
              <a:rPr lang="en-US" sz="2000" b="1" dirty="0" smtClean="0"/>
              <a:t>Sharon Hubber</a:t>
            </a:r>
            <a:r>
              <a:rPr lang="en-US" sz="2000" dirty="0" smtClean="0"/>
              <a:t>, director </a:t>
            </a:r>
            <a:r>
              <a:rPr lang="en-US" sz="2000" dirty="0"/>
              <a:t>of </a:t>
            </a:r>
            <a:r>
              <a:rPr lang="en-US" sz="2000" dirty="0" smtClean="0"/>
              <a:t>children’s services, </a:t>
            </a:r>
            <a:r>
              <a:rPr lang="en-US" sz="2000" dirty="0" err="1" smtClean="0"/>
              <a:t>Rochdale</a:t>
            </a:r>
            <a:r>
              <a:rPr lang="en-US" sz="2000" dirty="0" smtClean="0"/>
              <a:t> Borough Council, chief superintendent </a:t>
            </a:r>
            <a:r>
              <a:rPr lang="en-US" sz="2000" b="1" dirty="0" smtClean="0"/>
              <a:t>Nicky Porter</a:t>
            </a:r>
            <a:r>
              <a:rPr lang="en-US" sz="2000" dirty="0" smtClean="0"/>
              <a:t>, Greater Manchester Police, and </a:t>
            </a:r>
            <a:r>
              <a:rPr lang="en-US" sz="2000" b="1" dirty="0"/>
              <a:t>Alison </a:t>
            </a:r>
            <a:r>
              <a:rPr lang="en-US" sz="2000" b="1" dirty="0" smtClean="0"/>
              <a:t>Kelly</a:t>
            </a:r>
            <a:r>
              <a:rPr lang="en-US" sz="2000" dirty="0" smtClean="0"/>
              <a:t>, head </a:t>
            </a:r>
            <a:r>
              <a:rPr lang="en-US" sz="2000" dirty="0"/>
              <a:t>of </a:t>
            </a:r>
            <a:r>
              <a:rPr lang="en-US" sz="2000" dirty="0" smtClean="0"/>
              <a:t>quality </a:t>
            </a:r>
            <a:r>
              <a:rPr lang="en-US" sz="2000" dirty="0"/>
              <a:t>and </a:t>
            </a:r>
            <a:r>
              <a:rPr lang="en-US" sz="2000" dirty="0" smtClean="0"/>
              <a:t>safeguarding/chief nurse, HMR Clinical Commissioning Group, </a:t>
            </a:r>
            <a:r>
              <a:rPr lang="en-US" sz="2000" dirty="0"/>
              <a:t>as per the </a:t>
            </a:r>
            <a:r>
              <a:rPr lang="en-US" sz="2000" dirty="0" smtClean="0"/>
              <a:t>partnership arrangements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We also engage with a number of other agencies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smtClean="0"/>
              <a:t>independent chair works closely with the key strategic partners and the business unit to provide an element of independent scrutiny regarding the work of the partnership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The partnership works closely with RBSAB (safeguarding adults board) – which is also chaired by Amanda Clarke</a:t>
            </a:r>
          </a:p>
        </p:txBody>
      </p:sp>
    </p:spTree>
    <p:extLst>
      <p:ext uri="{BB962C8B-B14F-4D97-AF65-F5344CB8AC3E}">
        <p14:creationId xmlns:p14="http://schemas.microsoft.com/office/powerpoint/2010/main" val="2334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9D27A9"/>
                </a:solidFill>
              </a:rPr>
              <a:t>OUR PRIORITIES</a:t>
            </a:r>
            <a:endParaRPr lang="en-GB" sz="4800" b="1" dirty="0">
              <a:solidFill>
                <a:srgbClr val="9D27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work together with our partners to decide our strategic priorities. </a:t>
            </a:r>
          </a:p>
          <a:p>
            <a:r>
              <a:rPr lang="en-GB" dirty="0" smtClean="0"/>
              <a:t>Priorities </a:t>
            </a:r>
            <a:r>
              <a:rPr lang="en-GB" dirty="0"/>
              <a:t>currently include neglect, impact of domestic abuse on children and responses to child sexual abuse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All work of the partnership and subgroups link to these.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20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3303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RBSCP ACTIVITY</a:t>
            </a:r>
            <a:endParaRPr lang="en-GB" b="1" dirty="0">
              <a:solidFill>
                <a:srgbClr val="9D27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There are a number of sub-groups as part of the </a:t>
            </a:r>
            <a:r>
              <a:rPr lang="en-GB" sz="2400" dirty="0" smtClean="0"/>
              <a:t>safeguarding partnership: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Practice </a:t>
            </a:r>
            <a:r>
              <a:rPr lang="en-GB" sz="1800" dirty="0"/>
              <a:t>Review Sub-Group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Complex </a:t>
            </a:r>
            <a:r>
              <a:rPr lang="en-GB" sz="1800" dirty="0"/>
              <a:t>Safeguarding </a:t>
            </a:r>
            <a:r>
              <a:rPr lang="en-GB" sz="1800" dirty="0" smtClean="0"/>
              <a:t>Sub-Group</a:t>
            </a: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Learning, Development and </a:t>
            </a:r>
            <a:r>
              <a:rPr lang="en-GB" sz="1800" dirty="0" smtClean="0"/>
              <a:t>Excellence in Practice Sub-Group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Communications  </a:t>
            </a:r>
            <a:r>
              <a:rPr lang="en-GB" sz="1800" dirty="0" smtClean="0"/>
              <a:t>and </a:t>
            </a:r>
            <a:r>
              <a:rPr lang="en-GB" sz="1800" dirty="0"/>
              <a:t>Engagement Sub-Group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Quality </a:t>
            </a:r>
            <a:r>
              <a:rPr lang="en-GB" sz="1800" dirty="0" smtClean="0"/>
              <a:t>Assurance</a:t>
            </a:r>
            <a:r>
              <a:rPr lang="en-GB" sz="1800" dirty="0"/>
              <a:t> </a:t>
            </a:r>
            <a:r>
              <a:rPr lang="en-GB" sz="1800" dirty="0" smtClean="0"/>
              <a:t>Sub-Group</a:t>
            </a:r>
          </a:p>
          <a:p>
            <a:pPr marL="457200" lvl="1" indent="0">
              <a:buNone/>
            </a:pPr>
            <a:r>
              <a:rPr lang="en-GB" sz="1800" dirty="0" smtClean="0"/>
              <a:t>Policy and Procedure Sub-Group (Virtual Tri-X)</a:t>
            </a: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We also undertake Rapid Reviews and facilitate Local Child Safeguarding Practice Reviews (previously Serious Case Reviews)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We facilitate multi-agency training courses on a variety of topics </a:t>
            </a:r>
            <a:r>
              <a:rPr lang="en-GB" sz="2400" dirty="0">
                <a:hlinkClick r:id="rId3"/>
              </a:rPr>
              <a:t>Rochdale Safeguarding Partnership Board - Training </a:t>
            </a:r>
            <a:r>
              <a:rPr lang="en-GB" sz="2400" dirty="0" smtClean="0">
                <a:hlinkClick r:id="rId3"/>
              </a:rPr>
              <a:t>Arrangement</a:t>
            </a:r>
            <a:endParaRPr lang="en-GB" sz="2400" dirty="0" smtClean="0"/>
          </a:p>
          <a:p>
            <a:pPr marL="457200" lvl="1" indent="0">
              <a:buNone/>
            </a:pPr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622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9D27A9"/>
                </a:solidFill>
              </a:rPr>
              <a:t>RBSCP </a:t>
            </a:r>
            <a:r>
              <a:rPr lang="en-GB" b="1" dirty="0" smtClean="0">
                <a:solidFill>
                  <a:srgbClr val="9D27A9"/>
                </a:solidFill>
              </a:rPr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222"/>
            <a:ext cx="8229600" cy="31249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We undertake a variety of audits and analysis projects via the Quality Assurance Sub-Group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We facilitate multi-agency campaigns to raise awareness of safeguarding topics relevant to Rochdale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36736"/>
            <a:ext cx="3754760" cy="375476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3287"/>
            <a:ext cx="4314521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9D27A9"/>
                </a:solidFill>
              </a:rPr>
              <a:t>LEARNING CHECK</a:t>
            </a:r>
            <a:endParaRPr lang="en-GB" b="1" dirty="0">
              <a:solidFill>
                <a:srgbClr val="9D27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Question 1: Name the three key statutory partner agencies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Question 2: What is the main aim of the safeguarding partnership?</a:t>
            </a:r>
            <a:endParaRPr lang="en-GB" sz="20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Question 3: Which board is the safeguarding partnership closely linked to?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Question 4: Name two of the sub-groups of the partnership</a:t>
            </a:r>
          </a:p>
          <a:p>
            <a:pPr marL="0" indent="0">
              <a:buNone/>
            </a:pPr>
            <a:endParaRPr lang="en-GB" sz="1600" dirty="0" smtClean="0"/>
          </a:p>
          <a:p>
            <a:pPr lvl="1"/>
            <a:endParaRPr lang="en-GB" sz="1600" dirty="0"/>
          </a:p>
          <a:p>
            <a:pPr marL="457200" lvl="1" indent="0">
              <a:buNone/>
            </a:pPr>
            <a:r>
              <a:rPr lang="en-GB" b="1" dirty="0" smtClean="0"/>
              <a:t>ANSWERS TO BE WRITTEN IN THE CHAT</a:t>
            </a:r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/>
          </a:p>
          <a:p>
            <a:pPr marL="685800" lvl="1">
              <a:buFont typeface="Wingdings" panose="05000000000000000000" pitchFamily="2" charset="2"/>
              <a:buChar char="§"/>
            </a:pPr>
            <a:endParaRPr lang="en-GB" sz="1600" b="1" dirty="0" smtClean="0"/>
          </a:p>
          <a:p>
            <a:pPr marL="400050" lvl="1" indent="0">
              <a:buNone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772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10506</TotalTime>
  <Words>2183</Words>
  <Application>Microsoft Office PowerPoint</Application>
  <PresentationFormat>On-screen Show (4:3)</PresentationFormat>
  <Paragraphs>252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Rochdale Borough Safeguarding Children Partnership </vt:lpstr>
      <vt:lpstr>BACKGROUND </vt:lpstr>
      <vt:lpstr>PURPOSE OF THE PARTNERSHIP</vt:lpstr>
      <vt:lpstr>THE BUSINESS UNIT</vt:lpstr>
      <vt:lpstr>MULTI-AGENCY APPROACH</vt:lpstr>
      <vt:lpstr>OUR PRIORITIES</vt:lpstr>
      <vt:lpstr>RBSCP ACTIVITY</vt:lpstr>
      <vt:lpstr>RBSCP ACTIVITY</vt:lpstr>
      <vt:lpstr>LEARNING CHECK</vt:lpstr>
      <vt:lpstr>CSPRs</vt:lpstr>
      <vt:lpstr>OUR REVIEW PROFILE</vt:lpstr>
      <vt:lpstr>ADOUT THE LCSPR AND WHAT IT GIVES US</vt:lpstr>
      <vt:lpstr>KEY LEARNING FROM REVIEWS</vt:lpstr>
      <vt:lpstr>KEY LEARNING FROM REVIEWS</vt:lpstr>
      <vt:lpstr>REVIEWS – FINAL POINTS</vt:lpstr>
      <vt:lpstr>RECAP</vt:lpstr>
      <vt:lpstr>THANK YOU</vt:lpstr>
    </vt:vector>
  </TitlesOfParts>
  <Company>Rochdale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Heaton</dc:creator>
  <cp:lastModifiedBy>Sean Roebuck</cp:lastModifiedBy>
  <cp:revision>72</cp:revision>
  <dcterms:created xsi:type="dcterms:W3CDTF">2019-09-27T08:34:13Z</dcterms:created>
  <dcterms:modified xsi:type="dcterms:W3CDTF">2022-06-07T10:45:22Z</dcterms:modified>
</cp:coreProperties>
</file>