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5.xml" ContentType="application/vnd.openxmlformats-officedocument.presentationml.notesSlide+xml"/>
  <Override PartName="/ppt/theme/themeOverride13.xml" ContentType="application/vnd.openxmlformats-officedocument.themeOverride+xml"/>
  <Override PartName="/ppt/notesSlides/notesSlide6.xml" ContentType="application/vnd.openxmlformats-officedocument.presentationml.notesSlide+xml"/>
  <Override PartName="/ppt/theme/themeOverride14.xml" ContentType="application/vnd.openxmlformats-officedocument.themeOverride+xml"/>
  <Override PartName="/ppt/notesSlides/notesSlide7.xml" ContentType="application/vnd.openxmlformats-officedocument.presentationml.notesSlide+xml"/>
  <Override PartName="/ppt/theme/themeOverride15.xml" ContentType="application/vnd.openxmlformats-officedocument.themeOverride+xml"/>
  <Override PartName="/ppt/notesSlides/notesSlide8.xml" ContentType="application/vnd.openxmlformats-officedocument.presentationml.notesSlide+xml"/>
  <Override PartName="/ppt/theme/themeOverride16.xml" ContentType="application/vnd.openxmlformats-officedocument.themeOverride+xml"/>
  <Override PartName="/ppt/notesSlides/notesSlide9.xml" ContentType="application/vnd.openxmlformats-officedocument.presentationml.notesSlide+xml"/>
  <Override PartName="/ppt/theme/themeOverride17.xml" ContentType="application/vnd.openxmlformats-officedocument.themeOverride+xml"/>
  <Override PartName="/ppt/notesSlides/notesSlide10.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notesSlides/notesSlide11.xml" ContentType="application/vnd.openxmlformats-officedocument.presentationml.notesSlide+xml"/>
  <Override PartName="/ppt/theme/themeOverride20.xml" ContentType="application/vnd.openxmlformats-officedocument.themeOverride+xml"/>
  <Override PartName="/ppt/notesSlides/notesSlide12.xml" ContentType="application/vnd.openxmlformats-officedocument.presentationml.notesSlide+xml"/>
  <Override PartName="/ppt/theme/themeOverride21.xml" ContentType="application/vnd.openxmlformats-officedocument.themeOverride+xml"/>
  <Override PartName="/ppt/notesSlides/notesSlide13.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14.xml" ContentType="application/vnd.openxmlformats-officedocument.presentationml.notesSlide+xml"/>
  <Override PartName="/ppt/theme/themeOverride25.xml" ContentType="application/vnd.openxmlformats-officedocument.themeOverride+xml"/>
  <Override PartName="/ppt/notesSlides/notesSlide15.xml" ContentType="application/vnd.openxmlformats-officedocument.presentationml.notesSlide+xml"/>
  <Override PartName="/ppt/theme/themeOverride26.xml" ContentType="application/vnd.openxmlformats-officedocument.themeOverride+xml"/>
  <Override PartName="/ppt/notesSlides/notesSlide16.xml" ContentType="application/vnd.openxmlformats-officedocument.presentationml.notesSlide+xml"/>
  <Override PartName="/ppt/theme/themeOverride2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8.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29.xml" ContentType="application/vnd.openxmlformats-officedocument.themeOverride+xml"/>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18" r:id="rId2"/>
    <p:sldMasterId id="2147483728" r:id="rId3"/>
    <p:sldMasterId id="2147483731" r:id="rId4"/>
    <p:sldMasterId id="2147483733" r:id="rId5"/>
    <p:sldMasterId id="2147483735" r:id="rId6"/>
    <p:sldMasterId id="2147483737" r:id="rId7"/>
  </p:sldMasterIdLst>
  <p:notesMasterIdLst>
    <p:notesMasterId r:id="rId68"/>
  </p:notesMasterIdLst>
  <p:sldIdLst>
    <p:sldId id="327" r:id="rId8"/>
    <p:sldId id="257" r:id="rId9"/>
    <p:sldId id="258" r:id="rId10"/>
    <p:sldId id="259" r:id="rId11"/>
    <p:sldId id="328" r:id="rId12"/>
    <p:sldId id="384" r:id="rId13"/>
    <p:sldId id="385" r:id="rId14"/>
    <p:sldId id="386" r:id="rId15"/>
    <p:sldId id="387" r:id="rId16"/>
    <p:sldId id="388" r:id="rId17"/>
    <p:sldId id="389" r:id="rId18"/>
    <p:sldId id="390" r:id="rId19"/>
    <p:sldId id="391" r:id="rId20"/>
    <p:sldId id="392" r:id="rId21"/>
    <p:sldId id="393" r:id="rId22"/>
    <p:sldId id="426" r:id="rId23"/>
    <p:sldId id="395" r:id="rId24"/>
    <p:sldId id="396" r:id="rId25"/>
    <p:sldId id="397" r:id="rId26"/>
    <p:sldId id="398" r:id="rId27"/>
    <p:sldId id="399" r:id="rId28"/>
    <p:sldId id="400" r:id="rId29"/>
    <p:sldId id="401" r:id="rId30"/>
    <p:sldId id="402" r:id="rId31"/>
    <p:sldId id="403" r:id="rId32"/>
    <p:sldId id="436" r:id="rId33"/>
    <p:sldId id="360"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377" r:id="rId51"/>
    <p:sldId id="431" r:id="rId52"/>
    <p:sldId id="427" r:id="rId53"/>
    <p:sldId id="428" r:id="rId54"/>
    <p:sldId id="429" r:id="rId55"/>
    <p:sldId id="430" r:id="rId56"/>
    <p:sldId id="435" r:id="rId57"/>
    <p:sldId id="421" r:id="rId58"/>
    <p:sldId id="422" r:id="rId59"/>
    <p:sldId id="423" r:id="rId60"/>
    <p:sldId id="424" r:id="rId61"/>
    <p:sldId id="425" r:id="rId62"/>
    <p:sldId id="383" r:id="rId63"/>
    <p:sldId id="432" r:id="rId64"/>
    <p:sldId id="433" r:id="rId65"/>
    <p:sldId id="434" r:id="rId66"/>
    <p:sldId id="296"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Cheryl Pearce" initials="CP" lastIdx="5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37" autoAdjust="0"/>
  </p:normalViewPr>
  <p:slideViewPr>
    <p:cSldViewPr snapToGrid="0">
      <p:cViewPr varScale="1">
        <p:scale>
          <a:sx n="72" d="100"/>
          <a:sy n="72" d="100"/>
        </p:scale>
        <p:origin x="348" y="60"/>
      </p:cViewPr>
      <p:guideLst/>
    </p:cSldViewPr>
  </p:slideViewPr>
  <p:notesTextViewPr>
    <p:cViewPr>
      <p:scale>
        <a:sx n="1" d="1"/>
        <a:sy n="1" d="1"/>
      </p:scale>
      <p:origin x="0" y="0"/>
    </p:cViewPr>
  </p:notesTextViewPr>
  <p:notesViewPr>
    <p:cSldViewPr snapToGrid="0">
      <p:cViewPr varScale="1">
        <p:scale>
          <a:sx n="60" d="100"/>
          <a:sy n="60" d="100"/>
        </p:scale>
        <p:origin x="164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D16DB-0FBD-42BD-B623-6CCA1ECBA89E}" type="datetimeFigureOut">
              <a:rPr lang="en-GB" smtClean="0"/>
              <a:t>22/11/2022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EB398-C31A-4454-8047-2E139F283710}" type="slidenum">
              <a:rPr lang="en-GB" smtClean="0"/>
              <a:t>‹#›</a:t>
            </a:fld>
            <a:endParaRPr lang="en-GB" dirty="0"/>
          </a:p>
        </p:txBody>
      </p:sp>
    </p:spTree>
    <p:extLst>
      <p:ext uri="{BB962C8B-B14F-4D97-AF65-F5344CB8AC3E}">
        <p14:creationId xmlns:p14="http://schemas.microsoft.com/office/powerpoint/2010/main" val="19216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1688257">
              <a:defRPr/>
            </a:pPr>
            <a:fld id="{92D5D7C9-4B83-4712-9DEA-20A325789F3B}" type="slidenum">
              <a:rPr lang="en-GB">
                <a:solidFill>
                  <a:prstClr val="black"/>
                </a:solidFill>
                <a:latin typeface="Calibri"/>
              </a:rPr>
              <a:pPr defTabSz="1688257">
                <a:defRPr/>
              </a:pPr>
              <a:t>5</a:t>
            </a:fld>
            <a:endParaRPr lang="en-GB" dirty="0">
              <a:solidFill>
                <a:prstClr val="black"/>
              </a:solidFill>
              <a:latin typeface="Calibri"/>
            </a:endParaRPr>
          </a:p>
        </p:txBody>
      </p:sp>
    </p:spTree>
    <p:extLst>
      <p:ext uri="{BB962C8B-B14F-4D97-AF65-F5344CB8AC3E}">
        <p14:creationId xmlns:p14="http://schemas.microsoft.com/office/powerpoint/2010/main" val="88347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document are</a:t>
            </a:r>
            <a:r>
              <a:rPr lang="en-GB" baseline="0" dirty="0" smtClean="0"/>
              <a:t> being </a:t>
            </a:r>
            <a:r>
              <a:rPr lang="en-GB" dirty="0" smtClean="0"/>
              <a:t>developed in terms of style and presentation – focus has been on the content</a:t>
            </a:r>
            <a:r>
              <a:rPr lang="en-GB" baseline="0" dirty="0" smtClean="0"/>
              <a:t> and what we want in Rochdale</a:t>
            </a:r>
            <a:endParaRPr lang="en-GB" dirty="0" smtClean="0"/>
          </a:p>
          <a:p>
            <a:endParaRPr lang="en-GB" dirty="0" smtClean="0"/>
          </a:p>
          <a:p>
            <a:r>
              <a:rPr lang="en-GB" dirty="0" smtClean="0"/>
              <a:t>Link to Family</a:t>
            </a:r>
            <a:r>
              <a:rPr lang="en-GB" baseline="0" dirty="0" smtClean="0"/>
              <a:t> Services Model and ensure that the arrangements bring scrutiny and challenge but also support the methodology of working together</a:t>
            </a:r>
          </a:p>
          <a:p>
            <a:endParaRPr lang="en-GB" baseline="0" dirty="0" smtClean="0"/>
          </a:p>
          <a:p>
            <a:r>
              <a:rPr lang="en-US" sz="1200" b="0" i="0" u="none" strike="noStrike" kern="1200" baseline="0" dirty="0" smtClean="0">
                <a:solidFill>
                  <a:schemeClr val="tx1"/>
                </a:solidFill>
                <a:latin typeface="+mn-lt"/>
                <a:ea typeface="+mn-ea"/>
                <a:cs typeface="+mn-cs"/>
              </a:rPr>
              <a:t>Maintain existing partners – working well together, coordinated approach – safeguarding is everyone’s responsibility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CSPR – Rapid Review process is in place and is working.  Good liaison with the National Panel (CSDRP) around arrangements, Independent Chair final decision making, timescales met </a:t>
            </a:r>
          </a:p>
          <a:p>
            <a:endParaRPr lang="en-US"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260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document are</a:t>
            </a:r>
            <a:r>
              <a:rPr lang="en-GB" baseline="0" dirty="0" smtClean="0"/>
              <a:t> being </a:t>
            </a:r>
            <a:r>
              <a:rPr lang="en-GB" dirty="0" smtClean="0"/>
              <a:t>developed in terms of style and presentation – focus has been on the content</a:t>
            </a:r>
            <a:r>
              <a:rPr lang="en-GB" baseline="0" dirty="0" smtClean="0"/>
              <a:t> and what we want in Rochdale</a:t>
            </a:r>
            <a:endParaRPr lang="en-GB" dirty="0" smtClean="0"/>
          </a:p>
          <a:p>
            <a:endParaRPr lang="en-GB" dirty="0" smtClean="0"/>
          </a:p>
          <a:p>
            <a:r>
              <a:rPr lang="en-GB" dirty="0" smtClean="0"/>
              <a:t>Link to Family</a:t>
            </a:r>
            <a:r>
              <a:rPr lang="en-GB" baseline="0" dirty="0" smtClean="0"/>
              <a:t> Services Model and ensure that the arrangements bring scrutiny and challenge but also support the methodology of working together</a:t>
            </a:r>
          </a:p>
          <a:p>
            <a:endParaRPr lang="en-GB" baseline="0" dirty="0" smtClean="0"/>
          </a:p>
          <a:p>
            <a:r>
              <a:rPr lang="en-US" sz="1200" b="0" i="0" u="none" strike="noStrike" kern="1200" baseline="0" dirty="0" smtClean="0">
                <a:solidFill>
                  <a:schemeClr val="tx1"/>
                </a:solidFill>
                <a:latin typeface="+mn-lt"/>
                <a:ea typeface="+mn-ea"/>
                <a:cs typeface="+mn-cs"/>
              </a:rPr>
              <a:t>Maintain existing partners – working well together, coordinated approach – safeguarding is everyone’s responsibility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CSPR – Rapid Review process is in place and is working.  Good liaison with the National Panel (CSDRP) around arrangements, Independent Chair final decision making, timescales met </a:t>
            </a:r>
          </a:p>
          <a:p>
            <a:endParaRPr lang="en-US"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59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document are</a:t>
            </a:r>
            <a:r>
              <a:rPr lang="en-GB" baseline="0" dirty="0" smtClean="0"/>
              <a:t> being </a:t>
            </a:r>
            <a:r>
              <a:rPr lang="en-GB" dirty="0" smtClean="0"/>
              <a:t>developed in terms of style and presentation – focus has been on the content</a:t>
            </a:r>
            <a:r>
              <a:rPr lang="en-GB" baseline="0" dirty="0" smtClean="0"/>
              <a:t> and what we want in Rochdale</a:t>
            </a:r>
            <a:endParaRPr lang="en-GB" dirty="0" smtClean="0"/>
          </a:p>
          <a:p>
            <a:endParaRPr lang="en-GB" dirty="0" smtClean="0"/>
          </a:p>
          <a:p>
            <a:r>
              <a:rPr lang="en-GB" dirty="0" smtClean="0"/>
              <a:t>Link to Family</a:t>
            </a:r>
            <a:r>
              <a:rPr lang="en-GB" baseline="0" dirty="0" smtClean="0"/>
              <a:t> Services Model and ensure that the arrangements bring scrutiny and challenge but also support the methodology of working together</a:t>
            </a:r>
          </a:p>
          <a:p>
            <a:endParaRPr lang="en-GB" baseline="0" dirty="0" smtClean="0"/>
          </a:p>
          <a:p>
            <a:r>
              <a:rPr lang="en-US" sz="1200" b="0" i="0" u="none" strike="noStrike" kern="1200" baseline="0" dirty="0" smtClean="0">
                <a:solidFill>
                  <a:schemeClr val="tx1"/>
                </a:solidFill>
                <a:latin typeface="+mn-lt"/>
                <a:ea typeface="+mn-ea"/>
                <a:cs typeface="+mn-cs"/>
              </a:rPr>
              <a:t>Maintain existing partners – working well together, coordinated approach – safeguarding is everyone’s responsibility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CSPR – Rapid Review process is in place and is working.  Good liaison with the National Panel (CSDRP) around arrangements, Independent Chair final decision making, timescales met </a:t>
            </a:r>
          </a:p>
          <a:p>
            <a:endParaRPr lang="en-US"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66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document are</a:t>
            </a:r>
            <a:r>
              <a:rPr lang="en-GB" baseline="0" dirty="0" smtClean="0"/>
              <a:t> being </a:t>
            </a:r>
            <a:r>
              <a:rPr lang="en-GB" dirty="0" smtClean="0"/>
              <a:t>developed in terms of style and presentation – focus has been on the content</a:t>
            </a:r>
            <a:r>
              <a:rPr lang="en-GB" baseline="0" dirty="0" smtClean="0"/>
              <a:t> and what we want in Rochdale</a:t>
            </a:r>
            <a:endParaRPr lang="en-GB" dirty="0" smtClean="0"/>
          </a:p>
          <a:p>
            <a:endParaRPr lang="en-GB" dirty="0" smtClean="0"/>
          </a:p>
          <a:p>
            <a:r>
              <a:rPr lang="en-GB" dirty="0" smtClean="0"/>
              <a:t>Link to Family</a:t>
            </a:r>
            <a:r>
              <a:rPr lang="en-GB" baseline="0" dirty="0" smtClean="0"/>
              <a:t> Services Model and ensure that the arrangements bring scrutiny and challenge but also support the methodology of working together</a:t>
            </a:r>
          </a:p>
          <a:p>
            <a:endParaRPr lang="en-GB" baseline="0" dirty="0" smtClean="0"/>
          </a:p>
          <a:p>
            <a:r>
              <a:rPr lang="en-US" sz="1200" b="0" i="0" u="none" strike="noStrike" kern="1200" baseline="0" dirty="0" smtClean="0">
                <a:solidFill>
                  <a:schemeClr val="tx1"/>
                </a:solidFill>
                <a:latin typeface="+mn-lt"/>
                <a:ea typeface="+mn-ea"/>
                <a:cs typeface="+mn-cs"/>
              </a:rPr>
              <a:t>Maintain existing partners – working well together, coordinated approach – safeguarding is everyone’s responsibility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CSPR – Rapid Review process is in place and is working.  Good liaison with the National Panel (CSDRP) around arrangements, Independent Chair final decision making, timescales met </a:t>
            </a:r>
          </a:p>
          <a:p>
            <a:endParaRPr lang="en-US"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253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document are</a:t>
            </a:r>
            <a:r>
              <a:rPr lang="en-GB" baseline="0" dirty="0" smtClean="0"/>
              <a:t> being </a:t>
            </a:r>
            <a:r>
              <a:rPr lang="en-GB" dirty="0" smtClean="0"/>
              <a:t>developed in terms of style and presentation – focus has been on the content</a:t>
            </a:r>
            <a:r>
              <a:rPr lang="en-GB" baseline="0" dirty="0" smtClean="0"/>
              <a:t> and what we want in Rochdale</a:t>
            </a:r>
            <a:endParaRPr lang="en-GB" dirty="0" smtClean="0"/>
          </a:p>
          <a:p>
            <a:endParaRPr lang="en-GB" dirty="0" smtClean="0"/>
          </a:p>
          <a:p>
            <a:r>
              <a:rPr lang="en-GB" dirty="0" smtClean="0"/>
              <a:t>Link to Family</a:t>
            </a:r>
            <a:r>
              <a:rPr lang="en-GB" baseline="0" dirty="0" smtClean="0"/>
              <a:t> Services Model and ensure that the arrangements bring scrutiny and challenge but also support the methodology of working together</a:t>
            </a:r>
          </a:p>
          <a:p>
            <a:endParaRPr lang="en-GB" baseline="0" dirty="0" smtClean="0"/>
          </a:p>
          <a:p>
            <a:r>
              <a:rPr lang="en-US" sz="1200" b="0" i="0" u="none" strike="noStrike" kern="1200" baseline="0" dirty="0" smtClean="0">
                <a:solidFill>
                  <a:schemeClr val="tx1"/>
                </a:solidFill>
                <a:latin typeface="+mn-lt"/>
                <a:ea typeface="+mn-ea"/>
                <a:cs typeface="+mn-cs"/>
              </a:rPr>
              <a:t>Maintain existing partners – working well together, coordinated approach – safeguarding is everyone’s responsibility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CSPR – Rapid Review process is in place and is working.  Good liaison with the National Panel (CSDRP) around arrangements, Independent Chair final decision making, timescales met </a:t>
            </a:r>
          </a:p>
          <a:p>
            <a:endParaRPr lang="en-US"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353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document are</a:t>
            </a:r>
            <a:r>
              <a:rPr lang="en-GB" baseline="0" dirty="0" smtClean="0"/>
              <a:t> being </a:t>
            </a:r>
            <a:r>
              <a:rPr lang="en-GB" dirty="0" smtClean="0"/>
              <a:t>developed in terms of style and presentation – focus has been on the content</a:t>
            </a:r>
            <a:r>
              <a:rPr lang="en-GB" baseline="0" dirty="0" smtClean="0"/>
              <a:t> and what we want in Rochdale</a:t>
            </a:r>
            <a:endParaRPr lang="en-GB" dirty="0" smtClean="0"/>
          </a:p>
          <a:p>
            <a:endParaRPr lang="en-GB" dirty="0" smtClean="0"/>
          </a:p>
          <a:p>
            <a:r>
              <a:rPr lang="en-GB" dirty="0" smtClean="0"/>
              <a:t>Link to Family</a:t>
            </a:r>
            <a:r>
              <a:rPr lang="en-GB" baseline="0" dirty="0" smtClean="0"/>
              <a:t> Services Model and ensure that the arrangements bring scrutiny and challenge but also support the methodology of working together</a:t>
            </a:r>
          </a:p>
          <a:p>
            <a:endParaRPr lang="en-GB" baseline="0" dirty="0" smtClean="0"/>
          </a:p>
          <a:p>
            <a:r>
              <a:rPr lang="en-US" sz="1200" b="0" i="0" u="none" strike="noStrike" kern="1200" baseline="0" dirty="0" smtClean="0">
                <a:solidFill>
                  <a:schemeClr val="tx1"/>
                </a:solidFill>
                <a:latin typeface="+mn-lt"/>
                <a:ea typeface="+mn-ea"/>
                <a:cs typeface="+mn-cs"/>
              </a:rPr>
              <a:t>Maintain existing partners – working well together, coordinated approach – safeguarding is everyone’s responsibility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CSPR – Rapid Review process is in place and is working.  Good liaison with the National Panel (CSDRP) around arrangements, Independent Chair final decision making, timescales met </a:t>
            </a:r>
          </a:p>
          <a:p>
            <a:endParaRPr lang="en-US"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997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document are</a:t>
            </a:r>
            <a:r>
              <a:rPr lang="en-GB" baseline="0" dirty="0" smtClean="0"/>
              <a:t> being </a:t>
            </a:r>
            <a:r>
              <a:rPr lang="en-GB" dirty="0" smtClean="0"/>
              <a:t>developed in terms of style and presentation – focus has been on the content</a:t>
            </a:r>
            <a:r>
              <a:rPr lang="en-GB" baseline="0" dirty="0" smtClean="0"/>
              <a:t> and what we want in Rochdale</a:t>
            </a:r>
            <a:endParaRPr lang="en-GB" dirty="0" smtClean="0"/>
          </a:p>
          <a:p>
            <a:endParaRPr lang="en-GB" dirty="0" smtClean="0"/>
          </a:p>
          <a:p>
            <a:r>
              <a:rPr lang="en-GB" dirty="0" smtClean="0"/>
              <a:t>Link to Family</a:t>
            </a:r>
            <a:r>
              <a:rPr lang="en-GB" baseline="0" dirty="0" smtClean="0"/>
              <a:t> Services Model and ensure that the arrangements bring scrutiny and challenge but also support the methodology of working together</a:t>
            </a:r>
          </a:p>
          <a:p>
            <a:endParaRPr lang="en-GB" baseline="0" dirty="0" smtClean="0"/>
          </a:p>
          <a:p>
            <a:r>
              <a:rPr lang="en-US" sz="1200" b="0" i="0" u="none" strike="noStrike" kern="1200" baseline="0" dirty="0" smtClean="0">
                <a:solidFill>
                  <a:schemeClr val="tx1"/>
                </a:solidFill>
                <a:latin typeface="+mn-lt"/>
                <a:ea typeface="+mn-ea"/>
                <a:cs typeface="+mn-cs"/>
              </a:rPr>
              <a:t>Maintain existing partners – working well together, coordinated approach – safeguarding is everyone’s responsibility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CSPR – Rapid Review process is in place and is working.  Good liaison with the National Panel (CSDRP) around arrangements, Independent Chair final decision making, timescales met </a:t>
            </a:r>
          </a:p>
          <a:p>
            <a:endParaRPr lang="en-US"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411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document are</a:t>
            </a:r>
            <a:r>
              <a:rPr lang="en-GB" baseline="0" dirty="0" smtClean="0"/>
              <a:t> being </a:t>
            </a:r>
            <a:r>
              <a:rPr lang="en-GB" dirty="0" smtClean="0"/>
              <a:t>developed in terms of style and presentation – focus has been on the content</a:t>
            </a:r>
            <a:r>
              <a:rPr lang="en-GB" baseline="0" dirty="0" smtClean="0"/>
              <a:t> and what we want in Rochdale</a:t>
            </a:r>
            <a:endParaRPr lang="en-GB" dirty="0" smtClean="0"/>
          </a:p>
          <a:p>
            <a:endParaRPr lang="en-GB" dirty="0" smtClean="0"/>
          </a:p>
          <a:p>
            <a:r>
              <a:rPr lang="en-GB" dirty="0" smtClean="0"/>
              <a:t>Link to Family</a:t>
            </a:r>
            <a:r>
              <a:rPr lang="en-GB" baseline="0" dirty="0" smtClean="0"/>
              <a:t> Services Model and ensure that the arrangements bring scrutiny and challenge but also support the methodology of working together</a:t>
            </a:r>
          </a:p>
          <a:p>
            <a:endParaRPr lang="en-GB" baseline="0" dirty="0" smtClean="0"/>
          </a:p>
          <a:p>
            <a:r>
              <a:rPr lang="en-US" sz="1200" b="0" i="0" u="none" strike="noStrike" kern="1200" baseline="0" dirty="0" smtClean="0">
                <a:solidFill>
                  <a:schemeClr val="tx1"/>
                </a:solidFill>
                <a:latin typeface="+mn-lt"/>
                <a:ea typeface="+mn-ea"/>
                <a:cs typeface="+mn-cs"/>
              </a:rPr>
              <a:t>Maintain existing partners – working well together, coordinated approach – safeguarding is everyone’s responsibility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CSPR – Rapid Review process is in place and is working.  Good liaison with the National Panel (CSDRP) around arrangements, Independent Chair final decision making, timescales met </a:t>
            </a:r>
          </a:p>
          <a:p>
            <a:endParaRPr lang="en-US"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497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document are</a:t>
            </a:r>
            <a:r>
              <a:rPr lang="en-GB" baseline="0" dirty="0" smtClean="0"/>
              <a:t> being </a:t>
            </a:r>
            <a:r>
              <a:rPr lang="en-GB" dirty="0" smtClean="0"/>
              <a:t>developed in terms of style and presentation – focus has been on the content</a:t>
            </a:r>
            <a:r>
              <a:rPr lang="en-GB" baseline="0" dirty="0" smtClean="0"/>
              <a:t> and what we want in Rochdale</a:t>
            </a:r>
            <a:endParaRPr lang="en-GB" dirty="0" smtClean="0"/>
          </a:p>
          <a:p>
            <a:endParaRPr lang="en-GB" dirty="0" smtClean="0"/>
          </a:p>
          <a:p>
            <a:r>
              <a:rPr lang="en-GB" dirty="0" smtClean="0"/>
              <a:t>Link to Family</a:t>
            </a:r>
            <a:r>
              <a:rPr lang="en-GB" baseline="0" dirty="0" smtClean="0"/>
              <a:t> Services Model and ensure that the arrangements bring scrutiny and challenge but also support the methodology of working together</a:t>
            </a:r>
          </a:p>
          <a:p>
            <a:endParaRPr lang="en-GB" baseline="0" dirty="0" smtClean="0"/>
          </a:p>
          <a:p>
            <a:r>
              <a:rPr lang="en-US" sz="1200" b="0" i="0" u="none" strike="noStrike" kern="1200" baseline="0" dirty="0" smtClean="0">
                <a:solidFill>
                  <a:schemeClr val="tx1"/>
                </a:solidFill>
                <a:latin typeface="+mn-lt"/>
                <a:ea typeface="+mn-ea"/>
                <a:cs typeface="+mn-cs"/>
              </a:rPr>
              <a:t>Maintain existing partners – working well together, coordinated approach – safeguarding is everyone’s responsibility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CSPR – Rapid Review process is in place and is working.  Good liaison with the National Panel (CSDRP) around arrangements, Independent Chair final decision making, timescales met </a:t>
            </a:r>
          </a:p>
          <a:p>
            <a:endParaRPr lang="en-US"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9BB9E90-CF07-1740-8D33-0F510E736B02}" type="slidenum">
              <a:rPr lang="en-US" smtClean="0"/>
              <a:t>44</a:t>
            </a:fld>
            <a:endParaRPr lang="en-US" dirty="0"/>
          </a:p>
        </p:txBody>
      </p:sp>
    </p:spTree>
    <p:extLst>
      <p:ext uri="{BB962C8B-B14F-4D97-AF65-F5344CB8AC3E}">
        <p14:creationId xmlns:p14="http://schemas.microsoft.com/office/powerpoint/2010/main" val="4288477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a:extLst>
              <a:ext uri="{FF2B5EF4-FFF2-40B4-BE49-F238E27FC236}">
                <a16:creationId xmlns:a16="http://schemas.microsoft.com/office/drawing/2014/main" id="{0F708852-8D51-4E63-83BF-6A34315BFE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4588" indent="-228600">
              <a:defRPr sz="2400">
                <a:solidFill>
                  <a:schemeClr val="tx1"/>
                </a:solidFill>
                <a:latin typeface="Arial" panose="020B0604020202020204" pitchFamily="34" charset="0"/>
                <a:ea typeface="ヒラギノ角ゴ Pro W3"/>
                <a:cs typeface="ヒラギノ角ゴ Pro W3"/>
              </a:defRPr>
            </a:lvl3pPr>
            <a:lvl4pPr marL="1601788" indent="-228600">
              <a:defRPr sz="2400">
                <a:solidFill>
                  <a:schemeClr val="tx1"/>
                </a:solidFill>
                <a:latin typeface="Arial" panose="020B0604020202020204" pitchFamily="34" charset="0"/>
                <a:ea typeface="ヒラギノ角ゴ Pro W3"/>
                <a:cs typeface="ヒラギノ角ゴ Pro W3"/>
              </a:defRPr>
            </a:lvl4pPr>
            <a:lvl5pPr marL="2058988" indent="-228600">
              <a:defRPr sz="2400">
                <a:solidFill>
                  <a:schemeClr val="tx1"/>
                </a:solidFill>
                <a:latin typeface="Arial" panose="020B0604020202020204" pitchFamily="34" charset="0"/>
                <a:ea typeface="ヒラギノ角ゴ Pro W3"/>
                <a:cs typeface="ヒラギノ角ゴ Pro W3"/>
              </a:defRPr>
            </a:lvl5pPr>
            <a:lvl6pPr marL="2516188"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3388"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30588"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7788"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619CF7-5C87-4E91-AE19-071F5605A435}"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altLang="en-US" sz="1200" b="0" i="0" u="none" strike="noStrike" kern="1200" cap="none" spc="0" normalizeH="0" baseline="0" noProof="0" dirty="0">
              <a:ln>
                <a:noFill/>
              </a:ln>
              <a:solidFill>
                <a:prstClr val="black"/>
              </a:solidFill>
              <a:effectLst/>
              <a:uLnTx/>
              <a:uFillTx/>
              <a:latin typeface="Times New Roman" panose="02020603050405020304" pitchFamily="18" charset="0"/>
            </a:endParaRPr>
          </a:p>
        </p:txBody>
      </p:sp>
      <p:sp>
        <p:nvSpPr>
          <p:cNvPr id="11267" name="Rectangle 2">
            <a:extLst>
              <a:ext uri="{FF2B5EF4-FFF2-40B4-BE49-F238E27FC236}">
                <a16:creationId xmlns:a16="http://schemas.microsoft.com/office/drawing/2014/main" id="{322695A4-0E34-4A98-94C2-7B53BE2177D8}"/>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C224824F-CDA8-4779-BC31-D25ACF8DE4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198269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Neglect of self care   and neglect of environment</a:t>
            </a:r>
          </a:p>
          <a:p>
            <a:r>
              <a:rPr lang="en-US" dirty="0" smtClean="0"/>
              <a:t>Living in very unclean, sometimes verminous conditions where their home environment has been neglected and impacting on the persons health, wellbeing and safety as well as that of others </a:t>
            </a:r>
          </a:p>
          <a:p>
            <a:r>
              <a:rPr lang="en-US" dirty="0" smtClean="0"/>
              <a:t> Neglecting household maintenance creating hazard and fire risks </a:t>
            </a:r>
          </a:p>
          <a:p>
            <a:r>
              <a:rPr lang="en-US" dirty="0" smtClean="0"/>
              <a:t> Neglecting personal hygiene so much so that its impact on the person’s health; for example pressure ulcers </a:t>
            </a:r>
          </a:p>
          <a:p>
            <a:r>
              <a:rPr lang="en-US" dirty="0" smtClean="0"/>
              <a:t> Poor diet or nutrition </a:t>
            </a:r>
          </a:p>
          <a:p>
            <a:r>
              <a:rPr lang="en-US" dirty="0" smtClean="0"/>
              <a:t> Lack or Intermittent engagement with support services </a:t>
            </a:r>
          </a:p>
          <a:p>
            <a:r>
              <a:rPr lang="en-US" dirty="0" smtClean="0"/>
              <a:t> Failure to maintain social contact </a:t>
            </a:r>
          </a:p>
          <a:p>
            <a:r>
              <a:rPr lang="en-US" dirty="0" smtClean="0"/>
              <a:t> Hoarding – excessive attachment to possessions creating mobility and fire hazards </a:t>
            </a:r>
          </a:p>
          <a:p>
            <a:r>
              <a:rPr lang="en-US" dirty="0" smtClean="0"/>
              <a:t> Declining or refusing prescribed medication </a:t>
            </a:r>
          </a:p>
          <a:p>
            <a:r>
              <a:rPr lang="en-US" dirty="0" smtClean="0"/>
              <a:t> Substance misuse </a:t>
            </a:r>
          </a:p>
          <a:p>
            <a:r>
              <a:rPr lang="en-US" dirty="0" smtClean="0"/>
              <a:t> Large number of pets with potential insanitary conditions and neglecting their needs </a:t>
            </a:r>
          </a:p>
          <a:p>
            <a:r>
              <a:rPr lang="en-US" dirty="0" smtClean="0"/>
              <a:t> Failure to manage finance </a:t>
            </a:r>
          </a:p>
          <a:p>
            <a:endParaRPr lang="en-US" dirty="0" smtClean="0"/>
          </a:p>
          <a:p>
            <a:r>
              <a:rPr lang="en-US" dirty="0" smtClean="0"/>
              <a:t>* DSM is the Diagnostic and Statistical Manual of Mental Disorders which was first published in 1952. Since then it has had several revisions at irregular intervals. It is an American publication which is used to a greater or lesser degree around the world by health professionals, insurance companies and pharmaceutical companies. Policy makers also refer to it when making funding decisions.</a:t>
            </a:r>
            <a:br>
              <a:rPr lang="en-US" dirty="0" smtClean="0"/>
            </a:br>
            <a:r>
              <a:rPr lang="en-US" dirty="0" smtClean="0"/>
              <a:t/>
            </a:r>
            <a:br>
              <a:rPr lang="en-US" dirty="0" smtClean="0"/>
            </a:br>
            <a:r>
              <a:rPr lang="en-US" dirty="0" smtClean="0"/>
              <a:t>DSM-IV listed hoarding as a symptom of OCD (Obsessive Compulsive Disorder) and referring to it as 'compulsive hoarding'. But in recent years, researchers found that hoarding did not respond to OCD treatments. This led them to investigate further. The result of various studies has been a move to redefine hoarding in DSM-V as a discrete disorder severing it from OCD and giving it a new name 'hoarding disorder’</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F6A10-4613-444E-900B-5DA32DFF6EE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5774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VCS – 12 months or more in custody; in pilot for implementation in 2023 all those sentenced to 1 or more days in custody for a domestic abuse offence</a:t>
            </a:r>
          </a:p>
          <a:p>
            <a:pPr lvl="1"/>
            <a:endParaRPr lang="en-GB" dirty="0"/>
          </a:p>
          <a:p>
            <a:pPr lvl="1"/>
            <a:r>
              <a:rPr lang="en-GB" dirty="0"/>
              <a:t>Sentence plans – responsive objectives to address risk and engage individuals with specialist services to address factors directly underpinning instability and offending – GMIRS; programme interventions</a:t>
            </a:r>
          </a:p>
          <a:p>
            <a:pPr lvl="1"/>
            <a:endParaRPr lang="en-GB" dirty="0"/>
          </a:p>
          <a:p>
            <a:pPr lvl="1"/>
            <a:r>
              <a:rPr lang="en-GB" dirty="0"/>
              <a:t>Licence conditions</a:t>
            </a:r>
          </a:p>
          <a:p>
            <a:pPr lvl="1"/>
            <a:r>
              <a:rPr lang="en-GB" dirty="0"/>
              <a:t>Liaison with police – SOMU; OCG colleagues and social care</a:t>
            </a:r>
          </a:p>
          <a:p>
            <a:pPr lvl="1"/>
            <a:r>
              <a:rPr lang="en-GB" dirty="0"/>
              <a:t>Liaison with health partners</a:t>
            </a:r>
          </a:p>
          <a:p>
            <a:pPr lvl="1"/>
            <a:endParaRPr lang="en-GB" dirty="0"/>
          </a:p>
          <a:p>
            <a:pPr lvl="1"/>
            <a:r>
              <a:rPr lang="en-GB" dirty="0" err="1"/>
              <a:t>PoPs</a:t>
            </a:r>
            <a:r>
              <a:rPr lang="en-GB" dirty="0"/>
              <a:t> families – impact of offending, imprisonment, type of offending and non-contact/further assessments to ensure safe contact (can use CSE family example)</a:t>
            </a:r>
          </a:p>
          <a:p>
            <a:pPr lvl="1"/>
            <a:endParaRPr lang="en-GB" dirty="0"/>
          </a:p>
          <a:p>
            <a:pPr lvl="1"/>
            <a:r>
              <a:rPr lang="en-GB" dirty="0"/>
              <a:t>Reintegrative in approach – unpaid work in the community – reparation for harm caused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8182F-CB32-43E9-BE68-C60E4D1A75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minutes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F6A10-4613-444E-900B-5DA32DFF6EE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092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r>
              <a:rPr lang="en-US" dirty="0" smtClean="0"/>
              <a:t>Hoarding Disorder used to be considered a form of obsessive compulsive disorder (OCD). It is now considered a standalone mental disorder and is included in the 5th edition of the Diagnostic and Statistical Manual of Mental Health Disorders 2013. </a:t>
            </a:r>
          </a:p>
          <a:p>
            <a:r>
              <a:rPr lang="en-US" dirty="0" smtClean="0"/>
              <a:t>Hoarding can also be a symptom of other mental disorders. Hoarding Disorder is distinct from the act of collecting, and is also different from people whose property is generally cluttered or messy. It is not simply a lifestyle choice. The main difference between a hoarder and a collector is that hoarders have strong emotional attachments to their objects which are well in excess of their real value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F6A10-4613-444E-900B-5DA32DFF6EE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26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about us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3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RSCP journey - </a:t>
            </a:r>
          </a:p>
          <a:p>
            <a:endParaRPr lang="en-GB" dirty="0" smtClean="0"/>
          </a:p>
          <a:p>
            <a:r>
              <a:rPr lang="en-GB" dirty="0" smtClean="0"/>
              <a:t>Published in early July but with clear requirements for certain tasks to</a:t>
            </a:r>
            <a:r>
              <a:rPr lang="en-GB" baseline="0" dirty="0" smtClean="0"/>
              <a:t> be in place by 29.06.18 – placed a significant amount of pressure on Local Authorities to have arrangements in place immediately</a:t>
            </a:r>
          </a:p>
          <a:p>
            <a:endParaRPr lang="en-GB" baseline="0" dirty="0" smtClean="0"/>
          </a:p>
          <a:p>
            <a:r>
              <a:rPr lang="en-GB" baseline="0" dirty="0" smtClean="0"/>
              <a:t>Rapid Review Process – shared with Salford to support a GM approach to Rapid Reviews – working regionally and supporting developments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2411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RSCP journey - </a:t>
            </a:r>
          </a:p>
          <a:p>
            <a:endParaRPr lang="en-GB" dirty="0" smtClean="0"/>
          </a:p>
          <a:p>
            <a:r>
              <a:rPr lang="en-GB" dirty="0" smtClean="0"/>
              <a:t>Published in early July but with clear requirements for certain tasks to</a:t>
            </a:r>
            <a:r>
              <a:rPr lang="en-GB" baseline="0" dirty="0" smtClean="0"/>
              <a:t> be in place by 29.06.18 – placed a significant amount of pressure on Local Authorities to have arrangements in place immediately</a:t>
            </a:r>
          </a:p>
          <a:p>
            <a:endParaRPr lang="en-GB" baseline="0" dirty="0" smtClean="0"/>
          </a:p>
          <a:p>
            <a:r>
              <a:rPr lang="en-GB" baseline="0" dirty="0" smtClean="0"/>
              <a:t>Rapid Review Process – shared with Salford to support a GM approach to Rapid Reviews – working regionally and supporting developments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295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RSCP journey - </a:t>
            </a:r>
          </a:p>
          <a:p>
            <a:endParaRPr lang="en-GB" dirty="0" smtClean="0"/>
          </a:p>
          <a:p>
            <a:r>
              <a:rPr lang="en-GB" dirty="0" smtClean="0"/>
              <a:t>Published in early July but with clear requirements for certain tasks to</a:t>
            </a:r>
            <a:r>
              <a:rPr lang="en-GB" baseline="0" dirty="0" smtClean="0"/>
              <a:t> be in place by 29.06.18 – placed a significant amount of pressure on Local Authorities to have arrangements in place immediately</a:t>
            </a:r>
          </a:p>
          <a:p>
            <a:endParaRPr lang="en-GB" baseline="0" dirty="0" smtClean="0"/>
          </a:p>
          <a:p>
            <a:r>
              <a:rPr lang="en-GB" baseline="0" dirty="0" smtClean="0"/>
              <a:t>Rapid Review Process – shared with Salford to support a GM approach to Rapid Reviews – working regionally and supporting developments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486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Published in early July but with clear requirements for certain tasks to be in place by 29.06.18 – placed a significant amount of pressure on Local Authorities to have arrangements in place immediately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Rapid Review Process – shared with Salford to support a GM approach to Rapid Reviews – working regionally and supporting developments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1B6E3-5F67-4D4C-965A-7356011E44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913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7030A0"/>
            </a:gs>
            <a:gs pos="100000">
              <a:schemeClr val="accent1">
                <a:lumMod val="45000"/>
                <a:lumOff val="55000"/>
              </a:schemeClr>
            </a:gs>
            <a:gs pos="100000">
              <a:srgbClr val="7030A0">
                <a:alpha val="99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6273"/>
          </a:xfrm>
          <a:custGeom>
            <a:avLst/>
            <a:gdLst/>
            <a:ahLst/>
            <a:cxnLst/>
            <a:rect l="l" t="t" r="r" b="b"/>
            <a:pathLst>
              <a:path w="10693400" h="7560945">
                <a:moveTo>
                  <a:pt x="0" y="0"/>
                </a:moveTo>
                <a:lnTo>
                  <a:pt x="10693399" y="0"/>
                </a:lnTo>
                <a:lnTo>
                  <a:pt x="10693399" y="7560604"/>
                </a:lnTo>
                <a:lnTo>
                  <a:pt x="0" y="7560604"/>
                </a:lnTo>
                <a:lnTo>
                  <a:pt x="0" y="0"/>
                </a:lnTo>
                <a:close/>
              </a:path>
            </a:pathLst>
          </a:custGeom>
          <a:solidFill>
            <a:srgbClr val="1CA38B"/>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7" name="bk object 17"/>
          <p:cNvSpPr/>
          <p:nvPr/>
        </p:nvSpPr>
        <p:spPr>
          <a:xfrm>
            <a:off x="0" y="2985891"/>
            <a:ext cx="6612929" cy="3870077"/>
          </a:xfrm>
          <a:custGeom>
            <a:avLst/>
            <a:gdLst/>
            <a:ahLst/>
            <a:cxnLst/>
            <a:rect l="l" t="t" r="r" b="b"/>
            <a:pathLst>
              <a:path w="5800090" h="4267834">
                <a:moveTo>
                  <a:pt x="5799837" y="4267830"/>
                </a:moveTo>
                <a:lnTo>
                  <a:pt x="0" y="4267830"/>
                </a:lnTo>
                <a:lnTo>
                  <a:pt x="0" y="0"/>
                </a:lnTo>
                <a:lnTo>
                  <a:pt x="5799837" y="4267830"/>
                </a:lnTo>
                <a:close/>
              </a:path>
            </a:pathLst>
          </a:custGeom>
          <a:solidFill>
            <a:srgbClr val="E86421"/>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8" name="bk object 18"/>
          <p:cNvSpPr/>
          <p:nvPr/>
        </p:nvSpPr>
        <p:spPr>
          <a:xfrm>
            <a:off x="0" y="5142739"/>
            <a:ext cx="2927818" cy="1713636"/>
          </a:xfrm>
          <a:custGeom>
            <a:avLst/>
            <a:gdLst/>
            <a:ahLst/>
            <a:cxnLst/>
            <a:rect l="l" t="t" r="r" b="b"/>
            <a:pathLst>
              <a:path w="2567940" h="1889759">
                <a:moveTo>
                  <a:pt x="2567502" y="1889305"/>
                </a:moveTo>
                <a:lnTo>
                  <a:pt x="0" y="1889305"/>
                </a:lnTo>
                <a:lnTo>
                  <a:pt x="0" y="0"/>
                </a:lnTo>
                <a:lnTo>
                  <a:pt x="2567502" y="1889305"/>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9" name="bk object 19"/>
          <p:cNvSpPr/>
          <p:nvPr/>
        </p:nvSpPr>
        <p:spPr>
          <a:xfrm>
            <a:off x="5297377" y="3172786"/>
            <a:ext cx="6893838" cy="3683512"/>
          </a:xfrm>
          <a:custGeom>
            <a:avLst/>
            <a:gdLst/>
            <a:ahLst/>
            <a:cxnLst/>
            <a:rect l="l" t="t" r="r" b="b"/>
            <a:pathLst>
              <a:path w="6046470" h="4062095">
                <a:moveTo>
                  <a:pt x="190141" y="4061727"/>
                </a:moveTo>
                <a:lnTo>
                  <a:pt x="0" y="3871585"/>
                </a:lnTo>
                <a:lnTo>
                  <a:pt x="3871585" y="0"/>
                </a:lnTo>
                <a:lnTo>
                  <a:pt x="6046142" y="2174556"/>
                </a:lnTo>
                <a:lnTo>
                  <a:pt x="6046142" y="4061727"/>
                </a:lnTo>
                <a:lnTo>
                  <a:pt x="190141" y="4061727"/>
                </a:lnTo>
                <a:close/>
              </a:path>
            </a:pathLst>
          </a:custGeom>
          <a:solidFill>
            <a:srgbClr val="E86421"/>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0" name="bk object 20"/>
          <p:cNvSpPr/>
          <p:nvPr/>
        </p:nvSpPr>
        <p:spPr>
          <a:xfrm>
            <a:off x="275056" y="334496"/>
            <a:ext cx="2203897" cy="699411"/>
          </a:xfrm>
          <a:prstGeom prst="rect">
            <a:avLst/>
          </a:prstGeom>
          <a:blipFill>
            <a:blip r:embed="rId2"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1" name="bk object 21"/>
          <p:cNvSpPr/>
          <p:nvPr/>
        </p:nvSpPr>
        <p:spPr>
          <a:xfrm>
            <a:off x="10930665" y="2457867"/>
            <a:ext cx="1260467" cy="3095601"/>
          </a:xfrm>
          <a:custGeom>
            <a:avLst/>
            <a:gdLst/>
            <a:ahLst/>
            <a:cxnLst/>
            <a:rect l="l" t="t" r="r" b="b"/>
            <a:pathLst>
              <a:path w="1105534" h="3413760">
                <a:moveTo>
                  <a:pt x="1092094" y="38303"/>
                </a:moveTo>
                <a:lnTo>
                  <a:pt x="1079650" y="11853"/>
                </a:lnTo>
                <a:lnTo>
                  <a:pt x="1094942" y="4710"/>
                </a:lnTo>
                <a:lnTo>
                  <a:pt x="1105280" y="0"/>
                </a:lnTo>
                <a:lnTo>
                  <a:pt x="1105280" y="32174"/>
                </a:lnTo>
                <a:lnTo>
                  <a:pt x="1092094" y="38303"/>
                </a:lnTo>
                <a:close/>
              </a:path>
              <a:path w="1105534" h="3413760">
                <a:moveTo>
                  <a:pt x="964970" y="104305"/>
                </a:moveTo>
                <a:lnTo>
                  <a:pt x="980143" y="62317"/>
                </a:lnTo>
                <a:lnTo>
                  <a:pt x="1010110" y="46355"/>
                </a:lnTo>
                <a:lnTo>
                  <a:pt x="1023652" y="72280"/>
                </a:lnTo>
                <a:lnTo>
                  <a:pt x="1008907" y="80086"/>
                </a:lnTo>
                <a:lnTo>
                  <a:pt x="994173" y="88041"/>
                </a:lnTo>
                <a:lnTo>
                  <a:pt x="979509" y="96122"/>
                </a:lnTo>
                <a:lnTo>
                  <a:pt x="964970" y="104305"/>
                </a:lnTo>
                <a:close/>
              </a:path>
              <a:path w="1105534" h="3413760">
                <a:moveTo>
                  <a:pt x="843336" y="179823"/>
                </a:moveTo>
                <a:lnTo>
                  <a:pt x="826866" y="155570"/>
                </a:lnTo>
                <a:lnTo>
                  <a:pt x="841018" y="146139"/>
                </a:lnTo>
                <a:lnTo>
                  <a:pt x="855261" y="136811"/>
                </a:lnTo>
                <a:lnTo>
                  <a:pt x="869551" y="127617"/>
                </a:lnTo>
                <a:lnTo>
                  <a:pt x="883840" y="118592"/>
                </a:lnTo>
                <a:lnTo>
                  <a:pt x="899334" y="143419"/>
                </a:lnTo>
                <a:lnTo>
                  <a:pt x="885249" y="152305"/>
                </a:lnTo>
                <a:lnTo>
                  <a:pt x="871198" y="161356"/>
                </a:lnTo>
                <a:lnTo>
                  <a:pt x="857215" y="170539"/>
                </a:lnTo>
                <a:lnTo>
                  <a:pt x="843336" y="179823"/>
                </a:lnTo>
                <a:close/>
              </a:path>
              <a:path w="1105534" h="3413760">
                <a:moveTo>
                  <a:pt x="727802" y="264613"/>
                </a:moveTo>
                <a:lnTo>
                  <a:pt x="709502" y="241677"/>
                </a:lnTo>
                <a:lnTo>
                  <a:pt x="722836" y="231254"/>
                </a:lnTo>
                <a:lnTo>
                  <a:pt x="736296" y="220877"/>
                </a:lnTo>
                <a:lnTo>
                  <a:pt x="749871" y="210590"/>
                </a:lnTo>
                <a:lnTo>
                  <a:pt x="763548" y="200442"/>
                </a:lnTo>
                <a:lnTo>
                  <a:pt x="780872" y="223988"/>
                </a:lnTo>
                <a:lnTo>
                  <a:pt x="767433" y="233955"/>
                </a:lnTo>
                <a:lnTo>
                  <a:pt x="754063" y="244072"/>
                </a:lnTo>
                <a:lnTo>
                  <a:pt x="740829" y="254303"/>
                </a:lnTo>
                <a:lnTo>
                  <a:pt x="727802" y="264613"/>
                </a:lnTo>
                <a:close/>
              </a:path>
              <a:path w="1105534" h="3413760">
                <a:moveTo>
                  <a:pt x="619100" y="358066"/>
                </a:moveTo>
                <a:lnTo>
                  <a:pt x="599214" y="336594"/>
                </a:lnTo>
                <a:lnTo>
                  <a:pt x="611654" y="325093"/>
                </a:lnTo>
                <a:lnTo>
                  <a:pt x="624255" y="313673"/>
                </a:lnTo>
                <a:lnTo>
                  <a:pt x="636992" y="302367"/>
                </a:lnTo>
                <a:lnTo>
                  <a:pt x="649844" y="291210"/>
                </a:lnTo>
                <a:lnTo>
                  <a:pt x="668998" y="313414"/>
                </a:lnTo>
                <a:lnTo>
                  <a:pt x="656381" y="324388"/>
                </a:lnTo>
                <a:lnTo>
                  <a:pt x="643820" y="335511"/>
                </a:lnTo>
                <a:lnTo>
                  <a:pt x="631374" y="346748"/>
                </a:lnTo>
                <a:lnTo>
                  <a:pt x="619100" y="358066"/>
                </a:lnTo>
                <a:close/>
              </a:path>
              <a:path w="1105534" h="3413760">
                <a:moveTo>
                  <a:pt x="517962" y="459570"/>
                </a:moveTo>
                <a:lnTo>
                  <a:pt x="496490" y="439684"/>
                </a:lnTo>
                <a:lnTo>
                  <a:pt x="508015" y="427320"/>
                </a:lnTo>
                <a:lnTo>
                  <a:pt x="519701" y="414979"/>
                </a:lnTo>
                <a:lnTo>
                  <a:pt x="531523" y="402729"/>
                </a:lnTo>
                <a:lnTo>
                  <a:pt x="543460" y="390640"/>
                </a:lnTo>
                <a:lnTo>
                  <a:pt x="564200" y="411258"/>
                </a:lnTo>
                <a:lnTo>
                  <a:pt x="552515" y="423147"/>
                </a:lnTo>
                <a:lnTo>
                  <a:pt x="540898" y="435185"/>
                </a:lnTo>
                <a:lnTo>
                  <a:pt x="529373" y="447337"/>
                </a:lnTo>
                <a:lnTo>
                  <a:pt x="517962" y="459570"/>
                </a:lnTo>
                <a:close/>
              </a:path>
              <a:path w="1105534" h="3413760">
                <a:moveTo>
                  <a:pt x="425120" y="568638"/>
                </a:moveTo>
                <a:lnTo>
                  <a:pt x="402062" y="550460"/>
                </a:lnTo>
                <a:lnTo>
                  <a:pt x="412649" y="537200"/>
                </a:lnTo>
                <a:lnTo>
                  <a:pt x="423351" y="523986"/>
                </a:lnTo>
                <a:lnTo>
                  <a:pt x="434144" y="510863"/>
                </a:lnTo>
                <a:lnTo>
                  <a:pt x="445006" y="497878"/>
                </a:lnTo>
                <a:lnTo>
                  <a:pt x="467454" y="516788"/>
                </a:lnTo>
                <a:lnTo>
                  <a:pt x="456705" y="529590"/>
                </a:lnTo>
                <a:lnTo>
                  <a:pt x="446058" y="542530"/>
                </a:lnTo>
                <a:lnTo>
                  <a:pt x="435526" y="555561"/>
                </a:lnTo>
                <a:lnTo>
                  <a:pt x="425120" y="568638"/>
                </a:lnTo>
                <a:close/>
              </a:path>
              <a:path w="1105534" h="3413760">
                <a:moveTo>
                  <a:pt x="341013" y="684537"/>
                </a:moveTo>
                <a:lnTo>
                  <a:pt x="316662" y="668312"/>
                </a:lnTo>
                <a:lnTo>
                  <a:pt x="326125" y="654247"/>
                </a:lnTo>
                <a:lnTo>
                  <a:pt x="335766" y="640252"/>
                </a:lnTo>
                <a:lnTo>
                  <a:pt x="345541" y="626347"/>
                </a:lnTo>
                <a:lnTo>
                  <a:pt x="355409" y="612558"/>
                </a:lnTo>
                <a:lnTo>
                  <a:pt x="379114" y="629637"/>
                </a:lnTo>
                <a:lnTo>
                  <a:pt x="369434" y="643191"/>
                </a:lnTo>
                <a:lnTo>
                  <a:pt x="359826" y="656904"/>
                </a:lnTo>
                <a:lnTo>
                  <a:pt x="350336" y="670710"/>
                </a:lnTo>
                <a:lnTo>
                  <a:pt x="341013" y="684537"/>
                </a:lnTo>
                <a:close/>
              </a:path>
              <a:path w="1105534" h="3413760">
                <a:moveTo>
                  <a:pt x="266203" y="806660"/>
                </a:moveTo>
                <a:lnTo>
                  <a:pt x="240656" y="792386"/>
                </a:lnTo>
                <a:lnTo>
                  <a:pt x="249020" y="777624"/>
                </a:lnTo>
                <a:lnTo>
                  <a:pt x="257526" y="762908"/>
                </a:lnTo>
                <a:lnTo>
                  <a:pt x="266174" y="748243"/>
                </a:lnTo>
                <a:lnTo>
                  <a:pt x="274926" y="733704"/>
                </a:lnTo>
                <a:lnTo>
                  <a:pt x="299899" y="748954"/>
                </a:lnTo>
                <a:lnTo>
                  <a:pt x="291287" y="763220"/>
                </a:lnTo>
                <a:lnTo>
                  <a:pt x="282771" y="777641"/>
                </a:lnTo>
                <a:lnTo>
                  <a:pt x="274410" y="792119"/>
                </a:lnTo>
                <a:lnTo>
                  <a:pt x="266203" y="806660"/>
                </a:lnTo>
                <a:close/>
              </a:path>
              <a:path w="1105534" h="3413760">
                <a:moveTo>
                  <a:pt x="201128" y="934271"/>
                </a:moveTo>
                <a:lnTo>
                  <a:pt x="174532" y="922072"/>
                </a:lnTo>
                <a:lnTo>
                  <a:pt x="181706" y="906686"/>
                </a:lnTo>
                <a:lnTo>
                  <a:pt x="189047" y="891312"/>
                </a:lnTo>
                <a:lnTo>
                  <a:pt x="196530" y="876007"/>
                </a:lnTo>
                <a:lnTo>
                  <a:pt x="204129" y="860828"/>
                </a:lnTo>
                <a:lnTo>
                  <a:pt x="230250" y="874125"/>
                </a:lnTo>
                <a:lnTo>
                  <a:pt x="222766" y="889030"/>
                </a:lnTo>
                <a:lnTo>
                  <a:pt x="215405" y="904061"/>
                </a:lnTo>
                <a:lnTo>
                  <a:pt x="208187" y="919161"/>
                </a:lnTo>
                <a:lnTo>
                  <a:pt x="201128" y="934271"/>
                </a:lnTo>
                <a:close/>
              </a:path>
              <a:path w="1105534" h="3413760">
                <a:moveTo>
                  <a:pt x="146107" y="1066641"/>
                </a:moveTo>
                <a:lnTo>
                  <a:pt x="118657" y="1056393"/>
                </a:lnTo>
                <a:lnTo>
                  <a:pt x="124644" y="1040530"/>
                </a:lnTo>
                <a:lnTo>
                  <a:pt x="130786" y="1024643"/>
                </a:lnTo>
                <a:lnTo>
                  <a:pt x="137062" y="1008802"/>
                </a:lnTo>
                <a:lnTo>
                  <a:pt x="143447" y="993075"/>
                </a:lnTo>
                <a:lnTo>
                  <a:pt x="170507" y="1004299"/>
                </a:lnTo>
                <a:lnTo>
                  <a:pt x="164224" y="1019753"/>
                </a:lnTo>
                <a:lnTo>
                  <a:pt x="158041" y="1035333"/>
                </a:lnTo>
                <a:lnTo>
                  <a:pt x="151992" y="1050982"/>
                </a:lnTo>
                <a:lnTo>
                  <a:pt x="146107" y="1066641"/>
                </a:lnTo>
                <a:close/>
              </a:path>
              <a:path w="1105534" h="3413760">
                <a:moveTo>
                  <a:pt x="93171" y="1232317"/>
                </a:moveTo>
                <a:lnTo>
                  <a:pt x="64855" y="1224753"/>
                </a:lnTo>
                <a:lnTo>
                  <a:pt x="68996" y="1209686"/>
                </a:lnTo>
                <a:lnTo>
                  <a:pt x="71110" y="1202141"/>
                </a:lnTo>
                <a:lnTo>
                  <a:pt x="82911" y="1162076"/>
                </a:lnTo>
                <a:lnTo>
                  <a:pt x="93122" y="1129715"/>
                </a:lnTo>
                <a:lnTo>
                  <a:pt x="120950" y="1138743"/>
                </a:lnTo>
                <a:lnTo>
                  <a:pt x="115856" y="1154634"/>
                </a:lnTo>
                <a:lnTo>
                  <a:pt x="110890" y="1170616"/>
                </a:lnTo>
                <a:lnTo>
                  <a:pt x="106067" y="1186644"/>
                </a:lnTo>
                <a:lnTo>
                  <a:pt x="101406" y="1202671"/>
                </a:lnTo>
                <a:lnTo>
                  <a:pt x="99289" y="1210100"/>
                </a:lnTo>
                <a:lnTo>
                  <a:pt x="97215" y="1217540"/>
                </a:lnTo>
                <a:lnTo>
                  <a:pt x="93171" y="1232317"/>
                </a:lnTo>
                <a:close/>
              </a:path>
              <a:path w="1105534" h="3413760">
                <a:moveTo>
                  <a:pt x="61182" y="1372007"/>
                </a:moveTo>
                <a:lnTo>
                  <a:pt x="32403" y="1366517"/>
                </a:lnTo>
                <a:lnTo>
                  <a:pt x="35629" y="1349918"/>
                </a:lnTo>
                <a:lnTo>
                  <a:pt x="39006" y="1333272"/>
                </a:lnTo>
                <a:lnTo>
                  <a:pt x="42525" y="1316627"/>
                </a:lnTo>
                <a:lnTo>
                  <a:pt x="46176" y="1300028"/>
                </a:lnTo>
                <a:lnTo>
                  <a:pt x="74724" y="1306494"/>
                </a:lnTo>
                <a:lnTo>
                  <a:pt x="71131" y="1322821"/>
                </a:lnTo>
                <a:lnTo>
                  <a:pt x="67665" y="1339205"/>
                </a:lnTo>
                <a:lnTo>
                  <a:pt x="64343" y="1355612"/>
                </a:lnTo>
                <a:lnTo>
                  <a:pt x="61182" y="1372007"/>
                </a:lnTo>
                <a:close/>
              </a:path>
              <a:path w="1105534" h="3413760">
                <a:moveTo>
                  <a:pt x="40052" y="1513650"/>
                </a:moveTo>
                <a:lnTo>
                  <a:pt x="10931" y="1510478"/>
                </a:lnTo>
                <a:lnTo>
                  <a:pt x="12868" y="1493624"/>
                </a:lnTo>
                <a:lnTo>
                  <a:pt x="14960" y="1476760"/>
                </a:lnTo>
                <a:lnTo>
                  <a:pt x="17193" y="1459918"/>
                </a:lnTo>
                <a:lnTo>
                  <a:pt x="19556" y="1443134"/>
                </a:lnTo>
                <a:lnTo>
                  <a:pt x="48531" y="1447281"/>
                </a:lnTo>
                <a:lnTo>
                  <a:pt x="46199" y="1463862"/>
                </a:lnTo>
                <a:lnTo>
                  <a:pt x="44003" y="1480466"/>
                </a:lnTo>
                <a:lnTo>
                  <a:pt x="41952" y="1497069"/>
                </a:lnTo>
                <a:lnTo>
                  <a:pt x="40052" y="1513650"/>
                </a:lnTo>
                <a:close/>
              </a:path>
              <a:path w="1105534" h="3413760">
                <a:moveTo>
                  <a:pt x="30121" y="1656267"/>
                </a:moveTo>
                <a:lnTo>
                  <a:pt x="805" y="1655413"/>
                </a:lnTo>
                <a:lnTo>
                  <a:pt x="1424" y="1638469"/>
                </a:lnTo>
                <a:lnTo>
                  <a:pt x="2198" y="1621512"/>
                </a:lnTo>
                <a:lnTo>
                  <a:pt x="3124" y="1604579"/>
                </a:lnTo>
                <a:lnTo>
                  <a:pt x="4196" y="1587703"/>
                </a:lnTo>
                <a:lnTo>
                  <a:pt x="33403" y="1589777"/>
                </a:lnTo>
                <a:lnTo>
                  <a:pt x="32360" y="1606325"/>
                </a:lnTo>
                <a:lnTo>
                  <a:pt x="31455" y="1622976"/>
                </a:lnTo>
                <a:lnTo>
                  <a:pt x="30704" y="1639650"/>
                </a:lnTo>
                <a:lnTo>
                  <a:pt x="30121" y="1656267"/>
                </a:lnTo>
                <a:close/>
              </a:path>
              <a:path w="1105534" h="3413760">
                <a:moveTo>
                  <a:pt x="1903" y="1800593"/>
                </a:moveTo>
                <a:lnTo>
                  <a:pt x="1161" y="1782631"/>
                </a:lnTo>
                <a:lnTo>
                  <a:pt x="626" y="1765930"/>
                </a:lnTo>
                <a:lnTo>
                  <a:pt x="239" y="1749206"/>
                </a:lnTo>
                <a:lnTo>
                  <a:pt x="0" y="1732883"/>
                </a:lnTo>
                <a:lnTo>
                  <a:pt x="29255" y="1732517"/>
                </a:lnTo>
                <a:lnTo>
                  <a:pt x="29529" y="1749776"/>
                </a:lnTo>
                <a:lnTo>
                  <a:pt x="29951" y="1766738"/>
                </a:lnTo>
                <a:lnTo>
                  <a:pt x="30523" y="1783700"/>
                </a:lnTo>
                <a:lnTo>
                  <a:pt x="31170" y="1799251"/>
                </a:lnTo>
                <a:lnTo>
                  <a:pt x="1903" y="1800593"/>
                </a:lnTo>
                <a:close/>
              </a:path>
              <a:path w="1105534" h="3413760">
                <a:moveTo>
                  <a:pt x="14347" y="1945407"/>
                </a:moveTo>
                <a:lnTo>
                  <a:pt x="12308" y="1928535"/>
                </a:lnTo>
                <a:lnTo>
                  <a:pt x="10423" y="1911628"/>
                </a:lnTo>
                <a:lnTo>
                  <a:pt x="8701" y="1894745"/>
                </a:lnTo>
                <a:lnTo>
                  <a:pt x="7149" y="1877941"/>
                </a:lnTo>
                <a:lnTo>
                  <a:pt x="36307" y="1875379"/>
                </a:lnTo>
                <a:lnTo>
                  <a:pt x="37850" y="1891960"/>
                </a:lnTo>
                <a:lnTo>
                  <a:pt x="39537" y="1908563"/>
                </a:lnTo>
                <a:lnTo>
                  <a:pt x="41375" y="1925167"/>
                </a:lnTo>
                <a:lnTo>
                  <a:pt x="43371" y="1941747"/>
                </a:lnTo>
                <a:lnTo>
                  <a:pt x="14347" y="1945407"/>
                </a:lnTo>
                <a:close/>
              </a:path>
              <a:path w="1105534" h="3413760">
                <a:moveTo>
                  <a:pt x="37893" y="2088757"/>
                </a:moveTo>
                <a:lnTo>
                  <a:pt x="34570" y="2072137"/>
                </a:lnTo>
                <a:lnTo>
                  <a:pt x="31395" y="2055436"/>
                </a:lnTo>
                <a:lnTo>
                  <a:pt x="28373" y="2038713"/>
                </a:lnTo>
                <a:lnTo>
                  <a:pt x="25510" y="2022023"/>
                </a:lnTo>
                <a:lnTo>
                  <a:pt x="54387" y="2017265"/>
                </a:lnTo>
                <a:lnTo>
                  <a:pt x="57199" y="2033680"/>
                </a:lnTo>
                <a:lnTo>
                  <a:pt x="60185" y="2050129"/>
                </a:lnTo>
                <a:lnTo>
                  <a:pt x="63322" y="2066555"/>
                </a:lnTo>
                <a:lnTo>
                  <a:pt x="66587" y="2082901"/>
                </a:lnTo>
                <a:lnTo>
                  <a:pt x="37893" y="2088757"/>
                </a:lnTo>
                <a:close/>
              </a:path>
              <a:path w="1105534" h="3413760">
                <a:moveTo>
                  <a:pt x="72541" y="2229911"/>
                </a:moveTo>
                <a:lnTo>
                  <a:pt x="67950" y="2213636"/>
                </a:lnTo>
                <a:lnTo>
                  <a:pt x="63487" y="2197246"/>
                </a:lnTo>
                <a:lnTo>
                  <a:pt x="59167" y="2180810"/>
                </a:lnTo>
                <a:lnTo>
                  <a:pt x="55009" y="2164397"/>
                </a:lnTo>
                <a:lnTo>
                  <a:pt x="83460" y="2157322"/>
                </a:lnTo>
                <a:lnTo>
                  <a:pt x="87540" y="2173462"/>
                </a:lnTo>
                <a:lnTo>
                  <a:pt x="91778" y="2189636"/>
                </a:lnTo>
                <a:lnTo>
                  <a:pt x="96171" y="2205788"/>
                </a:lnTo>
                <a:lnTo>
                  <a:pt x="100710" y="2221860"/>
                </a:lnTo>
                <a:lnTo>
                  <a:pt x="72541" y="2229911"/>
                </a:lnTo>
                <a:close/>
              </a:path>
              <a:path w="1105534" h="3413760">
                <a:moveTo>
                  <a:pt x="118010" y="2368015"/>
                </a:moveTo>
                <a:lnTo>
                  <a:pt x="112166" y="2352106"/>
                </a:lnTo>
                <a:lnTo>
                  <a:pt x="106449" y="2336082"/>
                </a:lnTo>
                <a:lnTo>
                  <a:pt x="100876" y="2320012"/>
                </a:lnTo>
                <a:lnTo>
                  <a:pt x="95464" y="2303965"/>
                </a:lnTo>
                <a:lnTo>
                  <a:pt x="123244" y="2294815"/>
                </a:lnTo>
                <a:lnTo>
                  <a:pt x="128582" y="2310588"/>
                </a:lnTo>
                <a:lnTo>
                  <a:pt x="134068" y="2326383"/>
                </a:lnTo>
                <a:lnTo>
                  <a:pt x="139697" y="2342132"/>
                </a:lnTo>
                <a:lnTo>
                  <a:pt x="145460" y="2357767"/>
                </a:lnTo>
                <a:lnTo>
                  <a:pt x="118010" y="2368015"/>
                </a:lnTo>
                <a:close/>
              </a:path>
              <a:path w="1105534" h="3413760">
                <a:moveTo>
                  <a:pt x="173996" y="2502215"/>
                </a:moveTo>
                <a:lnTo>
                  <a:pt x="166963" y="2486851"/>
                </a:lnTo>
                <a:lnTo>
                  <a:pt x="160030" y="2471349"/>
                </a:lnTo>
                <a:lnTo>
                  <a:pt x="153230" y="2455756"/>
                </a:lnTo>
                <a:lnTo>
                  <a:pt x="146595" y="2440117"/>
                </a:lnTo>
                <a:lnTo>
                  <a:pt x="173569" y="2428771"/>
                </a:lnTo>
                <a:lnTo>
                  <a:pt x="180117" y="2444157"/>
                </a:lnTo>
                <a:lnTo>
                  <a:pt x="186809" y="2459531"/>
                </a:lnTo>
                <a:lnTo>
                  <a:pt x="193624" y="2474836"/>
                </a:lnTo>
                <a:lnTo>
                  <a:pt x="200543" y="2490015"/>
                </a:lnTo>
                <a:lnTo>
                  <a:pt x="173996" y="2502215"/>
                </a:lnTo>
                <a:close/>
              </a:path>
              <a:path w="1105534" h="3413760">
                <a:moveTo>
                  <a:pt x="1077954" y="3413677"/>
                </a:moveTo>
                <a:lnTo>
                  <a:pt x="1062590" y="3406361"/>
                </a:lnTo>
                <a:lnTo>
                  <a:pt x="1047272" y="3398884"/>
                </a:lnTo>
                <a:lnTo>
                  <a:pt x="1032044" y="3391271"/>
                </a:lnTo>
                <a:lnTo>
                  <a:pt x="1016954" y="3383543"/>
                </a:lnTo>
                <a:lnTo>
                  <a:pt x="1030375" y="3357557"/>
                </a:lnTo>
                <a:lnTo>
                  <a:pt x="1060249" y="3372593"/>
                </a:lnTo>
                <a:lnTo>
                  <a:pt x="1075307" y="3379929"/>
                </a:lnTo>
                <a:lnTo>
                  <a:pt x="1090399" y="3387081"/>
                </a:lnTo>
                <a:lnTo>
                  <a:pt x="1077954" y="3413677"/>
                </a:lnTo>
                <a:close/>
              </a:path>
              <a:path w="1105534" h="3413760">
                <a:moveTo>
                  <a:pt x="240144" y="2631779"/>
                </a:moveTo>
                <a:lnTo>
                  <a:pt x="231931" y="2616966"/>
                </a:lnTo>
                <a:lnTo>
                  <a:pt x="223819" y="2602027"/>
                </a:lnTo>
                <a:lnTo>
                  <a:pt x="215842" y="2587019"/>
                </a:lnTo>
                <a:lnTo>
                  <a:pt x="208034" y="2571999"/>
                </a:lnTo>
                <a:lnTo>
                  <a:pt x="234093" y="2558579"/>
                </a:lnTo>
                <a:lnTo>
                  <a:pt x="241763" y="2573396"/>
                </a:lnTo>
                <a:lnTo>
                  <a:pt x="249604" y="2588179"/>
                </a:lnTo>
                <a:lnTo>
                  <a:pt x="257588" y="2602894"/>
                </a:lnTo>
                <a:lnTo>
                  <a:pt x="265691" y="2617505"/>
                </a:lnTo>
                <a:lnTo>
                  <a:pt x="240144" y="2631779"/>
                </a:lnTo>
                <a:close/>
              </a:path>
              <a:path w="1105534" h="3413760">
                <a:moveTo>
                  <a:pt x="948757" y="3346577"/>
                </a:moveTo>
                <a:lnTo>
                  <a:pt x="934033" y="3338144"/>
                </a:lnTo>
                <a:lnTo>
                  <a:pt x="919355" y="3329527"/>
                </a:lnTo>
                <a:lnTo>
                  <a:pt x="904768" y="3320774"/>
                </a:lnTo>
                <a:lnTo>
                  <a:pt x="890319" y="3311929"/>
                </a:lnTo>
                <a:lnTo>
                  <a:pt x="905690" y="3287041"/>
                </a:lnTo>
                <a:lnTo>
                  <a:pt x="934284" y="3304334"/>
                </a:lnTo>
                <a:lnTo>
                  <a:pt x="948701" y="3312810"/>
                </a:lnTo>
                <a:lnTo>
                  <a:pt x="963152" y="3321079"/>
                </a:lnTo>
                <a:lnTo>
                  <a:pt x="948757" y="3346577"/>
                </a:lnTo>
                <a:close/>
              </a:path>
              <a:path w="1105534" h="3413760">
                <a:moveTo>
                  <a:pt x="316065" y="2755975"/>
                </a:moveTo>
                <a:lnTo>
                  <a:pt x="306743" y="2741802"/>
                </a:lnTo>
                <a:lnTo>
                  <a:pt x="297518" y="2727503"/>
                </a:lnTo>
                <a:lnTo>
                  <a:pt x="288416" y="2713136"/>
                </a:lnTo>
                <a:lnTo>
                  <a:pt x="279465" y="2698757"/>
                </a:lnTo>
                <a:lnTo>
                  <a:pt x="304389" y="2683385"/>
                </a:lnTo>
                <a:lnTo>
                  <a:pt x="313201" y="2697577"/>
                </a:lnTo>
                <a:lnTo>
                  <a:pt x="322169" y="2711734"/>
                </a:lnTo>
                <a:lnTo>
                  <a:pt x="331254" y="2725778"/>
                </a:lnTo>
                <a:lnTo>
                  <a:pt x="340416" y="2739627"/>
                </a:lnTo>
                <a:lnTo>
                  <a:pt x="316065" y="2755975"/>
                </a:lnTo>
                <a:close/>
              </a:path>
              <a:path w="1105534" h="3413760">
                <a:moveTo>
                  <a:pt x="825171" y="3269717"/>
                </a:moveTo>
                <a:lnTo>
                  <a:pt x="811179" y="3260132"/>
                </a:lnTo>
                <a:lnTo>
                  <a:pt x="797233" y="3250410"/>
                </a:lnTo>
                <a:lnTo>
                  <a:pt x="783378" y="3240551"/>
                </a:lnTo>
                <a:lnTo>
                  <a:pt x="769661" y="3230555"/>
                </a:lnTo>
                <a:lnTo>
                  <a:pt x="786985" y="3207009"/>
                </a:lnTo>
                <a:lnTo>
                  <a:pt x="800498" y="3216788"/>
                </a:lnTo>
                <a:lnTo>
                  <a:pt x="814114" y="3226498"/>
                </a:lnTo>
                <a:lnTo>
                  <a:pt x="827799" y="3236072"/>
                </a:lnTo>
                <a:lnTo>
                  <a:pt x="841519" y="3245439"/>
                </a:lnTo>
                <a:lnTo>
                  <a:pt x="825171" y="3269717"/>
                </a:lnTo>
                <a:close/>
              </a:path>
              <a:path w="1105534" h="3413760">
                <a:moveTo>
                  <a:pt x="401343" y="2873827"/>
                </a:moveTo>
                <a:lnTo>
                  <a:pt x="390940" y="2860474"/>
                </a:lnTo>
                <a:lnTo>
                  <a:pt x="380618" y="2846972"/>
                </a:lnTo>
                <a:lnTo>
                  <a:pt x="370410" y="2833355"/>
                </a:lnTo>
                <a:lnTo>
                  <a:pt x="360351" y="2819659"/>
                </a:lnTo>
                <a:lnTo>
                  <a:pt x="384019" y="2802457"/>
                </a:lnTo>
                <a:lnTo>
                  <a:pt x="393966" y="2815900"/>
                </a:lnTo>
                <a:lnTo>
                  <a:pt x="404027" y="2829297"/>
                </a:lnTo>
                <a:lnTo>
                  <a:pt x="414179" y="2842603"/>
                </a:lnTo>
                <a:lnTo>
                  <a:pt x="424401" y="2855771"/>
                </a:lnTo>
                <a:lnTo>
                  <a:pt x="401343" y="2873827"/>
                </a:lnTo>
                <a:close/>
              </a:path>
              <a:path w="1105534" h="3413760">
                <a:moveTo>
                  <a:pt x="707928" y="3183463"/>
                </a:moveTo>
                <a:lnTo>
                  <a:pt x="694760" y="3172834"/>
                </a:lnTo>
                <a:lnTo>
                  <a:pt x="681637" y="3162021"/>
                </a:lnTo>
                <a:lnTo>
                  <a:pt x="668606" y="3151072"/>
                </a:lnTo>
                <a:lnTo>
                  <a:pt x="655712" y="3140031"/>
                </a:lnTo>
                <a:lnTo>
                  <a:pt x="674745" y="3117827"/>
                </a:lnTo>
                <a:lnTo>
                  <a:pt x="687507" y="3128736"/>
                </a:lnTo>
                <a:lnTo>
                  <a:pt x="700349" y="3139497"/>
                </a:lnTo>
                <a:lnTo>
                  <a:pt x="713260" y="3150098"/>
                </a:lnTo>
                <a:lnTo>
                  <a:pt x="726228" y="3160527"/>
                </a:lnTo>
                <a:lnTo>
                  <a:pt x="707928" y="3183463"/>
                </a:lnTo>
                <a:close/>
              </a:path>
              <a:path w="1105534" h="3413760">
                <a:moveTo>
                  <a:pt x="495405" y="2984847"/>
                </a:moveTo>
                <a:lnTo>
                  <a:pt x="484066" y="2972317"/>
                </a:lnTo>
                <a:lnTo>
                  <a:pt x="472774" y="2959639"/>
                </a:lnTo>
                <a:lnTo>
                  <a:pt x="461572" y="2946846"/>
                </a:lnTo>
                <a:lnTo>
                  <a:pt x="450509" y="2933973"/>
                </a:lnTo>
                <a:lnTo>
                  <a:pt x="472713" y="2914941"/>
                </a:lnTo>
                <a:lnTo>
                  <a:pt x="483613" y="2927648"/>
                </a:lnTo>
                <a:lnTo>
                  <a:pt x="494673" y="2940287"/>
                </a:lnTo>
                <a:lnTo>
                  <a:pt x="505824" y="2952788"/>
                </a:lnTo>
                <a:lnTo>
                  <a:pt x="516999" y="2965083"/>
                </a:lnTo>
                <a:lnTo>
                  <a:pt x="495405" y="2984847"/>
                </a:lnTo>
                <a:close/>
              </a:path>
              <a:path w="1105534" h="3413760">
                <a:moveTo>
                  <a:pt x="597885" y="3088303"/>
                </a:moveTo>
                <a:lnTo>
                  <a:pt x="563332" y="3055243"/>
                </a:lnTo>
                <a:lnTo>
                  <a:pt x="549085" y="3040967"/>
                </a:lnTo>
                <a:lnTo>
                  <a:pt x="569825" y="3020349"/>
                </a:lnTo>
                <a:lnTo>
                  <a:pt x="583887" y="3034320"/>
                </a:lnTo>
                <a:lnTo>
                  <a:pt x="595124" y="3045283"/>
                </a:lnTo>
                <a:lnTo>
                  <a:pt x="606430" y="3056131"/>
                </a:lnTo>
                <a:lnTo>
                  <a:pt x="617771" y="3066831"/>
                </a:lnTo>
                <a:lnTo>
                  <a:pt x="597885" y="3088303"/>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2" name="bk object 22"/>
          <p:cNvSpPr/>
          <p:nvPr/>
        </p:nvSpPr>
        <p:spPr>
          <a:xfrm>
            <a:off x="9428288" y="5817200"/>
            <a:ext cx="2203895" cy="699411"/>
          </a:xfrm>
          <a:prstGeom prst="rect">
            <a:avLst/>
          </a:prstGeom>
          <a:blipFill>
            <a:blip r:embed="rId2"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504747" y="340371"/>
            <a:ext cx="11032167" cy="474425"/>
          </a:xfrm>
        </p:spPr>
        <p:txBody>
          <a:bodyPr lIns="0" tIns="0" rIns="0" bIns="0"/>
          <a:lstStyle>
            <a:lvl1pPr>
              <a:defRPr sz="3083" b="1" i="0">
                <a:solidFill>
                  <a:schemeClr val="bg1"/>
                </a:solidFill>
                <a:latin typeface="Calibri"/>
                <a:cs typeface="Calibri"/>
              </a:defRPr>
            </a:lvl1pPr>
          </a:lstStyle>
          <a:p>
            <a:endParaRPr/>
          </a:p>
        </p:txBody>
      </p:sp>
      <p:sp>
        <p:nvSpPr>
          <p:cNvPr id="3" name="Holder 3"/>
          <p:cNvSpPr>
            <a:spLocks noGrp="1"/>
          </p:cNvSpPr>
          <p:nvPr>
            <p:ph type="ftr" sz="quarter" idx="5"/>
          </p:nvPr>
        </p:nvSpPr>
        <p:spPr>
          <a:xfrm>
            <a:off x="4726210" y="5783522"/>
            <a:ext cx="4448198" cy="251159"/>
          </a:xfrm>
        </p:spPr>
        <p:txBody>
          <a:bodyPr lIns="0" tIns="0" rIns="0" bIns="0"/>
          <a:lstStyle>
            <a:lvl1pPr algn="ctr">
              <a:defRPr>
                <a:solidFill>
                  <a:schemeClr val="tx1">
                    <a:tint val="75000"/>
                  </a:schemeClr>
                </a:solidFill>
              </a:defRPr>
            </a:lvl1pPr>
          </a:lstStyle>
          <a:p>
            <a:pPr defTabSz="829178"/>
            <a:endParaRPr lang="en-GB" sz="1632">
              <a:solidFill>
                <a:prstClr val="black">
                  <a:tint val="75000"/>
                </a:prstClr>
              </a:solidFill>
            </a:endParaRPr>
          </a:p>
        </p:txBody>
      </p:sp>
      <p:sp>
        <p:nvSpPr>
          <p:cNvPr id="4" name="Holder 4"/>
          <p:cNvSpPr>
            <a:spLocks noGrp="1"/>
          </p:cNvSpPr>
          <p:nvPr>
            <p:ph type="dt" sz="half" idx="6"/>
          </p:nvPr>
        </p:nvSpPr>
        <p:spPr>
          <a:xfrm>
            <a:off x="695031" y="5783522"/>
            <a:ext cx="3197142" cy="251159"/>
          </a:xfrm>
        </p:spPr>
        <p:txBody>
          <a:bodyPr lIns="0" tIns="0" rIns="0" bIns="0"/>
          <a:lstStyle>
            <a:lvl1pPr algn="l">
              <a:defRPr>
                <a:solidFill>
                  <a:schemeClr val="tx1">
                    <a:tint val="75000"/>
                  </a:schemeClr>
                </a:solidFill>
              </a:defRPr>
            </a:lvl1pPr>
          </a:lstStyle>
          <a:p>
            <a:pPr defTabSz="829178"/>
            <a:fld id="{1D8BD707-D9CF-40AE-B4C6-C98DA3205C09}" type="datetimeFigureOut">
              <a:rPr lang="en-US" sz="1632" smtClean="0">
                <a:solidFill>
                  <a:prstClr val="black">
                    <a:tint val="75000"/>
                  </a:prstClr>
                </a:solidFill>
              </a:rPr>
              <a:pPr defTabSz="829178"/>
              <a:t>11/22/2022</a:t>
            </a:fld>
            <a:endParaRPr lang="en-US" sz="1632">
              <a:solidFill>
                <a:prstClr val="black">
                  <a:tint val="75000"/>
                </a:prstClr>
              </a:solidFill>
            </a:endParaRPr>
          </a:p>
        </p:txBody>
      </p:sp>
      <p:sp>
        <p:nvSpPr>
          <p:cNvPr id="5" name="Holder 5"/>
          <p:cNvSpPr>
            <a:spLocks noGrp="1"/>
          </p:cNvSpPr>
          <p:nvPr>
            <p:ph type="sldNum" sz="quarter" idx="7"/>
          </p:nvPr>
        </p:nvSpPr>
        <p:spPr>
          <a:xfrm>
            <a:off x="10008445" y="5783522"/>
            <a:ext cx="3197142" cy="251159"/>
          </a:xfrm>
        </p:spPr>
        <p:txBody>
          <a:bodyPr lIns="0" tIns="0" rIns="0" bIns="0"/>
          <a:lstStyle>
            <a:lvl1pPr algn="r">
              <a:defRPr>
                <a:solidFill>
                  <a:schemeClr val="tx1">
                    <a:tint val="75000"/>
                  </a:schemeClr>
                </a:solidFill>
              </a:defRPr>
            </a:lvl1pPr>
          </a:lstStyle>
          <a:p>
            <a:pPr defTabSz="829178"/>
            <a:fld id="{B6F15528-21DE-4FAA-801E-634DDDAF4B2B}" type="slidenum">
              <a:rPr lang="en-GB" sz="1632" smtClean="0">
                <a:solidFill>
                  <a:prstClr val="black">
                    <a:tint val="75000"/>
                  </a:prstClr>
                </a:solidFill>
              </a:rPr>
              <a:pPr defTabSz="829178"/>
              <a:t>‹#›</a:t>
            </a:fld>
            <a:endParaRPr lang="en-GB" sz="1632">
              <a:solidFill>
                <a:prstClr val="black">
                  <a:tint val="75000"/>
                </a:prstClr>
              </a:solidFill>
            </a:endParaRPr>
          </a:p>
        </p:txBody>
      </p:sp>
    </p:spTree>
    <p:extLst>
      <p:ext uri="{BB962C8B-B14F-4D97-AF65-F5344CB8AC3E}">
        <p14:creationId xmlns:p14="http://schemas.microsoft.com/office/powerpoint/2010/main" val="97029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04747" y="340371"/>
            <a:ext cx="11032167" cy="474425"/>
          </a:xfrm>
        </p:spPr>
        <p:txBody>
          <a:bodyPr lIns="0" tIns="0" rIns="0" bIns="0"/>
          <a:lstStyle>
            <a:lvl1pPr>
              <a:defRPr sz="3083"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4726210" y="5783522"/>
            <a:ext cx="4448198" cy="251159"/>
          </a:xfrm>
        </p:spPr>
        <p:txBody>
          <a:bodyPr lIns="0" tIns="0" rIns="0" bIns="0"/>
          <a:lstStyle>
            <a:lvl1pPr algn="ctr">
              <a:defRPr>
                <a:solidFill>
                  <a:schemeClr val="tx1">
                    <a:tint val="75000"/>
                  </a:schemeClr>
                </a:solidFill>
              </a:defRPr>
            </a:lvl1pPr>
          </a:lstStyle>
          <a:p>
            <a:pPr defTabSz="829178"/>
            <a:endParaRPr lang="en-GB" sz="1632">
              <a:solidFill>
                <a:prstClr val="black">
                  <a:tint val="75000"/>
                </a:prstClr>
              </a:solidFill>
            </a:endParaRPr>
          </a:p>
        </p:txBody>
      </p:sp>
      <p:sp>
        <p:nvSpPr>
          <p:cNvPr id="5" name="Holder 5"/>
          <p:cNvSpPr>
            <a:spLocks noGrp="1"/>
          </p:cNvSpPr>
          <p:nvPr>
            <p:ph type="dt" sz="half" idx="6"/>
          </p:nvPr>
        </p:nvSpPr>
        <p:spPr>
          <a:xfrm>
            <a:off x="695031" y="5783522"/>
            <a:ext cx="3197142" cy="251159"/>
          </a:xfrm>
        </p:spPr>
        <p:txBody>
          <a:bodyPr lIns="0" tIns="0" rIns="0" bIns="0"/>
          <a:lstStyle>
            <a:lvl1pPr algn="l">
              <a:defRPr>
                <a:solidFill>
                  <a:schemeClr val="tx1">
                    <a:tint val="75000"/>
                  </a:schemeClr>
                </a:solidFill>
              </a:defRPr>
            </a:lvl1pPr>
          </a:lstStyle>
          <a:p>
            <a:pPr defTabSz="829178"/>
            <a:fld id="{1D8BD707-D9CF-40AE-B4C6-C98DA3205C09}" type="datetimeFigureOut">
              <a:rPr lang="en-US" sz="1632" smtClean="0">
                <a:solidFill>
                  <a:prstClr val="black">
                    <a:tint val="75000"/>
                  </a:prstClr>
                </a:solidFill>
              </a:rPr>
              <a:pPr defTabSz="829178"/>
              <a:t>11/22/2022</a:t>
            </a:fld>
            <a:endParaRPr lang="en-US" sz="1632">
              <a:solidFill>
                <a:prstClr val="black">
                  <a:tint val="75000"/>
                </a:prstClr>
              </a:solidFill>
            </a:endParaRPr>
          </a:p>
        </p:txBody>
      </p:sp>
      <p:sp>
        <p:nvSpPr>
          <p:cNvPr id="6" name="Holder 6"/>
          <p:cNvSpPr>
            <a:spLocks noGrp="1"/>
          </p:cNvSpPr>
          <p:nvPr>
            <p:ph type="sldNum" sz="quarter" idx="7"/>
          </p:nvPr>
        </p:nvSpPr>
        <p:spPr>
          <a:xfrm>
            <a:off x="10008445" y="5783522"/>
            <a:ext cx="3197142" cy="251159"/>
          </a:xfrm>
        </p:spPr>
        <p:txBody>
          <a:bodyPr lIns="0" tIns="0" rIns="0" bIns="0"/>
          <a:lstStyle>
            <a:lvl1pPr algn="r">
              <a:defRPr>
                <a:solidFill>
                  <a:schemeClr val="tx1">
                    <a:tint val="75000"/>
                  </a:schemeClr>
                </a:solidFill>
              </a:defRPr>
            </a:lvl1pPr>
          </a:lstStyle>
          <a:p>
            <a:pPr defTabSz="829178"/>
            <a:fld id="{B6F15528-21DE-4FAA-801E-634DDDAF4B2B}" type="slidenum">
              <a:rPr lang="en-GB" sz="1632" smtClean="0">
                <a:solidFill>
                  <a:prstClr val="black">
                    <a:tint val="75000"/>
                  </a:prstClr>
                </a:solidFill>
              </a:rPr>
              <a:pPr defTabSz="829178"/>
              <a:t>‹#›</a:t>
            </a:fld>
            <a:endParaRPr lang="en-GB" sz="1632">
              <a:solidFill>
                <a:prstClr val="black">
                  <a:tint val="75000"/>
                </a:prstClr>
              </a:solidFill>
            </a:endParaRPr>
          </a:p>
        </p:txBody>
      </p:sp>
    </p:spTree>
    <p:extLst>
      <p:ext uri="{BB962C8B-B14F-4D97-AF65-F5344CB8AC3E}">
        <p14:creationId xmlns:p14="http://schemas.microsoft.com/office/powerpoint/2010/main" val="252762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3818668"/>
            <a:ext cx="12192000" cy="303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8" y="347663"/>
            <a:ext cx="27063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AEBE317-4489-48E3-A54F-DE0B653DAD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0757" b="16557"/>
          <a:stretch/>
        </p:blipFill>
        <p:spPr>
          <a:xfrm>
            <a:off x="8407021" y="577904"/>
            <a:ext cx="3489420" cy="1161996"/>
          </a:xfrm>
          <a:prstGeom prst="rect">
            <a:avLst/>
          </a:prstGeom>
        </p:spPr>
      </p:pic>
    </p:spTree>
    <p:extLst>
      <p:ext uri="{BB962C8B-B14F-4D97-AF65-F5344CB8AC3E}">
        <p14:creationId xmlns:p14="http://schemas.microsoft.com/office/powerpoint/2010/main" val="258748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7641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73626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1575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7030A0"/>
            </a:gs>
            <a:gs pos="35000">
              <a:srgbClr val="CFC5CB"/>
            </a:gs>
            <a:gs pos="14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0C6404-AD6E-4860-8E75-697CA40B95DA}" type="datetimeFigureOut">
              <a:rPr lang="en-US" dirty="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11/22/2022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11/22/2022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11/22/2022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accent1">
                <a:lumMod val="45000"/>
                <a:lumOff val="55000"/>
              </a:schemeClr>
            </a:gs>
            <a:gs pos="100000">
              <a:srgbClr val="7030A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11/22/2022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209" y="752867"/>
            <a:ext cx="10517584" cy="1324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209" y="2213056"/>
            <a:ext cx="10517584" cy="347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209" y="6355997"/>
            <a:ext cx="2744608" cy="365557"/>
          </a:xfrm>
          <a:prstGeom prst="rect">
            <a:avLst/>
          </a:prstGeom>
        </p:spPr>
        <p:txBody>
          <a:bodyPr vert="horz" lIns="91440" tIns="45720" rIns="91440" bIns="45720" rtlCol="0" anchor="ctr"/>
          <a:lstStyle>
            <a:lvl1pPr algn="l">
              <a:defRPr sz="1200">
                <a:solidFill>
                  <a:schemeClr val="tx1">
                    <a:tint val="75000"/>
                  </a:schemeClr>
                </a:solidFill>
              </a:defRPr>
            </a:lvl1pPr>
          </a:lstStyle>
          <a:p>
            <a:fld id="{F100EE7F-8A66-4345-A130-D972883D7CC8}" type="datetimeFigureOut">
              <a:rPr lang="en-US" smtClean="0"/>
              <a:t>11/22/2022</a:t>
            </a:fld>
            <a:endParaRPr lang="en-US" dirty="0"/>
          </a:p>
        </p:txBody>
      </p:sp>
      <p:sp>
        <p:nvSpPr>
          <p:cNvPr id="5" name="Footer Placeholder 4"/>
          <p:cNvSpPr>
            <a:spLocks noGrp="1"/>
          </p:cNvSpPr>
          <p:nvPr>
            <p:ph type="ftr" sz="quarter" idx="3"/>
          </p:nvPr>
        </p:nvSpPr>
        <p:spPr>
          <a:xfrm>
            <a:off x="4037545" y="6355997"/>
            <a:ext cx="4116912" cy="36555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185" y="6355997"/>
            <a:ext cx="2744608" cy="365557"/>
          </a:xfrm>
          <a:prstGeom prst="rect">
            <a:avLst/>
          </a:prstGeom>
        </p:spPr>
        <p:txBody>
          <a:bodyPr vert="horz" lIns="91440" tIns="45720" rIns="91440" bIns="45720" rtlCol="0" anchor="ctr"/>
          <a:lstStyle>
            <a:lvl1pPr algn="r">
              <a:defRPr sz="1200">
                <a:solidFill>
                  <a:schemeClr val="tx1">
                    <a:tint val="75000"/>
                  </a:schemeClr>
                </a:solidFill>
              </a:defRPr>
            </a:lvl1pPr>
          </a:lstStyle>
          <a:p>
            <a:fld id="{FB4CFD86-DBB3-E44E-9904-B0E402D0B42E}" type="slidenum">
              <a:rPr lang="en-US" smtClean="0"/>
              <a:t>‹#›</a:t>
            </a:fld>
            <a:endParaRPr lang="en-US" dirty="0"/>
          </a:p>
        </p:txBody>
      </p:sp>
      <p:pic>
        <p:nvPicPr>
          <p:cNvPr id="11" name="Picture 10" descr="Logo_Saving Lives, Improving Liv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111" y="296117"/>
            <a:ext cx="1764452" cy="456750"/>
          </a:xfrm>
          <a:prstGeom prst="rect">
            <a:avLst/>
          </a:prstGeom>
        </p:spPr>
      </p:pic>
      <p:pic>
        <p:nvPicPr>
          <p:cNvPr id="12" name="Picture 11" descr="Macintosh HD:Users:ntrow:Desktop:IMPORTANT FILES:NCA IDENTITY 2021:NCA Foundation Trust Logo:Northern Care Alliance NHS Foundation Trust.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46142" y="286410"/>
            <a:ext cx="2432948" cy="582253"/>
          </a:xfrm>
          <a:prstGeom prst="rect">
            <a:avLst/>
          </a:prstGeom>
          <a:noFill/>
          <a:ln>
            <a:noFill/>
          </a:ln>
        </p:spPr>
      </p:pic>
      <p:pic>
        <p:nvPicPr>
          <p:cNvPr id="8" name="Picture 7" descr="Northern Care Alliance landscape swoosh.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59850"/>
            <a:ext cx="12192000" cy="1098150"/>
          </a:xfrm>
          <a:prstGeom prst="rect">
            <a:avLst/>
          </a:prstGeom>
        </p:spPr>
      </p:pic>
    </p:spTree>
    <p:extLst>
      <p:ext uri="{BB962C8B-B14F-4D97-AF65-F5344CB8AC3E}">
        <p14:creationId xmlns:p14="http://schemas.microsoft.com/office/powerpoint/2010/main" val="101487182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
            <a:ext cx="12192000" cy="6856273"/>
          </a:xfrm>
          <a:custGeom>
            <a:avLst/>
            <a:gdLst/>
            <a:ahLst/>
            <a:cxnLst/>
            <a:rect l="l" t="t" r="r" b="b"/>
            <a:pathLst>
              <a:path w="10693400" h="7560945">
                <a:moveTo>
                  <a:pt x="0" y="0"/>
                </a:moveTo>
                <a:lnTo>
                  <a:pt x="10693399" y="0"/>
                </a:lnTo>
                <a:lnTo>
                  <a:pt x="10693399" y="7560604"/>
                </a:lnTo>
                <a:lnTo>
                  <a:pt x="0" y="7560604"/>
                </a:lnTo>
                <a:lnTo>
                  <a:pt x="0" y="0"/>
                </a:lnTo>
                <a:close/>
              </a:path>
            </a:pathLst>
          </a:custGeom>
          <a:solidFill>
            <a:srgbClr val="E86421"/>
          </a:solidFill>
        </p:spPr>
        <p:txBody>
          <a:bodyPr wrap="square" lIns="0" tIns="0" rIns="0" bIns="0" rtlCol="0"/>
          <a:lstStyle/>
          <a:p>
            <a:endParaRPr sz="1632"/>
          </a:p>
        </p:txBody>
      </p:sp>
      <p:sp>
        <p:nvSpPr>
          <p:cNvPr id="2" name="Holder 2"/>
          <p:cNvSpPr>
            <a:spLocks noGrp="1"/>
          </p:cNvSpPr>
          <p:nvPr>
            <p:ph type="title"/>
          </p:nvPr>
        </p:nvSpPr>
        <p:spPr>
          <a:xfrm>
            <a:off x="504747" y="340371"/>
            <a:ext cx="11032167" cy="523220"/>
          </a:xfrm>
          <a:prstGeom prst="rect">
            <a:avLst/>
          </a:prstGeom>
        </p:spPr>
        <p:txBody>
          <a:bodyPr wrap="square" lIns="0" tIns="0" rIns="0" bIns="0">
            <a:spAutoFit/>
          </a:bodyPr>
          <a:lstStyle>
            <a:lvl1pPr>
              <a:defRPr sz="3400" b="1" i="0">
                <a:solidFill>
                  <a:schemeClr val="bg1"/>
                </a:solidFill>
                <a:latin typeface="Calibri"/>
                <a:cs typeface="Calibri"/>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11/22/2022</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7486395"/>
      </p:ext>
    </p:extLst>
  </p:cSld>
  <p:clrMap bg1="lt1" tx1="dk1" bg2="lt2" tx2="dk2" accent1="accent1" accent2="accent2" accent3="accent3" accent4="accent4" accent5="accent5" accent6="accent6" hlink="hlink" folHlink="folHlink"/>
  <p:sldLayoutIdLst>
    <p:sldLayoutId id="2147483729" r:id="rId1"/>
    <p:sldLayoutId id="2147483730" r:id="rId2"/>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3874140043"/>
      </p:ext>
    </p:extLst>
  </p:cSld>
  <p:clrMap bg1="lt1" tx1="dk1" bg2="lt2" tx2="dk2" accent1="accent1" accent2="accent2" accent3="accent3" accent4="accent4" accent5="accent5" accent6="accent6" hlink="hlink" folHlink="folHlink"/>
  <p:sldLayoutIdLst>
    <p:sldLayoutId id="2147483732" r:id="rId1"/>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495394656"/>
      </p:ext>
    </p:extLst>
  </p:cSld>
  <p:clrMap bg1="lt1" tx1="dk1" bg2="lt2" tx2="dk2" accent1="accent1" accent2="accent2" accent3="accent3" accent4="accent4" accent5="accent5" accent6="accent6" hlink="hlink" folHlink="folHlink"/>
  <p:sldLayoutIdLst>
    <p:sldLayoutId id="2147483734" r:id="rId1"/>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3006276406"/>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2543191101"/>
      </p:ext>
    </p:extLst>
  </p:cSld>
  <p:clrMap bg1="lt1" tx1="dk1" bg2="lt2" tx2="dk2" accent1="accent1" accent2="accent2" accent3="accent3" accent4="accent4" accent5="accent5" accent6="accent6" hlink="hlink" folHlink="folHlink"/>
  <p:sldLayoutIdLst>
    <p:sldLayoutId id="2147483738" r:id="rId1"/>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hyperlink" Target="https://www.youtube.com/watch?v=ZsZnurU3WBo" TargetMode="External"/><Relationship Id="rId4" Type="http://schemas.openxmlformats.org/officeDocument/2006/relationships/hyperlink" Target="https://www.youtube.com/watch?v=HQP0SfsejpE&amp;t"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9.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9.jpeg"/><Relationship Id="rId4" Type="http://schemas.openxmlformats.org/officeDocument/2006/relationships/hyperlink" Target="http://www.rochdalesafeguarding.com/"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9.jpeg"/><Relationship Id="rId4" Type="http://schemas.openxmlformats.org/officeDocument/2006/relationships/hyperlink" Target="mailto:rbsb.admin@rochdale.gov.uk"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hyperlink" Target="https://rochdalesafeguarding.com/p/training/training-arrangement" TargetMode="Externa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39.xml.rels><?xml version="1.0" encoding="UTF-8" standalone="yes"?>
<Relationships xmlns="http://schemas.openxmlformats.org/package/2006/relationships"><Relationship Id="rId3" Type="http://schemas.openxmlformats.org/officeDocument/2006/relationships/hyperlink" Target="https://alcoholchange.org.uk/publication/how-to-use-legal-powers-to-safeguard-highly-vulnerable-dependent-drinkers?amp;amp;amp" TargetMode="External"/><Relationship Id="rId2" Type="http://schemas.openxmlformats.org/officeDocument/2006/relationships/slideLayout" Target="../slideLayouts/slideLayout7.xml"/><Relationship Id="rId1" Type="http://schemas.openxmlformats.org/officeDocument/2006/relationships/themeOverride" Target="../theme/themeOverride23.xml"/><Relationship Id="rId6" Type="http://schemas.openxmlformats.org/officeDocument/2006/relationships/hyperlink" Target="https://rochdalesafeguarding.com/p/training/videos" TargetMode="External"/><Relationship Id="rId5" Type="http://schemas.openxmlformats.org/officeDocument/2006/relationships/hyperlink" Target="https://rochdalesafeguarding.com/p/safeguarding-for-children/assessment-tools-forms-templates-other-resources" TargetMode="External"/><Relationship Id="rId4" Type="http://schemas.openxmlformats.org/officeDocument/2006/relationships/hyperlink" Target="https://rochdalesafeguarding.com/p/safeguarding-for-adults/multi-agency-policy-procedures-protocols-and-guida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image" Target="../media/image9.jpeg"/><Relationship Id="rId4" Type="http://schemas.openxmlformats.org/officeDocument/2006/relationships/hyperlink" Target="http://www.rochdalesafeguarding.com/"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RBSB.admin@rochdale.gov.uk" TargetMode="External"/><Relationship Id="rId7" Type="http://schemas.openxmlformats.org/officeDocument/2006/relationships/image" Target="../media/image19.png"/><Relationship Id="rId12"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facebook.com/rochdalesab" TargetMode="External"/><Relationship Id="rId11" Type="http://schemas.openxmlformats.org/officeDocument/2006/relationships/image" Target="../media/image23.png"/><Relationship Id="rId5" Type="http://schemas.openxmlformats.org/officeDocument/2006/relationships/hyperlink" Target="https://twitter.com/LSCPB_Rochdale" TargetMode="External"/><Relationship Id="rId10" Type="http://schemas.openxmlformats.org/officeDocument/2006/relationships/image" Target="../media/image22.png"/><Relationship Id="rId4" Type="http://schemas.openxmlformats.org/officeDocument/2006/relationships/hyperlink" Target="https://rochdalesafeguarding.com/" TargetMode="External"/><Relationship Id="rId9"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www.facebook.com/earlybreakuk/" TargetMode="External"/><Relationship Id="rId2" Type="http://schemas.openxmlformats.org/officeDocument/2006/relationships/hyperlink" Target="https://earlybreak.co.uk/" TargetMode="External"/><Relationship Id="rId1" Type="http://schemas.openxmlformats.org/officeDocument/2006/relationships/slideLayout" Target="../slideLayouts/slideLayout13.xml"/><Relationship Id="rId5" Type="http://schemas.openxmlformats.org/officeDocument/2006/relationships/hyperlink" Target="https://www.instagram.com/earlybreakuk/" TargetMode="External"/><Relationship Id="rId4" Type="http://schemas.openxmlformats.org/officeDocument/2006/relationships/hyperlink" Target="https://twitter.com/EarlyBreakUK"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info@earlybreak.co.uk" TargetMode="External"/><Relationship Id="rId2" Type="http://schemas.openxmlformats.org/officeDocument/2006/relationships/image" Target="../media/image25.jpg"/><Relationship Id="rId1" Type="http://schemas.openxmlformats.org/officeDocument/2006/relationships/slideLayout" Target="../slideLayouts/slideLayout13.xml"/><Relationship Id="rId4" Type="http://schemas.openxmlformats.org/officeDocument/2006/relationships/hyperlink" Target="https://earlybreak.co.uk/what-we-do/family-services/holding-families-plu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3.xml"/><Relationship Id="rId6" Type="http://schemas.openxmlformats.org/officeDocument/2006/relationships/hyperlink" Target="https://earlybreak.co.uk/what-we-do/family-services/holding-families-programme-2/" TargetMode="External"/><Relationship Id="rId5" Type="http://schemas.openxmlformats.org/officeDocument/2006/relationships/hyperlink" Target="mailto:3880/info@earlybreak.co.uk" TargetMode="External"/><Relationship Id="rId4" Type="http://schemas.openxmlformats.org/officeDocument/2006/relationships/image" Target="../media/image28.jpg"/></Relationships>
</file>

<file path=ppt/slides/_rels/slide55.xml.rels><?xml version="1.0" encoding="UTF-8" standalone="yes"?>
<Relationships xmlns="http://schemas.openxmlformats.org/package/2006/relationships"><Relationship Id="rId8" Type="http://schemas.openxmlformats.org/officeDocument/2006/relationships/hyperlink" Target="https://earlybreak.co.uk/" TargetMode="External"/><Relationship Id="rId3" Type="http://schemas.openxmlformats.org/officeDocument/2006/relationships/image" Target="../media/image30.jpg"/><Relationship Id="rId7" Type="http://schemas.openxmlformats.org/officeDocument/2006/relationships/hyperlink" Target="http://memotional.co.uk/" TargetMode="External"/><Relationship Id="rId2" Type="http://schemas.openxmlformats.org/officeDocument/2006/relationships/image" Target="../media/image29.jpg"/><Relationship Id="rId1" Type="http://schemas.openxmlformats.org/officeDocument/2006/relationships/slideLayout" Target="../slideLayouts/slideLayout13.xml"/><Relationship Id="rId6" Type="http://schemas.openxmlformats.org/officeDocument/2006/relationships/hyperlink" Target="mailto:info@earlybreak.co.uk" TargetMode="External"/><Relationship Id="rId5" Type="http://schemas.openxmlformats.org/officeDocument/2006/relationships/image" Target="../media/image31.jpg"/><Relationship Id="rId10" Type="http://schemas.openxmlformats.org/officeDocument/2006/relationships/hyperlink" Target="https://earlybreak.co.uk/donate/" TargetMode="External"/><Relationship Id="rId4" Type="http://schemas.openxmlformats.org/officeDocument/2006/relationships/image" Target="../media/image4.png"/><Relationship Id="rId9" Type="http://schemas.openxmlformats.org/officeDocument/2006/relationships/hyperlink" Target="https://dontbeazombie.co.uk/"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30.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facebook.com/rochdalesab" TargetMode="External"/><Relationship Id="rId7" Type="http://schemas.openxmlformats.org/officeDocument/2006/relationships/hyperlink" Target="https://rochdalesafeguarding.com/p/news/newsletters" TargetMode="External"/><Relationship Id="rId2" Type="http://schemas.openxmlformats.org/officeDocument/2006/relationships/slideLayout" Target="../slideLayouts/slideLayout2.xml"/><Relationship Id="rId1" Type="http://schemas.openxmlformats.org/officeDocument/2006/relationships/themeOverride" Target="../theme/themeOverride31.xml"/><Relationship Id="rId6" Type="http://schemas.openxmlformats.org/officeDocument/2006/relationships/hyperlink" Target="https://rochdalesafeguarding.com/p/news/safeguarding-adults-week-2022" TargetMode="External"/><Relationship Id="rId5" Type="http://schemas.openxmlformats.org/officeDocument/2006/relationships/hyperlink" Target="https://www.youtube.com/channel/UCXd9oqNQ3b_G3TyvIlBLYFQ" TargetMode="External"/><Relationship Id="rId4" Type="http://schemas.openxmlformats.org/officeDocument/2006/relationships/hyperlink" Target="https://twitter.com/LSCPB_Rochdal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rochdalesafeguarding.com/" TargetMode="External"/><Relationship Id="rId2" Type="http://schemas.openxmlformats.org/officeDocument/2006/relationships/slideLayout" Target="../slideLayouts/slideLayout2.xml"/><Relationship Id="rId1" Type="http://schemas.openxmlformats.org/officeDocument/2006/relationships/themeOverride" Target="../theme/themeOverride32.xml"/><Relationship Id="rId5" Type="http://schemas.openxmlformats.org/officeDocument/2006/relationships/image" Target="../media/image10.png"/><Relationship Id="rId4" Type="http://schemas.openxmlformats.org/officeDocument/2006/relationships/image" Target="../media/image9.jpeg"/></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9.jpe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3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accent1">
                <a:lumMod val="45000"/>
                <a:lumOff val="55000"/>
              </a:schemeClr>
            </a:gs>
            <a:gs pos="100000">
              <a:srgbClr val="7030A0">
                <a:alpha val="99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64528"/>
          </a:xfrm>
        </p:spPr>
        <p:txBody>
          <a:bodyPr>
            <a:normAutofit/>
          </a:bodyPr>
          <a:lstStyle/>
          <a:p>
            <a:r>
              <a:rPr lang="en-GB" sz="4000" b="1" dirty="0">
                <a:latin typeface="Arial" panose="020B0604020202020204" pitchFamily="34" charset="0"/>
                <a:cs typeface="Arial" panose="020B0604020202020204" pitchFamily="34" charset="0"/>
              </a:rPr>
              <a:t>ROCHDALE COMMUNITY SAFEGUARDING FORUM </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GB" sz="3200" b="1" dirty="0" smtClean="0">
                <a:latin typeface="Arial" panose="020B0604020202020204" pitchFamily="34" charset="0"/>
                <a:cs typeface="Arial" panose="020B0604020202020204" pitchFamily="34" charset="0"/>
              </a:rPr>
              <a:t>22 NOVEMBER 2022</a:t>
            </a:r>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l="54968" t="40172" r="15385" b="35327"/>
          <a:stretch>
            <a:fillRect/>
          </a:stretch>
        </p:blipFill>
        <p:spPr bwMode="auto">
          <a:xfrm>
            <a:off x="10429875" y="6038850"/>
            <a:ext cx="176212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506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7568" y="692696"/>
            <a:ext cx="8229600" cy="1143000"/>
          </a:xfrm>
        </p:spPr>
        <p:txBody>
          <a:bodyPr>
            <a:normAutofit fontScale="90000"/>
          </a:bodyPr>
          <a:lstStyle/>
          <a:p>
            <a:r>
              <a:rPr lang="en-US" sz="3600" b="1" dirty="0">
                <a:solidFill>
                  <a:srgbClr val="0070C0"/>
                </a:solidFill>
                <a:latin typeface="Arial" panose="020B0604020202020204" pitchFamily="34" charset="0"/>
                <a:cs typeface="Arial" panose="020B0604020202020204" pitchFamily="34" charset="0"/>
              </a:rPr>
              <a:t>Ethical dilemmas arise from competing obligations</a:t>
            </a:r>
            <a:endParaRPr lang="en-GB" sz="3600" b="1" dirty="0">
              <a:solidFill>
                <a:srgbClr val="0070C0"/>
              </a:solidFill>
              <a:latin typeface="Arial" panose="020B0604020202020204" pitchFamily="34" charset="0"/>
              <a:cs typeface="Arial" panose="020B0604020202020204" pitchFamily="34" charset="0"/>
            </a:endParaRPr>
          </a:p>
        </p:txBody>
      </p:sp>
      <p:sp>
        <p:nvSpPr>
          <p:cNvPr id="4" name="object 9"/>
          <p:cNvSpPr/>
          <p:nvPr/>
        </p:nvSpPr>
        <p:spPr>
          <a:xfrm>
            <a:off x="2567608" y="2151358"/>
            <a:ext cx="6348984" cy="2586228"/>
          </a:xfrm>
          <a:prstGeom prst="rect">
            <a:avLst/>
          </a:prstGeom>
          <a:blipFill>
            <a:blip r:embed="rId3" cstate="print"/>
            <a:stretch>
              <a:fillRect/>
            </a:stretch>
          </a:blipFill>
        </p:spPr>
        <p:txBody>
          <a:bodyPr wrap="square" lIns="0" tIns="0" rIns="0" bIns="0" rtlCol="0"/>
          <a:lstStyle/>
          <a:p>
            <a:endParaRPr dirty="0">
              <a:solidFill>
                <a:prstClr val="black"/>
              </a:solidFill>
              <a:latin typeface="Constantia"/>
            </a:endParaRPr>
          </a:p>
        </p:txBody>
      </p:sp>
      <p:sp>
        <p:nvSpPr>
          <p:cNvPr id="5" name="object 10"/>
          <p:cNvSpPr/>
          <p:nvPr/>
        </p:nvSpPr>
        <p:spPr>
          <a:xfrm>
            <a:off x="2614001" y="2190347"/>
            <a:ext cx="6269990" cy="2508250"/>
          </a:xfrm>
          <a:custGeom>
            <a:avLst/>
            <a:gdLst/>
            <a:ahLst/>
            <a:cxnLst/>
            <a:rect l="l" t="t" r="r" b="b"/>
            <a:pathLst>
              <a:path w="6269990" h="2508250">
                <a:moveTo>
                  <a:pt x="6018768" y="1671827"/>
                </a:moveTo>
                <a:lnTo>
                  <a:pt x="2938906" y="1671827"/>
                </a:lnTo>
                <a:lnTo>
                  <a:pt x="2939099" y="1990059"/>
                </a:lnTo>
                <a:lnTo>
                  <a:pt x="2955015" y="2026930"/>
                </a:lnTo>
                <a:lnTo>
                  <a:pt x="2993085" y="2057484"/>
                </a:lnTo>
                <a:lnTo>
                  <a:pt x="3033272" y="2074704"/>
                </a:lnTo>
                <a:lnTo>
                  <a:pt x="3081169" y="2085833"/>
                </a:lnTo>
                <a:lnTo>
                  <a:pt x="3134741" y="2089785"/>
                </a:lnTo>
                <a:lnTo>
                  <a:pt x="5015611" y="2089785"/>
                </a:lnTo>
                <a:lnTo>
                  <a:pt x="5015611" y="2507742"/>
                </a:lnTo>
                <a:lnTo>
                  <a:pt x="6018768" y="1671827"/>
                </a:lnTo>
                <a:close/>
              </a:path>
              <a:path w="6269990" h="2508250">
                <a:moveTo>
                  <a:pt x="1253998" y="0"/>
                </a:moveTo>
                <a:lnTo>
                  <a:pt x="0" y="1044956"/>
                </a:lnTo>
                <a:lnTo>
                  <a:pt x="1253998" y="2089785"/>
                </a:lnTo>
                <a:lnTo>
                  <a:pt x="1253998" y="1671827"/>
                </a:lnTo>
                <a:lnTo>
                  <a:pt x="6018768" y="1671827"/>
                </a:lnTo>
                <a:lnTo>
                  <a:pt x="6269482" y="1462913"/>
                </a:lnTo>
                <a:lnTo>
                  <a:pt x="5517128" y="835913"/>
                </a:lnTo>
                <a:lnTo>
                  <a:pt x="5015611" y="835913"/>
                </a:lnTo>
                <a:lnTo>
                  <a:pt x="3123583" y="835747"/>
                </a:lnTo>
                <a:lnTo>
                  <a:pt x="3071376" y="830302"/>
                </a:lnTo>
                <a:lnTo>
                  <a:pt x="3025148" y="817874"/>
                </a:lnTo>
                <a:lnTo>
                  <a:pt x="2986893" y="799424"/>
                </a:lnTo>
                <a:lnTo>
                  <a:pt x="2951729" y="767117"/>
                </a:lnTo>
                <a:lnTo>
                  <a:pt x="2939003" y="728090"/>
                </a:lnTo>
                <a:lnTo>
                  <a:pt x="2940311" y="718844"/>
                </a:lnTo>
                <a:lnTo>
                  <a:pt x="2959909" y="684619"/>
                </a:lnTo>
                <a:lnTo>
                  <a:pt x="2999946" y="656468"/>
                </a:lnTo>
                <a:lnTo>
                  <a:pt x="3041345" y="640671"/>
                </a:lnTo>
                <a:lnTo>
                  <a:pt x="3090901" y="630467"/>
                </a:lnTo>
                <a:lnTo>
                  <a:pt x="3147182" y="626791"/>
                </a:lnTo>
                <a:lnTo>
                  <a:pt x="3165021" y="625752"/>
                </a:lnTo>
                <a:lnTo>
                  <a:pt x="3215151" y="617719"/>
                </a:lnTo>
                <a:lnTo>
                  <a:pt x="3258662" y="603023"/>
                </a:lnTo>
                <a:lnTo>
                  <a:pt x="3293576" y="582579"/>
                </a:lnTo>
                <a:lnTo>
                  <a:pt x="3323336" y="547963"/>
                </a:lnTo>
                <a:lnTo>
                  <a:pt x="3330498" y="517670"/>
                </a:lnTo>
                <a:lnTo>
                  <a:pt x="3328838" y="507992"/>
                </a:lnTo>
                <a:lnTo>
                  <a:pt x="3306857" y="472445"/>
                </a:lnTo>
                <a:lnTo>
                  <a:pt x="3263958" y="443882"/>
                </a:lnTo>
                <a:lnTo>
                  <a:pt x="3220965" y="428584"/>
                </a:lnTo>
                <a:lnTo>
                  <a:pt x="3170962" y="419737"/>
                </a:lnTo>
                <a:lnTo>
                  <a:pt x="3134741" y="417957"/>
                </a:lnTo>
                <a:lnTo>
                  <a:pt x="1253998" y="417957"/>
                </a:lnTo>
                <a:lnTo>
                  <a:pt x="1253998" y="0"/>
                </a:lnTo>
                <a:close/>
              </a:path>
              <a:path w="6269990" h="2508250">
                <a:moveTo>
                  <a:pt x="5015611" y="417957"/>
                </a:moveTo>
                <a:lnTo>
                  <a:pt x="5015611" y="835913"/>
                </a:lnTo>
                <a:lnTo>
                  <a:pt x="5517128" y="835913"/>
                </a:lnTo>
                <a:lnTo>
                  <a:pt x="5015611" y="417957"/>
                </a:lnTo>
                <a:close/>
              </a:path>
            </a:pathLst>
          </a:custGeom>
          <a:solidFill>
            <a:srgbClr val="0070C0"/>
          </a:solidFill>
        </p:spPr>
        <p:txBody>
          <a:bodyPr wrap="square" lIns="0" tIns="0" rIns="0" bIns="0" rtlCol="0"/>
          <a:lstStyle/>
          <a:p>
            <a:endParaRPr dirty="0">
              <a:solidFill>
                <a:prstClr val="black"/>
              </a:solidFill>
              <a:latin typeface="Constantia"/>
            </a:endParaRPr>
          </a:p>
        </p:txBody>
      </p:sp>
      <p:sp>
        <p:nvSpPr>
          <p:cNvPr id="6" name="object 14"/>
          <p:cNvSpPr txBox="1"/>
          <p:nvPr/>
        </p:nvSpPr>
        <p:spPr>
          <a:xfrm>
            <a:off x="3215680" y="2769210"/>
            <a:ext cx="2073910" cy="849463"/>
          </a:xfrm>
          <a:prstGeom prst="rect">
            <a:avLst/>
          </a:prstGeom>
        </p:spPr>
        <p:txBody>
          <a:bodyPr vert="horz" wrap="square" lIns="0" tIns="0" rIns="0" bIns="0" rtlCol="0">
            <a:spAutoFit/>
          </a:bodyPr>
          <a:lstStyle/>
          <a:p>
            <a:pPr marL="12700" marR="5080" indent="-1905" algn="ctr">
              <a:lnSpc>
                <a:spcPct val="91500"/>
              </a:lnSpc>
            </a:pPr>
            <a:r>
              <a:rPr sz="2000" spc="-40" dirty="0">
                <a:solidFill>
                  <a:srgbClr val="FFFFFF"/>
                </a:solidFill>
                <a:latin typeface="Arial" panose="020B0604020202020204" pitchFamily="34" charset="0"/>
                <a:cs typeface="Arial" panose="020B0604020202020204" pitchFamily="34" charset="0"/>
              </a:rPr>
              <a:t>R</a:t>
            </a:r>
            <a:r>
              <a:rPr sz="2000" dirty="0">
                <a:solidFill>
                  <a:srgbClr val="FFFFFF"/>
                </a:solidFill>
                <a:latin typeface="Arial" panose="020B0604020202020204" pitchFamily="34" charset="0"/>
                <a:cs typeface="Arial" panose="020B0604020202020204" pitchFamily="34" charset="0"/>
              </a:rPr>
              <a:t>esp</a:t>
            </a:r>
            <a:r>
              <a:rPr sz="2000" spc="5" dirty="0">
                <a:solidFill>
                  <a:srgbClr val="FFFFFF"/>
                </a:solidFill>
                <a:latin typeface="Arial" panose="020B0604020202020204" pitchFamily="34" charset="0"/>
                <a:cs typeface="Arial" panose="020B0604020202020204" pitchFamily="34" charset="0"/>
              </a:rPr>
              <a:t>e</a:t>
            </a:r>
            <a:r>
              <a:rPr sz="2000" dirty="0">
                <a:solidFill>
                  <a:srgbClr val="FFFFFF"/>
                </a:solidFill>
                <a:latin typeface="Arial" panose="020B0604020202020204" pitchFamily="34" charset="0"/>
                <a:cs typeface="Arial" panose="020B0604020202020204" pitchFamily="34" charset="0"/>
              </a:rPr>
              <a:t>ct</a:t>
            </a:r>
            <a:r>
              <a:rPr sz="2000" spc="-25" dirty="0">
                <a:solidFill>
                  <a:srgbClr val="FFFFFF"/>
                </a:solidFill>
                <a:latin typeface="Arial" panose="020B0604020202020204" pitchFamily="34" charset="0"/>
                <a:cs typeface="Arial" panose="020B0604020202020204" pitchFamily="34" charset="0"/>
              </a:rPr>
              <a:t> </a:t>
            </a:r>
            <a:r>
              <a:rPr sz="2000" spc="-45" dirty="0">
                <a:solidFill>
                  <a:srgbClr val="FFFFFF"/>
                </a:solidFill>
                <a:latin typeface="Arial" panose="020B0604020202020204" pitchFamily="34" charset="0"/>
                <a:cs typeface="Arial" panose="020B0604020202020204" pitchFamily="34" charset="0"/>
              </a:rPr>
              <a:t>f</a:t>
            </a:r>
            <a:r>
              <a:rPr sz="2000" spc="-5" dirty="0">
                <a:solidFill>
                  <a:srgbClr val="FFFFFF"/>
                </a:solidFill>
                <a:latin typeface="Arial" panose="020B0604020202020204" pitchFamily="34" charset="0"/>
                <a:cs typeface="Arial" panose="020B0604020202020204" pitchFamily="34" charset="0"/>
              </a:rPr>
              <a:t>or </a:t>
            </a:r>
            <a:r>
              <a:rPr sz="2000" dirty="0">
                <a:solidFill>
                  <a:srgbClr val="FFFFFF"/>
                </a:solidFill>
                <a:latin typeface="Arial" panose="020B0604020202020204" pitchFamily="34" charset="0"/>
                <a:cs typeface="Arial" panose="020B0604020202020204" pitchFamily="34" charset="0"/>
              </a:rPr>
              <a:t>au</a:t>
            </a:r>
            <a:r>
              <a:rPr sz="2000" spc="-30" dirty="0">
                <a:solidFill>
                  <a:srgbClr val="FFFFFF"/>
                </a:solidFill>
                <a:latin typeface="Arial" panose="020B0604020202020204" pitchFamily="34" charset="0"/>
                <a:cs typeface="Arial" panose="020B0604020202020204" pitchFamily="34" charset="0"/>
              </a:rPr>
              <a:t>t</a:t>
            </a:r>
            <a:r>
              <a:rPr sz="2000" spc="-5" dirty="0">
                <a:solidFill>
                  <a:srgbClr val="FFFFFF"/>
                </a:solidFill>
                <a:latin typeface="Arial" panose="020B0604020202020204" pitchFamily="34" charset="0"/>
                <a:cs typeface="Arial" panose="020B0604020202020204" pitchFamily="34" charset="0"/>
              </a:rPr>
              <a:t>ono</a:t>
            </a:r>
            <a:r>
              <a:rPr sz="2000" spc="-55" dirty="0">
                <a:solidFill>
                  <a:srgbClr val="FFFFFF"/>
                </a:solidFill>
                <a:latin typeface="Arial" panose="020B0604020202020204" pitchFamily="34" charset="0"/>
                <a:cs typeface="Arial" panose="020B0604020202020204" pitchFamily="34" charset="0"/>
              </a:rPr>
              <a:t>m</a:t>
            </a:r>
            <a:r>
              <a:rPr sz="2000" dirty="0">
                <a:solidFill>
                  <a:srgbClr val="FFFFFF"/>
                </a:solidFill>
                <a:latin typeface="Arial" panose="020B0604020202020204" pitchFamily="34" charset="0"/>
                <a:cs typeface="Arial" panose="020B0604020202020204" pitchFamily="34" charset="0"/>
              </a:rPr>
              <a:t>y &amp;</a:t>
            </a:r>
            <a:r>
              <a:rPr sz="2000" spc="-10" dirty="0">
                <a:solidFill>
                  <a:srgbClr val="FFFFFF"/>
                </a:solidFill>
                <a:latin typeface="Arial" panose="020B0604020202020204" pitchFamily="34" charset="0"/>
                <a:cs typeface="Arial" panose="020B0604020202020204" pitchFamily="34" charset="0"/>
              </a:rPr>
              <a:t> </a:t>
            </a:r>
            <a:r>
              <a:rPr sz="2000" spc="-5" dirty="0">
                <a:solidFill>
                  <a:srgbClr val="FFFFFF"/>
                </a:solidFill>
                <a:latin typeface="Arial" panose="020B0604020202020204" pitchFamily="34" charset="0"/>
                <a:cs typeface="Arial" panose="020B0604020202020204" pitchFamily="34" charset="0"/>
              </a:rPr>
              <a:t>sel</a:t>
            </a:r>
            <a:r>
              <a:rPr sz="2000" spc="10" dirty="0">
                <a:solidFill>
                  <a:srgbClr val="FFFFFF"/>
                </a:solidFill>
                <a:latin typeface="Arial" panose="020B0604020202020204" pitchFamily="34" charset="0"/>
                <a:cs typeface="Arial" panose="020B0604020202020204" pitchFamily="34" charset="0"/>
              </a:rPr>
              <a:t>f</a:t>
            </a:r>
            <a:r>
              <a:rPr sz="2000" dirty="0">
                <a:solidFill>
                  <a:srgbClr val="FFFFFF"/>
                </a:solidFill>
                <a:latin typeface="Arial" panose="020B0604020202020204" pitchFamily="34" charset="0"/>
                <a:cs typeface="Arial" panose="020B0604020202020204" pitchFamily="34" charset="0"/>
              </a:rPr>
              <a:t>- </a:t>
            </a:r>
            <a:r>
              <a:rPr sz="2000" spc="-5" dirty="0">
                <a:solidFill>
                  <a:srgbClr val="FFFFFF"/>
                </a:solidFill>
                <a:latin typeface="Arial" panose="020B0604020202020204" pitchFamily="34" charset="0"/>
                <a:cs typeface="Arial" panose="020B0604020202020204" pitchFamily="34" charset="0"/>
              </a:rPr>
              <a:t>de</a:t>
            </a:r>
            <a:r>
              <a:rPr sz="2000" spc="-35" dirty="0">
                <a:solidFill>
                  <a:srgbClr val="FFFFFF"/>
                </a:solidFill>
                <a:latin typeface="Arial" panose="020B0604020202020204" pitchFamily="34" charset="0"/>
                <a:cs typeface="Arial" panose="020B0604020202020204" pitchFamily="34" charset="0"/>
              </a:rPr>
              <a:t>t</a:t>
            </a:r>
            <a:r>
              <a:rPr sz="2000" dirty="0">
                <a:solidFill>
                  <a:srgbClr val="FFFFFF"/>
                </a:solidFill>
                <a:latin typeface="Arial" panose="020B0604020202020204" pitchFamily="34" charset="0"/>
                <a:cs typeface="Arial" panose="020B0604020202020204" pitchFamily="34" charset="0"/>
              </a:rPr>
              <a:t>ermin</a:t>
            </a:r>
            <a:r>
              <a:rPr sz="2000" spc="-30" dirty="0">
                <a:solidFill>
                  <a:srgbClr val="FFFFFF"/>
                </a:solidFill>
                <a:latin typeface="Arial" panose="020B0604020202020204" pitchFamily="34" charset="0"/>
                <a:cs typeface="Arial" panose="020B0604020202020204" pitchFamily="34" charset="0"/>
              </a:rPr>
              <a:t>a</a:t>
            </a:r>
            <a:r>
              <a:rPr sz="2000" dirty="0">
                <a:solidFill>
                  <a:srgbClr val="FFFFFF"/>
                </a:solidFill>
                <a:latin typeface="Arial" panose="020B0604020202020204" pitchFamily="34" charset="0"/>
                <a:cs typeface="Arial" panose="020B0604020202020204" pitchFamily="34" charset="0"/>
              </a:rPr>
              <a:t>ti</a:t>
            </a:r>
            <a:r>
              <a:rPr sz="2000" spc="-10" dirty="0">
                <a:solidFill>
                  <a:srgbClr val="FFFFFF"/>
                </a:solidFill>
                <a:latin typeface="Arial" panose="020B0604020202020204" pitchFamily="34" charset="0"/>
                <a:cs typeface="Arial" panose="020B0604020202020204" pitchFamily="34" charset="0"/>
              </a:rPr>
              <a:t>o</a:t>
            </a:r>
            <a:r>
              <a:rPr sz="2000" dirty="0">
                <a:solidFill>
                  <a:srgbClr val="FFFFFF"/>
                </a:solidFill>
                <a:latin typeface="Arial" panose="020B0604020202020204" pitchFamily="34" charset="0"/>
                <a:cs typeface="Arial" panose="020B0604020202020204" pitchFamily="34" charset="0"/>
              </a:rPr>
              <a:t>n</a:t>
            </a:r>
            <a:endParaRPr sz="200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6141358" y="3140969"/>
            <a:ext cx="1944216" cy="1015663"/>
          </a:xfrm>
          <a:prstGeom prst="rect">
            <a:avLst/>
          </a:prstGeom>
          <a:noFill/>
        </p:spPr>
        <p:txBody>
          <a:bodyPr wrap="square" rtlCol="0">
            <a:spAutoFit/>
          </a:bodyPr>
          <a:lstStyle/>
          <a:p>
            <a:r>
              <a:rPr lang="en-GB" sz="2000" dirty="0">
                <a:solidFill>
                  <a:prstClr val="white"/>
                </a:solidFill>
                <a:latin typeface="Arial" panose="020B0604020202020204" pitchFamily="34" charset="0"/>
                <a:cs typeface="Arial" panose="020B0604020202020204" pitchFamily="34" charset="0"/>
              </a:rPr>
              <a:t>Duty to protect and promote dignity</a:t>
            </a:r>
          </a:p>
        </p:txBody>
      </p:sp>
      <p:sp>
        <p:nvSpPr>
          <p:cNvPr id="9" name="object 23"/>
          <p:cNvSpPr txBox="1"/>
          <p:nvPr/>
        </p:nvSpPr>
        <p:spPr>
          <a:xfrm>
            <a:off x="1969478" y="4737587"/>
            <a:ext cx="3735388" cy="1661993"/>
          </a:xfrm>
          <a:prstGeom prst="rect">
            <a:avLst/>
          </a:prstGeom>
        </p:spPr>
        <p:txBody>
          <a:bodyPr vert="horz" wrap="square" lIns="0" tIns="0" rIns="0" bIns="0" rtlCol="0">
            <a:spAutoFit/>
          </a:bodyPr>
          <a:lstStyle/>
          <a:p>
            <a:pPr marL="298450" marR="621665" indent="-285750">
              <a:buFont typeface="Arial" panose="020B0604020202020204" pitchFamily="34" charset="0"/>
              <a:buChar char="•"/>
            </a:pPr>
            <a:r>
              <a:rPr dirty="0">
                <a:solidFill>
                  <a:prstClr val="black"/>
                </a:solidFill>
                <a:latin typeface="Arial" panose="020B0604020202020204" pitchFamily="34" charset="0"/>
                <a:cs typeface="Arial" panose="020B0604020202020204" pitchFamily="34" charset="0"/>
              </a:rPr>
              <a:t>Hu</a:t>
            </a:r>
            <a:r>
              <a:rPr spc="5" dirty="0">
                <a:solidFill>
                  <a:prstClr val="black"/>
                </a:solidFill>
                <a:latin typeface="Arial" panose="020B0604020202020204" pitchFamily="34" charset="0"/>
                <a:cs typeface="Arial" panose="020B0604020202020204" pitchFamily="34" charset="0"/>
              </a:rPr>
              <a:t>m</a:t>
            </a:r>
            <a:r>
              <a:rPr dirty="0">
                <a:solidFill>
                  <a:prstClr val="black"/>
                </a:solidFill>
                <a:latin typeface="Arial" panose="020B0604020202020204" pitchFamily="34" charset="0"/>
                <a:cs typeface="Arial" panose="020B0604020202020204" pitchFamily="34" charset="0"/>
              </a:rPr>
              <a:t>an</a:t>
            </a:r>
            <a:r>
              <a:rPr spc="15"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r</a:t>
            </a:r>
            <a:r>
              <a:rPr spc="-10" dirty="0">
                <a:solidFill>
                  <a:prstClr val="black"/>
                </a:solidFill>
                <a:latin typeface="Arial" panose="020B0604020202020204" pitchFamily="34" charset="0"/>
                <a:cs typeface="Arial" panose="020B0604020202020204" pitchFamily="34" charset="0"/>
              </a:rPr>
              <a:t>i</a:t>
            </a:r>
            <a:r>
              <a:rPr dirty="0">
                <a:solidFill>
                  <a:prstClr val="black"/>
                </a:solidFill>
                <a:latin typeface="Arial" panose="020B0604020202020204" pitchFamily="34" charset="0"/>
                <a:cs typeface="Arial" panose="020B0604020202020204" pitchFamily="34" charset="0"/>
              </a:rPr>
              <a:t>ghts</a:t>
            </a:r>
            <a:r>
              <a:rPr spc="-5"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pr</a:t>
            </a:r>
            <a:r>
              <a:rPr spc="-10" dirty="0">
                <a:solidFill>
                  <a:prstClr val="black"/>
                </a:solidFill>
                <a:latin typeface="Arial" panose="020B0604020202020204" pitchFamily="34" charset="0"/>
                <a:cs typeface="Arial" panose="020B0604020202020204" pitchFamily="34" charset="0"/>
              </a:rPr>
              <a:t>i</a:t>
            </a:r>
            <a:r>
              <a:rPr dirty="0">
                <a:solidFill>
                  <a:prstClr val="black"/>
                </a:solidFill>
                <a:latin typeface="Arial" panose="020B0604020202020204" pitchFamily="34" charset="0"/>
                <a:cs typeface="Arial" panose="020B0604020202020204" pitchFamily="34" charset="0"/>
              </a:rPr>
              <a:t>n</a:t>
            </a:r>
            <a:r>
              <a:rPr spc="-20" dirty="0">
                <a:solidFill>
                  <a:prstClr val="black"/>
                </a:solidFill>
                <a:latin typeface="Arial" panose="020B0604020202020204" pitchFamily="34" charset="0"/>
                <a:cs typeface="Arial" panose="020B0604020202020204" pitchFamily="34" charset="0"/>
              </a:rPr>
              <a:t>c</a:t>
            </a:r>
            <a:r>
              <a:rPr spc="-5" dirty="0">
                <a:solidFill>
                  <a:prstClr val="black"/>
                </a:solidFill>
                <a:latin typeface="Arial" panose="020B0604020202020204" pitchFamily="34" charset="0"/>
                <a:cs typeface="Arial" panose="020B0604020202020204" pitchFamily="34" charset="0"/>
              </a:rPr>
              <a:t>i</a:t>
            </a:r>
            <a:r>
              <a:rPr dirty="0">
                <a:solidFill>
                  <a:prstClr val="black"/>
                </a:solidFill>
                <a:latin typeface="Arial" panose="020B0604020202020204" pitchFamily="34" charset="0"/>
                <a:cs typeface="Arial" panose="020B0604020202020204" pitchFamily="34" charset="0"/>
              </a:rPr>
              <a:t>p</a:t>
            </a:r>
            <a:r>
              <a:rPr spc="-5" dirty="0">
                <a:solidFill>
                  <a:prstClr val="black"/>
                </a:solidFill>
                <a:latin typeface="Arial" panose="020B0604020202020204" pitchFamily="34" charset="0"/>
                <a:cs typeface="Arial" panose="020B0604020202020204" pitchFamily="34" charset="0"/>
              </a:rPr>
              <a:t>l</a:t>
            </a:r>
            <a:r>
              <a:rPr spc="-10" dirty="0">
                <a:solidFill>
                  <a:prstClr val="black"/>
                </a:solidFill>
                <a:latin typeface="Arial" panose="020B0604020202020204" pitchFamily="34" charset="0"/>
                <a:cs typeface="Arial" panose="020B0604020202020204" pitchFamily="34" charset="0"/>
              </a:rPr>
              <a:t>es</a:t>
            </a:r>
            <a:r>
              <a:rPr spc="-5" dirty="0">
                <a:solidFill>
                  <a:prstClr val="black"/>
                </a:solidFill>
                <a:latin typeface="Arial" panose="020B0604020202020204" pitchFamily="34" charset="0"/>
                <a:cs typeface="Arial" panose="020B0604020202020204" pitchFamily="34" charset="0"/>
              </a:rPr>
              <a:t> </a:t>
            </a:r>
            <a:endParaRPr lang="en-GB" spc="-5" dirty="0">
              <a:solidFill>
                <a:prstClr val="black"/>
              </a:solidFill>
              <a:latin typeface="Arial" panose="020B0604020202020204" pitchFamily="34" charset="0"/>
              <a:cs typeface="Arial" panose="020B0604020202020204" pitchFamily="34" charset="0"/>
            </a:endParaRPr>
          </a:p>
          <a:p>
            <a:pPr marL="298450" marR="621665" indent="-285750">
              <a:buFont typeface="Arial" panose="020B0604020202020204" pitchFamily="34" charset="0"/>
              <a:buChar char="•"/>
            </a:pPr>
            <a:r>
              <a:rPr spc="-15" dirty="0">
                <a:solidFill>
                  <a:prstClr val="black"/>
                </a:solidFill>
                <a:latin typeface="Arial" panose="020B0604020202020204" pitchFamily="34" charset="0"/>
                <a:cs typeface="Arial" panose="020B0604020202020204" pitchFamily="34" charset="0"/>
              </a:rPr>
              <a:t>Le</a:t>
            </a:r>
            <a:r>
              <a:rPr spc="-5" dirty="0">
                <a:solidFill>
                  <a:prstClr val="black"/>
                </a:solidFill>
                <a:latin typeface="Arial" panose="020B0604020202020204" pitchFamily="34" charset="0"/>
                <a:cs typeface="Arial" panose="020B0604020202020204" pitchFamily="34" charset="0"/>
              </a:rPr>
              <a:t>gisl</a:t>
            </a:r>
            <a:r>
              <a:rPr spc="-15" dirty="0">
                <a:solidFill>
                  <a:prstClr val="black"/>
                </a:solidFill>
                <a:latin typeface="Arial" panose="020B0604020202020204" pitchFamily="34" charset="0"/>
                <a:cs typeface="Arial" panose="020B0604020202020204" pitchFamily="34" charset="0"/>
              </a:rPr>
              <a:t>a</a:t>
            </a:r>
            <a:r>
              <a:rPr dirty="0">
                <a:solidFill>
                  <a:prstClr val="black"/>
                </a:solidFill>
                <a:latin typeface="Arial" panose="020B0604020202020204" pitchFamily="34" charset="0"/>
                <a:cs typeface="Arial" panose="020B0604020202020204" pitchFamily="34" charset="0"/>
              </a:rPr>
              <a:t>t</a:t>
            </a:r>
            <a:r>
              <a:rPr spc="-10" dirty="0">
                <a:solidFill>
                  <a:prstClr val="black"/>
                </a:solidFill>
                <a:latin typeface="Arial" panose="020B0604020202020204" pitchFamily="34" charset="0"/>
                <a:cs typeface="Arial" panose="020B0604020202020204" pitchFamily="34" charset="0"/>
              </a:rPr>
              <a:t>i</a:t>
            </a:r>
            <a:r>
              <a:rPr spc="-5" dirty="0">
                <a:solidFill>
                  <a:prstClr val="black"/>
                </a:solidFill>
                <a:latin typeface="Arial" panose="020B0604020202020204" pitchFamily="34" charset="0"/>
                <a:cs typeface="Arial" panose="020B0604020202020204" pitchFamily="34" charset="0"/>
              </a:rPr>
              <a:t>o</a:t>
            </a:r>
            <a:r>
              <a:rPr dirty="0">
                <a:solidFill>
                  <a:prstClr val="black"/>
                </a:solidFill>
                <a:latin typeface="Arial" panose="020B0604020202020204" pitchFamily="34" charset="0"/>
                <a:cs typeface="Arial" panose="020B0604020202020204" pitchFamily="34" charset="0"/>
              </a:rPr>
              <a:t>n</a:t>
            </a:r>
            <a:r>
              <a:rPr spc="15" dirty="0">
                <a:solidFill>
                  <a:prstClr val="black"/>
                </a:solidFill>
                <a:latin typeface="Arial" panose="020B0604020202020204" pitchFamily="34" charset="0"/>
                <a:cs typeface="Arial" panose="020B0604020202020204" pitchFamily="34" charset="0"/>
              </a:rPr>
              <a:t> </a:t>
            </a:r>
            <a:r>
              <a:rPr spc="-5" dirty="0">
                <a:solidFill>
                  <a:prstClr val="black"/>
                </a:solidFill>
                <a:latin typeface="Arial" panose="020B0604020202020204" pitchFamily="34" charset="0"/>
                <a:cs typeface="Arial" panose="020B0604020202020204" pitchFamily="34" charset="0"/>
              </a:rPr>
              <a:t>(</a:t>
            </a:r>
            <a:r>
              <a:rPr spc="-10" dirty="0">
                <a:solidFill>
                  <a:prstClr val="black"/>
                </a:solidFill>
                <a:latin typeface="Arial" panose="020B0604020202020204" pitchFamily="34" charset="0"/>
                <a:cs typeface="Arial" panose="020B0604020202020204" pitchFamily="34" charset="0"/>
              </a:rPr>
              <a:t>M</a:t>
            </a:r>
            <a:r>
              <a:rPr spc="-15" dirty="0">
                <a:solidFill>
                  <a:prstClr val="black"/>
                </a:solidFill>
                <a:latin typeface="Arial" panose="020B0604020202020204" pitchFamily="34" charset="0"/>
                <a:cs typeface="Arial" panose="020B0604020202020204" pitchFamily="34" charset="0"/>
              </a:rPr>
              <a:t>C</a:t>
            </a:r>
            <a:r>
              <a:rPr spc="-10" dirty="0">
                <a:solidFill>
                  <a:prstClr val="black"/>
                </a:solidFill>
                <a:latin typeface="Arial" panose="020B0604020202020204" pitchFamily="34" charset="0"/>
                <a:cs typeface="Arial" panose="020B0604020202020204" pitchFamily="34" charset="0"/>
              </a:rPr>
              <a:t>A</a:t>
            </a:r>
            <a:r>
              <a:rPr dirty="0">
                <a:solidFill>
                  <a:prstClr val="black"/>
                </a:solidFill>
                <a:latin typeface="Arial" panose="020B0604020202020204" pitchFamily="34" charset="0"/>
                <a:cs typeface="Arial" panose="020B0604020202020204" pitchFamily="34" charset="0"/>
              </a:rPr>
              <a:t>) </a:t>
            </a:r>
            <a:endParaRPr lang="en-GB" dirty="0">
              <a:solidFill>
                <a:prstClr val="black"/>
              </a:solidFill>
              <a:latin typeface="Arial" panose="020B0604020202020204" pitchFamily="34" charset="0"/>
              <a:cs typeface="Arial" panose="020B0604020202020204" pitchFamily="34" charset="0"/>
            </a:endParaRPr>
          </a:p>
          <a:p>
            <a:pPr marL="298450" marR="621665" indent="-285750">
              <a:buFont typeface="Arial" panose="020B0604020202020204" pitchFamily="34" charset="0"/>
              <a:buChar char="•"/>
            </a:pPr>
            <a:r>
              <a:rPr spc="-5" dirty="0">
                <a:solidFill>
                  <a:prstClr val="black"/>
                </a:solidFill>
                <a:latin typeface="Arial" panose="020B0604020202020204" pitchFamily="34" charset="0"/>
                <a:cs typeface="Arial" panose="020B0604020202020204" pitchFamily="34" charset="0"/>
              </a:rPr>
              <a:t>Li</a:t>
            </a:r>
            <a:r>
              <a:rPr dirty="0">
                <a:solidFill>
                  <a:prstClr val="black"/>
                </a:solidFill>
                <a:latin typeface="Arial" panose="020B0604020202020204" pitchFamily="34" charset="0"/>
                <a:cs typeface="Arial" panose="020B0604020202020204" pitchFamily="34" charset="0"/>
              </a:rPr>
              <a:t>mi</a:t>
            </a:r>
            <a:r>
              <a:rPr spc="-30" dirty="0">
                <a:solidFill>
                  <a:prstClr val="black"/>
                </a:solidFill>
                <a:latin typeface="Arial" panose="020B0604020202020204" pitchFamily="34" charset="0"/>
                <a:cs typeface="Arial" panose="020B0604020202020204" pitchFamily="34" charset="0"/>
              </a:rPr>
              <a:t>t</a:t>
            </a:r>
            <a:r>
              <a:rPr spc="-15" dirty="0">
                <a:solidFill>
                  <a:prstClr val="black"/>
                </a:solidFill>
                <a:latin typeface="Arial" panose="020B0604020202020204" pitchFamily="34" charset="0"/>
                <a:cs typeface="Arial" panose="020B0604020202020204" pitchFamily="34" charset="0"/>
              </a:rPr>
              <a:t>a</a:t>
            </a:r>
            <a:r>
              <a:rPr dirty="0">
                <a:solidFill>
                  <a:prstClr val="black"/>
                </a:solidFill>
                <a:latin typeface="Arial" panose="020B0604020202020204" pitchFamily="34" charset="0"/>
                <a:cs typeface="Arial" panose="020B0604020202020204" pitchFamily="34" charset="0"/>
              </a:rPr>
              <a:t>t</a:t>
            </a:r>
            <a:r>
              <a:rPr spc="-10" dirty="0">
                <a:solidFill>
                  <a:prstClr val="black"/>
                </a:solidFill>
                <a:latin typeface="Arial" panose="020B0604020202020204" pitchFamily="34" charset="0"/>
                <a:cs typeface="Arial" panose="020B0604020202020204" pitchFamily="34" charset="0"/>
              </a:rPr>
              <a:t>i</a:t>
            </a:r>
            <a:r>
              <a:rPr spc="-5" dirty="0">
                <a:solidFill>
                  <a:prstClr val="black"/>
                </a:solidFill>
                <a:latin typeface="Arial" panose="020B0604020202020204" pitchFamily="34" charset="0"/>
                <a:cs typeface="Arial" panose="020B0604020202020204" pitchFamily="34" charset="0"/>
              </a:rPr>
              <a:t>o</a:t>
            </a:r>
            <a:r>
              <a:rPr dirty="0">
                <a:solidFill>
                  <a:prstClr val="black"/>
                </a:solidFill>
                <a:latin typeface="Arial" panose="020B0604020202020204" pitchFamily="34" charset="0"/>
                <a:cs typeface="Arial" panose="020B0604020202020204" pitchFamily="34" charset="0"/>
              </a:rPr>
              <a:t>ns</a:t>
            </a:r>
            <a:r>
              <a:rPr spc="15" dirty="0">
                <a:solidFill>
                  <a:prstClr val="black"/>
                </a:solidFill>
                <a:latin typeface="Arial" panose="020B0604020202020204" pitchFamily="34" charset="0"/>
                <a:cs typeface="Arial" panose="020B0604020202020204" pitchFamily="34" charset="0"/>
              </a:rPr>
              <a:t> </a:t>
            </a:r>
            <a:r>
              <a:rPr spc="-25" dirty="0">
                <a:solidFill>
                  <a:prstClr val="black"/>
                </a:solidFill>
                <a:latin typeface="Arial" panose="020B0604020202020204" pitchFamily="34" charset="0"/>
                <a:cs typeface="Arial" panose="020B0604020202020204" pitchFamily="34" charset="0"/>
              </a:rPr>
              <a:t>t</a:t>
            </a:r>
            <a:r>
              <a:rPr dirty="0">
                <a:solidFill>
                  <a:prstClr val="black"/>
                </a:solidFill>
                <a:latin typeface="Arial" panose="020B0604020202020204" pitchFamily="34" charset="0"/>
                <a:cs typeface="Arial" panose="020B0604020202020204" pitchFamily="34" charset="0"/>
              </a:rPr>
              <a:t>o</a:t>
            </a:r>
            <a:r>
              <a:rPr spc="-5" dirty="0">
                <a:solidFill>
                  <a:prstClr val="black"/>
                </a:solidFill>
                <a:latin typeface="Arial" panose="020B0604020202020204" pitchFamily="34" charset="0"/>
                <a:cs typeface="Arial" panose="020B0604020202020204" pitchFamily="34" charset="0"/>
              </a:rPr>
              <a:t> </a:t>
            </a:r>
            <a:r>
              <a:rPr spc="-20" dirty="0">
                <a:solidFill>
                  <a:prstClr val="black"/>
                </a:solidFill>
                <a:latin typeface="Arial" panose="020B0604020202020204" pitchFamily="34" charset="0"/>
                <a:cs typeface="Arial" panose="020B0604020202020204" pitchFamily="34" charset="0"/>
              </a:rPr>
              <a:t>s</a:t>
            </a:r>
            <a:r>
              <a:rPr spc="-40" dirty="0">
                <a:solidFill>
                  <a:prstClr val="black"/>
                </a:solidFill>
                <a:latin typeface="Arial" panose="020B0604020202020204" pitchFamily="34" charset="0"/>
                <a:cs typeface="Arial" panose="020B0604020202020204" pitchFamily="34" charset="0"/>
              </a:rPr>
              <a:t>t</a:t>
            </a:r>
            <a:r>
              <a:rPr spc="-15" dirty="0">
                <a:solidFill>
                  <a:prstClr val="black"/>
                </a:solidFill>
                <a:latin typeface="Arial" panose="020B0604020202020204" pitchFamily="34" charset="0"/>
                <a:cs typeface="Arial" panose="020B0604020202020204" pitchFamily="34" charset="0"/>
              </a:rPr>
              <a:t>a</a:t>
            </a:r>
            <a:r>
              <a:rPr spc="-40" dirty="0">
                <a:solidFill>
                  <a:prstClr val="black"/>
                </a:solidFill>
                <a:latin typeface="Arial" panose="020B0604020202020204" pitchFamily="34" charset="0"/>
                <a:cs typeface="Arial" panose="020B0604020202020204" pitchFamily="34" charset="0"/>
              </a:rPr>
              <a:t>t</a:t>
            </a:r>
            <a:r>
              <a:rPr spc="-10" dirty="0">
                <a:solidFill>
                  <a:prstClr val="black"/>
                </a:solidFill>
                <a:latin typeface="Arial" panose="020B0604020202020204" pitchFamily="34" charset="0"/>
                <a:cs typeface="Arial" panose="020B0604020202020204" pitchFamily="34" charset="0"/>
              </a:rPr>
              <a:t>e</a:t>
            </a:r>
            <a:r>
              <a:rPr dirty="0">
                <a:solidFill>
                  <a:prstClr val="black"/>
                </a:solidFill>
                <a:latin typeface="Arial" panose="020B0604020202020204" pitchFamily="34" charset="0"/>
                <a:cs typeface="Arial" panose="020B0604020202020204" pitchFamily="34" charset="0"/>
              </a:rPr>
              <a:t> </a:t>
            </a:r>
            <a:r>
              <a:rPr spc="5" dirty="0">
                <a:solidFill>
                  <a:prstClr val="black"/>
                </a:solidFill>
                <a:latin typeface="Arial" panose="020B0604020202020204" pitchFamily="34" charset="0"/>
                <a:cs typeface="Arial" panose="020B0604020202020204" pitchFamily="34" charset="0"/>
              </a:rPr>
              <a:t>p</a:t>
            </a:r>
            <a:r>
              <a:rPr spc="-15" dirty="0">
                <a:solidFill>
                  <a:prstClr val="black"/>
                </a:solidFill>
                <a:latin typeface="Arial" panose="020B0604020202020204" pitchFamily="34" charset="0"/>
                <a:cs typeface="Arial" panose="020B0604020202020204" pitchFamily="34" charset="0"/>
              </a:rPr>
              <a:t>o</a:t>
            </a:r>
            <a:r>
              <a:rPr spc="-30" dirty="0">
                <a:solidFill>
                  <a:prstClr val="black"/>
                </a:solidFill>
                <a:latin typeface="Arial" panose="020B0604020202020204" pitchFamily="34" charset="0"/>
                <a:cs typeface="Arial" panose="020B0604020202020204" pitchFamily="34" charset="0"/>
              </a:rPr>
              <a:t>w</a:t>
            </a:r>
            <a:r>
              <a:rPr spc="-10" dirty="0">
                <a:solidFill>
                  <a:prstClr val="black"/>
                </a:solidFill>
                <a:latin typeface="Arial" panose="020B0604020202020204" pitchFamily="34" charset="0"/>
                <a:cs typeface="Arial" panose="020B0604020202020204" pitchFamily="34" charset="0"/>
              </a:rPr>
              <a:t>er</a:t>
            </a:r>
            <a:endParaRPr dirty="0">
              <a:solidFill>
                <a:prstClr val="black"/>
              </a:solidFill>
              <a:latin typeface="Arial" panose="020B0604020202020204" pitchFamily="34" charset="0"/>
              <a:cs typeface="Arial" panose="020B0604020202020204" pitchFamily="34" charset="0"/>
            </a:endParaRPr>
          </a:p>
          <a:p>
            <a:pPr marL="298450" marR="5080" indent="-285750">
              <a:buFont typeface="Arial" panose="020B0604020202020204" pitchFamily="34" charset="0"/>
              <a:buChar char="•"/>
            </a:pPr>
            <a:r>
              <a:rPr spc="-45" dirty="0">
                <a:solidFill>
                  <a:prstClr val="black"/>
                </a:solidFill>
                <a:latin typeface="Arial" panose="020B0604020202020204" pitchFamily="34" charset="0"/>
                <a:cs typeface="Arial" panose="020B0604020202020204" pitchFamily="34" charset="0"/>
              </a:rPr>
              <a:t>P</a:t>
            </a:r>
            <a:r>
              <a:rPr dirty="0">
                <a:solidFill>
                  <a:prstClr val="black"/>
                </a:solidFill>
                <a:latin typeface="Arial" panose="020B0604020202020204" pitchFamily="34" charset="0"/>
                <a:cs typeface="Arial" panose="020B0604020202020204" pitchFamily="34" charset="0"/>
              </a:rPr>
              <a:t>ol</a:t>
            </a:r>
            <a:r>
              <a:rPr spc="-15" dirty="0">
                <a:solidFill>
                  <a:prstClr val="black"/>
                </a:solidFill>
                <a:latin typeface="Arial" panose="020B0604020202020204" pitchFamily="34" charset="0"/>
                <a:cs typeface="Arial" panose="020B0604020202020204" pitchFamily="34" charset="0"/>
              </a:rPr>
              <a:t>i</a:t>
            </a:r>
            <a:r>
              <a:rPr spc="-10" dirty="0">
                <a:solidFill>
                  <a:prstClr val="black"/>
                </a:solidFill>
                <a:latin typeface="Arial" panose="020B0604020202020204" pitchFamily="34" charset="0"/>
                <a:cs typeface="Arial" panose="020B0604020202020204" pitchFamily="34" charset="0"/>
              </a:rPr>
              <a:t>c</a:t>
            </a:r>
            <a:r>
              <a:rPr dirty="0">
                <a:solidFill>
                  <a:prstClr val="black"/>
                </a:solidFill>
                <a:latin typeface="Arial" panose="020B0604020202020204" pitchFamily="34" charset="0"/>
                <a:cs typeface="Arial" panose="020B0604020202020204" pitchFamily="34" charset="0"/>
              </a:rPr>
              <a:t>y</a:t>
            </a:r>
            <a:r>
              <a:rPr spc="20" dirty="0">
                <a:solidFill>
                  <a:prstClr val="black"/>
                </a:solidFill>
                <a:latin typeface="Arial" panose="020B0604020202020204" pitchFamily="34" charset="0"/>
                <a:cs typeface="Arial" panose="020B0604020202020204" pitchFamily="34" charset="0"/>
              </a:rPr>
              <a:t> </a:t>
            </a:r>
            <a:r>
              <a:rPr spc="-20" dirty="0">
                <a:solidFill>
                  <a:prstClr val="black"/>
                </a:solidFill>
                <a:latin typeface="Arial" panose="020B0604020202020204" pitchFamily="34" charset="0"/>
                <a:cs typeface="Arial" panose="020B0604020202020204" pitchFamily="34" charset="0"/>
              </a:rPr>
              <a:t>c</a:t>
            </a:r>
            <a:r>
              <a:rPr dirty="0">
                <a:solidFill>
                  <a:prstClr val="black"/>
                </a:solidFill>
                <a:latin typeface="Arial" panose="020B0604020202020204" pitchFamily="34" charset="0"/>
                <a:cs typeface="Arial" panose="020B0604020202020204" pitchFamily="34" charset="0"/>
              </a:rPr>
              <a:t>on</a:t>
            </a:r>
            <a:r>
              <a:rPr spc="-35" dirty="0">
                <a:solidFill>
                  <a:prstClr val="black"/>
                </a:solidFill>
                <a:latin typeface="Arial" panose="020B0604020202020204" pitchFamily="34" charset="0"/>
                <a:cs typeface="Arial" panose="020B0604020202020204" pitchFamily="34" charset="0"/>
              </a:rPr>
              <a:t>t</a:t>
            </a:r>
            <a:r>
              <a:rPr spc="-20" dirty="0">
                <a:solidFill>
                  <a:prstClr val="black"/>
                </a:solidFill>
                <a:latin typeface="Arial" panose="020B0604020202020204" pitchFamily="34" charset="0"/>
                <a:cs typeface="Arial" panose="020B0604020202020204" pitchFamily="34" charset="0"/>
              </a:rPr>
              <a:t>e</a:t>
            </a:r>
            <a:r>
              <a:rPr dirty="0">
                <a:solidFill>
                  <a:prstClr val="black"/>
                </a:solidFill>
                <a:latin typeface="Arial" panose="020B0604020202020204" pitchFamily="34" charset="0"/>
                <a:cs typeface="Arial" panose="020B0604020202020204" pitchFamily="34" charset="0"/>
              </a:rPr>
              <a:t>xt of</a:t>
            </a:r>
            <a:r>
              <a:rPr spc="10" dirty="0">
                <a:solidFill>
                  <a:prstClr val="black"/>
                </a:solidFill>
                <a:latin typeface="Arial" panose="020B0604020202020204" pitchFamily="34" charset="0"/>
                <a:cs typeface="Arial" panose="020B0604020202020204" pitchFamily="34" charset="0"/>
              </a:rPr>
              <a:t> </a:t>
            </a:r>
            <a:r>
              <a:rPr spc="-10" dirty="0">
                <a:solidFill>
                  <a:prstClr val="black"/>
                </a:solidFill>
                <a:latin typeface="Arial" panose="020B0604020202020204" pitchFamily="34" charset="0"/>
                <a:cs typeface="Arial" panose="020B0604020202020204" pitchFamily="34" charset="0"/>
              </a:rPr>
              <a:t>‘</a:t>
            </a:r>
            <a:r>
              <a:rPr dirty="0">
                <a:solidFill>
                  <a:prstClr val="black"/>
                </a:solidFill>
                <a:latin typeface="Arial" panose="020B0604020202020204" pitchFamily="34" charset="0"/>
                <a:cs typeface="Arial" panose="020B0604020202020204" pitchFamily="34" charset="0"/>
              </a:rPr>
              <a:t>p</a:t>
            </a:r>
            <a:r>
              <a:rPr spc="-10" dirty="0">
                <a:solidFill>
                  <a:prstClr val="black"/>
                </a:solidFill>
                <a:latin typeface="Arial" panose="020B0604020202020204" pitchFamily="34" charset="0"/>
                <a:cs typeface="Arial" panose="020B0604020202020204" pitchFamily="34" charset="0"/>
              </a:rPr>
              <a:t>e</a:t>
            </a:r>
            <a:r>
              <a:rPr spc="-50" dirty="0">
                <a:solidFill>
                  <a:prstClr val="black"/>
                </a:solidFill>
                <a:latin typeface="Arial" panose="020B0604020202020204" pitchFamily="34" charset="0"/>
                <a:cs typeface="Arial" panose="020B0604020202020204" pitchFamily="34" charset="0"/>
              </a:rPr>
              <a:t>r</a:t>
            </a:r>
            <a:r>
              <a:rPr spc="-5" dirty="0">
                <a:solidFill>
                  <a:prstClr val="black"/>
                </a:solidFill>
                <a:latin typeface="Arial" panose="020B0604020202020204" pitchFamily="34" charset="0"/>
                <a:cs typeface="Arial" panose="020B0604020202020204" pitchFamily="34" charset="0"/>
              </a:rPr>
              <a:t>s</a:t>
            </a:r>
            <a:r>
              <a:rPr dirty="0">
                <a:solidFill>
                  <a:prstClr val="black"/>
                </a:solidFill>
                <a:latin typeface="Arial" panose="020B0604020202020204" pitchFamily="34" charset="0"/>
                <a:cs typeface="Arial" panose="020B0604020202020204" pitchFamily="34" charset="0"/>
              </a:rPr>
              <a:t>onal</a:t>
            </a:r>
            <a:r>
              <a:rPr spc="-10" dirty="0">
                <a:solidFill>
                  <a:prstClr val="black"/>
                </a:solidFill>
                <a:latin typeface="Arial" panose="020B0604020202020204" pitchFamily="34" charset="0"/>
                <a:cs typeface="Arial" panose="020B0604020202020204" pitchFamily="34" charset="0"/>
              </a:rPr>
              <a:t>i</a:t>
            </a:r>
            <a:r>
              <a:rPr spc="-5" dirty="0">
                <a:solidFill>
                  <a:prstClr val="black"/>
                </a:solidFill>
                <a:latin typeface="Arial" panose="020B0604020202020204" pitchFamily="34" charset="0"/>
                <a:cs typeface="Arial" panose="020B0604020202020204" pitchFamily="34" charset="0"/>
              </a:rPr>
              <a:t>s</a:t>
            </a:r>
            <a:r>
              <a:rPr spc="-10" dirty="0">
                <a:solidFill>
                  <a:prstClr val="black"/>
                </a:solidFill>
                <a:latin typeface="Arial" panose="020B0604020202020204" pitchFamily="34" charset="0"/>
                <a:cs typeface="Arial" panose="020B0604020202020204" pitchFamily="34" charset="0"/>
              </a:rPr>
              <a:t>a</a:t>
            </a:r>
            <a:r>
              <a:rPr dirty="0">
                <a:solidFill>
                  <a:prstClr val="black"/>
                </a:solidFill>
                <a:latin typeface="Arial" panose="020B0604020202020204" pitchFamily="34" charset="0"/>
                <a:cs typeface="Arial" panose="020B0604020202020204" pitchFamily="34" charset="0"/>
              </a:rPr>
              <a:t>t</a:t>
            </a:r>
            <a:r>
              <a:rPr spc="-10" dirty="0">
                <a:solidFill>
                  <a:prstClr val="black"/>
                </a:solidFill>
                <a:latin typeface="Arial" panose="020B0604020202020204" pitchFamily="34" charset="0"/>
                <a:cs typeface="Arial" panose="020B0604020202020204" pitchFamily="34" charset="0"/>
              </a:rPr>
              <a:t>i</a:t>
            </a:r>
            <a:r>
              <a:rPr spc="-5" dirty="0">
                <a:solidFill>
                  <a:prstClr val="black"/>
                </a:solidFill>
                <a:latin typeface="Arial" panose="020B0604020202020204" pitchFamily="34" charset="0"/>
                <a:cs typeface="Arial" panose="020B0604020202020204" pitchFamily="34" charset="0"/>
              </a:rPr>
              <a:t>on</a:t>
            </a:r>
            <a:r>
              <a:rPr dirty="0">
                <a:solidFill>
                  <a:prstClr val="black"/>
                </a:solidFill>
                <a:latin typeface="Arial" panose="020B0604020202020204" pitchFamily="34" charset="0"/>
                <a:cs typeface="Arial" panose="020B0604020202020204" pitchFamily="34" charset="0"/>
              </a:rPr>
              <a:t>’ and</a:t>
            </a:r>
            <a:r>
              <a:rPr spc="10" dirty="0">
                <a:solidFill>
                  <a:prstClr val="black"/>
                </a:solidFill>
                <a:latin typeface="Arial" panose="020B0604020202020204" pitchFamily="34" charset="0"/>
                <a:cs typeface="Arial" panose="020B0604020202020204" pitchFamily="34" charset="0"/>
              </a:rPr>
              <a:t> </a:t>
            </a:r>
            <a:r>
              <a:rPr spc="-15" dirty="0">
                <a:solidFill>
                  <a:prstClr val="black"/>
                </a:solidFill>
                <a:latin typeface="Arial" panose="020B0604020202020204" pitchFamily="34" charset="0"/>
                <a:cs typeface="Arial" panose="020B0604020202020204" pitchFamily="34" charset="0"/>
              </a:rPr>
              <a:t>ma</a:t>
            </a:r>
            <a:r>
              <a:rPr dirty="0">
                <a:solidFill>
                  <a:prstClr val="black"/>
                </a:solidFill>
                <a:latin typeface="Arial" panose="020B0604020202020204" pitchFamily="34" charset="0"/>
                <a:cs typeface="Arial" panose="020B0604020202020204" pitchFamily="34" charset="0"/>
              </a:rPr>
              <a:t>k</a:t>
            </a:r>
            <a:r>
              <a:rPr spc="-10" dirty="0">
                <a:solidFill>
                  <a:prstClr val="black"/>
                </a:solidFill>
                <a:latin typeface="Arial" panose="020B0604020202020204" pitchFamily="34" charset="0"/>
                <a:cs typeface="Arial" panose="020B0604020202020204" pitchFamily="34" charset="0"/>
              </a:rPr>
              <a:t>i</a:t>
            </a:r>
            <a:r>
              <a:rPr dirty="0">
                <a:solidFill>
                  <a:prstClr val="black"/>
                </a:solidFill>
                <a:latin typeface="Arial" panose="020B0604020202020204" pitchFamily="34" charset="0"/>
                <a:cs typeface="Arial" panose="020B0604020202020204" pitchFamily="34" charset="0"/>
              </a:rPr>
              <a:t>n</a:t>
            </a:r>
            <a:r>
              <a:rPr spc="-10" dirty="0">
                <a:solidFill>
                  <a:prstClr val="black"/>
                </a:solidFill>
                <a:latin typeface="Arial" panose="020B0604020202020204" pitchFamily="34" charset="0"/>
                <a:cs typeface="Arial" panose="020B0604020202020204" pitchFamily="34" charset="0"/>
              </a:rPr>
              <a:t>g</a:t>
            </a:r>
            <a:r>
              <a:rPr dirty="0">
                <a:solidFill>
                  <a:prstClr val="black"/>
                </a:solidFill>
                <a:latin typeface="Arial" panose="020B0604020202020204" pitchFamily="34" charset="0"/>
                <a:cs typeface="Arial" panose="020B0604020202020204" pitchFamily="34" charset="0"/>
              </a:rPr>
              <a:t> </a:t>
            </a:r>
            <a:r>
              <a:rPr spc="-5" dirty="0">
                <a:solidFill>
                  <a:prstClr val="black"/>
                </a:solidFill>
                <a:latin typeface="Arial" panose="020B0604020202020204" pitchFamily="34" charset="0"/>
                <a:cs typeface="Arial" panose="020B0604020202020204" pitchFamily="34" charset="0"/>
              </a:rPr>
              <a:t>s</a:t>
            </a:r>
            <a:r>
              <a:rPr spc="-10" dirty="0">
                <a:solidFill>
                  <a:prstClr val="black"/>
                </a:solidFill>
                <a:latin typeface="Arial" panose="020B0604020202020204" pitchFamily="34" charset="0"/>
                <a:cs typeface="Arial" panose="020B0604020202020204" pitchFamily="34" charset="0"/>
              </a:rPr>
              <a:t>a</a:t>
            </a:r>
            <a:r>
              <a:rPr spc="-50" dirty="0">
                <a:solidFill>
                  <a:prstClr val="black"/>
                </a:solidFill>
                <a:latin typeface="Arial" panose="020B0604020202020204" pitchFamily="34" charset="0"/>
                <a:cs typeface="Arial" panose="020B0604020202020204" pitchFamily="34" charset="0"/>
              </a:rPr>
              <a:t>f</a:t>
            </a:r>
            <a:r>
              <a:rPr spc="-10" dirty="0">
                <a:solidFill>
                  <a:prstClr val="black"/>
                </a:solidFill>
                <a:latin typeface="Arial" panose="020B0604020202020204" pitchFamily="34" charset="0"/>
                <a:cs typeface="Arial" panose="020B0604020202020204" pitchFamily="34" charset="0"/>
              </a:rPr>
              <a:t>e</a:t>
            </a:r>
            <a:r>
              <a:rPr spc="-5" dirty="0">
                <a:solidFill>
                  <a:prstClr val="black"/>
                </a:solidFill>
                <a:latin typeface="Arial" panose="020B0604020202020204" pitchFamily="34" charset="0"/>
                <a:cs typeface="Arial" panose="020B0604020202020204" pitchFamily="34" charset="0"/>
              </a:rPr>
              <a:t>g</a:t>
            </a:r>
            <a:r>
              <a:rPr dirty="0">
                <a:solidFill>
                  <a:prstClr val="black"/>
                </a:solidFill>
                <a:latin typeface="Arial" panose="020B0604020202020204" pitchFamily="34" charset="0"/>
                <a:cs typeface="Arial" panose="020B0604020202020204" pitchFamily="34" charset="0"/>
              </a:rPr>
              <a:t>u</a:t>
            </a:r>
            <a:r>
              <a:rPr spc="-10" dirty="0">
                <a:solidFill>
                  <a:prstClr val="black"/>
                </a:solidFill>
                <a:latin typeface="Arial" panose="020B0604020202020204" pitchFamily="34" charset="0"/>
                <a:cs typeface="Arial" panose="020B0604020202020204" pitchFamily="34" charset="0"/>
              </a:rPr>
              <a:t>a</a:t>
            </a:r>
            <a:r>
              <a:rPr spc="-40" dirty="0">
                <a:solidFill>
                  <a:prstClr val="black"/>
                </a:solidFill>
                <a:latin typeface="Arial" panose="020B0604020202020204" pitchFamily="34" charset="0"/>
                <a:cs typeface="Arial" panose="020B0604020202020204" pitchFamily="34" charset="0"/>
              </a:rPr>
              <a:t>r</a:t>
            </a:r>
            <a:r>
              <a:rPr dirty="0">
                <a:solidFill>
                  <a:prstClr val="black"/>
                </a:solidFill>
                <a:latin typeface="Arial" panose="020B0604020202020204" pitchFamily="34" charset="0"/>
                <a:cs typeface="Arial" panose="020B0604020202020204" pitchFamily="34" charset="0"/>
              </a:rPr>
              <a:t>d</a:t>
            </a:r>
            <a:r>
              <a:rPr spc="-5" dirty="0">
                <a:solidFill>
                  <a:prstClr val="black"/>
                </a:solidFill>
                <a:latin typeface="Arial" panose="020B0604020202020204" pitchFamily="34" charset="0"/>
                <a:cs typeface="Arial" panose="020B0604020202020204" pitchFamily="34" charset="0"/>
              </a:rPr>
              <a:t>i</a:t>
            </a:r>
            <a:r>
              <a:rPr dirty="0">
                <a:solidFill>
                  <a:prstClr val="black"/>
                </a:solidFill>
                <a:latin typeface="Arial" panose="020B0604020202020204" pitchFamily="34" charset="0"/>
                <a:cs typeface="Arial" panose="020B0604020202020204" pitchFamily="34" charset="0"/>
              </a:rPr>
              <a:t>n</a:t>
            </a:r>
            <a:r>
              <a:rPr spc="-10" dirty="0">
                <a:solidFill>
                  <a:prstClr val="black"/>
                </a:solidFill>
                <a:latin typeface="Arial" panose="020B0604020202020204" pitchFamily="34" charset="0"/>
                <a:cs typeface="Arial" panose="020B0604020202020204" pitchFamily="34" charset="0"/>
              </a:rPr>
              <a:t>g</a:t>
            </a:r>
            <a:r>
              <a:rPr dirty="0">
                <a:solidFill>
                  <a:prstClr val="black"/>
                </a:solidFill>
                <a:latin typeface="Arial" panose="020B0604020202020204" pitchFamily="34" charset="0"/>
                <a:cs typeface="Arial" panose="020B0604020202020204" pitchFamily="34" charset="0"/>
              </a:rPr>
              <a:t> p</a:t>
            </a:r>
            <a:r>
              <a:rPr spc="-10" dirty="0">
                <a:solidFill>
                  <a:prstClr val="black"/>
                </a:solidFill>
                <a:latin typeface="Arial" panose="020B0604020202020204" pitchFamily="34" charset="0"/>
                <a:cs typeface="Arial" panose="020B0604020202020204" pitchFamily="34" charset="0"/>
              </a:rPr>
              <a:t>e</a:t>
            </a:r>
            <a:r>
              <a:rPr spc="-50" dirty="0">
                <a:solidFill>
                  <a:prstClr val="black"/>
                </a:solidFill>
                <a:latin typeface="Arial" panose="020B0604020202020204" pitchFamily="34" charset="0"/>
                <a:cs typeface="Arial" panose="020B0604020202020204" pitchFamily="34" charset="0"/>
              </a:rPr>
              <a:t>r</a:t>
            </a:r>
            <a:r>
              <a:rPr spc="-5" dirty="0">
                <a:solidFill>
                  <a:prstClr val="black"/>
                </a:solidFill>
                <a:latin typeface="Arial" panose="020B0604020202020204" pitchFamily="34" charset="0"/>
                <a:cs typeface="Arial" panose="020B0604020202020204" pitchFamily="34" charset="0"/>
              </a:rPr>
              <a:t>s</a:t>
            </a:r>
            <a:r>
              <a:rPr dirty="0">
                <a:solidFill>
                  <a:prstClr val="black"/>
                </a:solidFill>
                <a:latin typeface="Arial" panose="020B0604020202020204" pitchFamily="34" charset="0"/>
                <a:cs typeface="Arial" panose="020B0604020202020204" pitchFamily="34" charset="0"/>
              </a:rPr>
              <a:t>onal</a:t>
            </a:r>
          </a:p>
        </p:txBody>
      </p:sp>
      <p:sp>
        <p:nvSpPr>
          <p:cNvPr id="10" name="object 8"/>
          <p:cNvSpPr txBox="1"/>
          <p:nvPr/>
        </p:nvSpPr>
        <p:spPr>
          <a:xfrm>
            <a:off x="6205220" y="4737587"/>
            <a:ext cx="3577590" cy="1461939"/>
          </a:xfrm>
          <a:prstGeom prst="rect">
            <a:avLst/>
          </a:prstGeom>
        </p:spPr>
        <p:txBody>
          <a:bodyPr vert="horz" wrap="square" lIns="0" tIns="0" rIns="0" bIns="0" rtlCol="0">
            <a:spAutoFit/>
          </a:bodyPr>
          <a:lstStyle/>
          <a:p>
            <a:pPr marL="298450" marR="5080" indent="-285750">
              <a:lnSpc>
                <a:spcPts val="1939"/>
              </a:lnSpc>
              <a:buFont typeface="Arial" panose="020B0604020202020204" pitchFamily="34" charset="0"/>
              <a:buChar char="•"/>
            </a:pPr>
            <a:r>
              <a:rPr lang="en-GB" spc="-10" dirty="0">
                <a:solidFill>
                  <a:prstClr val="black"/>
                </a:solidFill>
                <a:latin typeface="Arial" panose="020B0604020202020204" pitchFamily="34" charset="0"/>
                <a:cs typeface="Arial" panose="020B0604020202020204" pitchFamily="34" charset="0"/>
              </a:rPr>
              <a:t>P</a:t>
            </a:r>
            <a:r>
              <a:rPr lang="en-GB" spc="-45" dirty="0">
                <a:solidFill>
                  <a:prstClr val="black"/>
                </a:solidFill>
                <a:latin typeface="Arial" panose="020B0604020202020204" pitchFamily="34" charset="0"/>
                <a:cs typeface="Arial" panose="020B0604020202020204" pitchFamily="34" charset="0"/>
              </a:rPr>
              <a:t>r</a:t>
            </a:r>
            <a:r>
              <a:rPr lang="en-GB" spc="-5" dirty="0">
                <a:solidFill>
                  <a:prstClr val="black"/>
                </a:solidFill>
                <a:latin typeface="Arial" panose="020B0604020202020204" pitchFamily="34" charset="0"/>
                <a:cs typeface="Arial" panose="020B0604020202020204" pitchFamily="34" charset="0"/>
              </a:rPr>
              <a:t>o</a:t>
            </a:r>
            <a:r>
              <a:rPr lang="en-GB" spc="-45" dirty="0">
                <a:solidFill>
                  <a:prstClr val="black"/>
                </a:solidFill>
                <a:latin typeface="Arial" panose="020B0604020202020204" pitchFamily="34" charset="0"/>
                <a:cs typeface="Arial" panose="020B0604020202020204" pitchFamily="34" charset="0"/>
              </a:rPr>
              <a:t>f</a:t>
            </a:r>
            <a:r>
              <a:rPr lang="en-GB" spc="-10" dirty="0">
                <a:solidFill>
                  <a:prstClr val="black"/>
                </a:solidFill>
                <a:latin typeface="Arial" panose="020B0604020202020204" pitchFamily="34" charset="0"/>
                <a:cs typeface="Arial" panose="020B0604020202020204" pitchFamily="34" charset="0"/>
              </a:rPr>
              <a:t>e</a:t>
            </a:r>
            <a:r>
              <a:rPr lang="en-GB" spc="-5" dirty="0">
                <a:solidFill>
                  <a:prstClr val="black"/>
                </a:solidFill>
                <a:latin typeface="Arial" panose="020B0604020202020204" pitchFamily="34" charset="0"/>
                <a:cs typeface="Arial" panose="020B0604020202020204" pitchFamily="34" charset="0"/>
              </a:rPr>
              <a:t>ssio</a:t>
            </a:r>
            <a:r>
              <a:rPr lang="en-GB" dirty="0">
                <a:solidFill>
                  <a:prstClr val="black"/>
                </a:solidFill>
                <a:latin typeface="Arial" panose="020B0604020202020204" pitchFamily="34" charset="0"/>
                <a:cs typeface="Arial" panose="020B0604020202020204" pitchFamily="34" charset="0"/>
              </a:rPr>
              <a:t>nal </a:t>
            </a:r>
            <a:r>
              <a:rPr lang="en-GB" spc="-30" dirty="0">
                <a:solidFill>
                  <a:prstClr val="black"/>
                </a:solidFill>
                <a:latin typeface="Arial" panose="020B0604020202020204" pitchFamily="34" charset="0"/>
                <a:cs typeface="Arial" panose="020B0604020202020204" pitchFamily="34" charset="0"/>
              </a:rPr>
              <a:t>c</a:t>
            </a:r>
            <a:r>
              <a:rPr lang="en-GB" spc="-5" dirty="0">
                <a:solidFill>
                  <a:prstClr val="black"/>
                </a:solidFill>
                <a:latin typeface="Arial" panose="020B0604020202020204" pitchFamily="34" charset="0"/>
                <a:cs typeface="Arial" panose="020B0604020202020204" pitchFamily="34" charset="0"/>
              </a:rPr>
              <a:t>o</a:t>
            </a:r>
            <a:r>
              <a:rPr lang="en-GB" dirty="0">
                <a:solidFill>
                  <a:prstClr val="black"/>
                </a:solidFill>
                <a:latin typeface="Arial" panose="020B0604020202020204" pitchFamily="34" charset="0"/>
                <a:cs typeface="Arial" panose="020B0604020202020204" pitchFamily="34" charset="0"/>
              </a:rPr>
              <a:t>d</a:t>
            </a:r>
            <a:r>
              <a:rPr lang="en-GB" spc="-10" dirty="0">
                <a:solidFill>
                  <a:prstClr val="black"/>
                </a:solidFill>
                <a:latin typeface="Arial" panose="020B0604020202020204" pitchFamily="34" charset="0"/>
                <a:cs typeface="Arial" panose="020B0604020202020204" pitchFamily="34" charset="0"/>
              </a:rPr>
              <a:t>es</a:t>
            </a:r>
            <a:r>
              <a:rPr lang="en-GB" spc="5" dirty="0">
                <a:solidFill>
                  <a:prstClr val="black"/>
                </a:solidFill>
                <a:latin typeface="Arial" panose="020B0604020202020204" pitchFamily="34" charset="0"/>
                <a:cs typeface="Arial" panose="020B0604020202020204" pitchFamily="34" charset="0"/>
              </a:rPr>
              <a:t> </a:t>
            </a:r>
            <a:r>
              <a:rPr lang="en-GB" spc="-5" dirty="0">
                <a:solidFill>
                  <a:prstClr val="black"/>
                </a:solidFill>
                <a:latin typeface="Arial" panose="020B0604020202020204" pitchFamily="34" charset="0"/>
                <a:cs typeface="Arial" panose="020B0604020202020204" pitchFamily="34" charset="0"/>
              </a:rPr>
              <a:t>o</a:t>
            </a:r>
            <a:r>
              <a:rPr lang="en-GB" dirty="0">
                <a:solidFill>
                  <a:prstClr val="black"/>
                </a:solidFill>
                <a:latin typeface="Arial" panose="020B0604020202020204" pitchFamily="34" charset="0"/>
                <a:cs typeface="Arial" panose="020B0604020202020204" pitchFamily="34" charset="0"/>
              </a:rPr>
              <a:t>f</a:t>
            </a:r>
            <a:r>
              <a:rPr lang="en-GB" spc="10" dirty="0">
                <a:solidFill>
                  <a:prstClr val="black"/>
                </a:solidFill>
                <a:latin typeface="Arial" panose="020B0604020202020204" pitchFamily="34" charset="0"/>
                <a:cs typeface="Arial" panose="020B0604020202020204" pitchFamily="34" charset="0"/>
              </a:rPr>
              <a:t> </a:t>
            </a:r>
            <a:r>
              <a:rPr lang="en-GB" spc="-20" dirty="0">
                <a:solidFill>
                  <a:prstClr val="black"/>
                </a:solidFill>
                <a:latin typeface="Arial" panose="020B0604020202020204" pitchFamily="34" charset="0"/>
                <a:cs typeface="Arial" panose="020B0604020202020204" pitchFamily="34" charset="0"/>
              </a:rPr>
              <a:t>e</a:t>
            </a:r>
            <a:r>
              <a:rPr lang="en-GB" dirty="0">
                <a:solidFill>
                  <a:prstClr val="black"/>
                </a:solidFill>
                <a:latin typeface="Arial" panose="020B0604020202020204" pitchFamily="34" charset="0"/>
                <a:cs typeface="Arial" panose="020B0604020202020204" pitchFamily="34" charset="0"/>
              </a:rPr>
              <a:t>thi</a:t>
            </a:r>
            <a:r>
              <a:rPr lang="en-GB" spc="-10" dirty="0">
                <a:solidFill>
                  <a:prstClr val="black"/>
                </a:solidFill>
                <a:latin typeface="Arial" panose="020B0604020202020204" pitchFamily="34" charset="0"/>
                <a:cs typeface="Arial" panose="020B0604020202020204" pitchFamily="34" charset="0"/>
              </a:rPr>
              <a:t>c</a:t>
            </a:r>
            <a:r>
              <a:rPr lang="en-GB" dirty="0">
                <a:solidFill>
                  <a:prstClr val="black"/>
                </a:solidFill>
                <a:latin typeface="Arial" panose="020B0604020202020204" pitchFamily="34" charset="0"/>
                <a:cs typeface="Arial" panose="020B0604020202020204" pitchFamily="34" charset="0"/>
              </a:rPr>
              <a:t>s </a:t>
            </a:r>
          </a:p>
          <a:p>
            <a:pPr marL="298450" marR="5080" indent="-285750">
              <a:lnSpc>
                <a:spcPts val="1939"/>
              </a:lnSpc>
              <a:buFont typeface="Arial" panose="020B0604020202020204" pitchFamily="34" charset="0"/>
              <a:buChar char="•"/>
            </a:pPr>
            <a:r>
              <a:rPr spc="-5" dirty="0">
                <a:solidFill>
                  <a:prstClr val="black"/>
                </a:solidFill>
                <a:latin typeface="Arial" panose="020B0604020202020204" pitchFamily="34" charset="0"/>
                <a:cs typeface="Arial" panose="020B0604020202020204" pitchFamily="34" charset="0"/>
              </a:rPr>
              <a:t>Th</a:t>
            </a:r>
            <a:r>
              <a:rPr dirty="0">
                <a:solidFill>
                  <a:prstClr val="black"/>
                </a:solidFill>
                <a:latin typeface="Arial" panose="020B0604020202020204" pitchFamily="34" charset="0"/>
                <a:cs typeface="Arial" panose="020B0604020202020204" pitchFamily="34" charset="0"/>
              </a:rPr>
              <a:t>e</a:t>
            </a:r>
            <a:r>
              <a:rPr spc="5" dirty="0">
                <a:solidFill>
                  <a:prstClr val="black"/>
                </a:solidFill>
                <a:latin typeface="Arial" panose="020B0604020202020204" pitchFamily="34" charset="0"/>
                <a:cs typeface="Arial" panose="020B0604020202020204" pitchFamily="34" charset="0"/>
              </a:rPr>
              <a:t> </a:t>
            </a:r>
            <a:r>
              <a:rPr spc="-5" dirty="0">
                <a:solidFill>
                  <a:prstClr val="black"/>
                </a:solidFill>
                <a:latin typeface="Arial" panose="020B0604020202020204" pitchFamily="34" charset="0"/>
                <a:cs typeface="Arial" panose="020B0604020202020204" pitchFamily="34" charset="0"/>
              </a:rPr>
              <a:t>d</a:t>
            </a:r>
            <a:r>
              <a:rPr dirty="0">
                <a:solidFill>
                  <a:prstClr val="black"/>
                </a:solidFill>
                <a:latin typeface="Arial" panose="020B0604020202020204" pitchFamily="34" charset="0"/>
                <a:cs typeface="Arial" panose="020B0604020202020204" pitchFamily="34" charset="0"/>
              </a:rPr>
              <a:t>u</a:t>
            </a:r>
            <a:r>
              <a:rPr spc="-10" dirty="0">
                <a:solidFill>
                  <a:prstClr val="black"/>
                </a:solidFill>
                <a:latin typeface="Arial" panose="020B0604020202020204" pitchFamily="34" charset="0"/>
                <a:cs typeface="Arial" panose="020B0604020202020204" pitchFamily="34" charset="0"/>
              </a:rPr>
              <a:t>ty</a:t>
            </a:r>
            <a:r>
              <a:rPr spc="10" dirty="0">
                <a:solidFill>
                  <a:prstClr val="black"/>
                </a:solidFill>
                <a:latin typeface="Arial" panose="020B0604020202020204" pitchFamily="34" charset="0"/>
                <a:cs typeface="Arial" panose="020B0604020202020204" pitchFamily="34" charset="0"/>
              </a:rPr>
              <a:t> </a:t>
            </a:r>
            <a:r>
              <a:rPr spc="-25" dirty="0">
                <a:solidFill>
                  <a:prstClr val="black"/>
                </a:solidFill>
                <a:latin typeface="Arial" panose="020B0604020202020204" pitchFamily="34" charset="0"/>
                <a:cs typeface="Arial" panose="020B0604020202020204" pitchFamily="34" charset="0"/>
              </a:rPr>
              <a:t>t</a:t>
            </a:r>
            <a:r>
              <a:rPr dirty="0">
                <a:solidFill>
                  <a:prstClr val="black"/>
                </a:solidFill>
                <a:latin typeface="Arial" panose="020B0604020202020204" pitchFamily="34" charset="0"/>
                <a:cs typeface="Arial" panose="020B0604020202020204" pitchFamily="34" charset="0"/>
              </a:rPr>
              <a:t>o</a:t>
            </a:r>
            <a:r>
              <a:rPr spc="-5" dirty="0">
                <a:solidFill>
                  <a:prstClr val="black"/>
                </a:solidFill>
                <a:latin typeface="Arial" panose="020B0604020202020204" pitchFamily="34" charset="0"/>
                <a:cs typeface="Arial" panose="020B0604020202020204" pitchFamily="34" charset="0"/>
              </a:rPr>
              <a:t> p</a:t>
            </a:r>
            <a:r>
              <a:rPr spc="-25" dirty="0">
                <a:solidFill>
                  <a:prstClr val="black"/>
                </a:solidFill>
                <a:latin typeface="Arial" panose="020B0604020202020204" pitchFamily="34" charset="0"/>
                <a:cs typeface="Arial" panose="020B0604020202020204" pitchFamily="34" charset="0"/>
              </a:rPr>
              <a:t>r</a:t>
            </a:r>
            <a:r>
              <a:rPr spc="-5" dirty="0">
                <a:solidFill>
                  <a:prstClr val="black"/>
                </a:solidFill>
                <a:latin typeface="Arial" panose="020B0604020202020204" pitchFamily="34" charset="0"/>
                <a:cs typeface="Arial" panose="020B0604020202020204" pitchFamily="34" charset="0"/>
              </a:rPr>
              <a:t>o</a:t>
            </a:r>
            <a:r>
              <a:rPr spc="-30" dirty="0">
                <a:solidFill>
                  <a:prstClr val="black"/>
                </a:solidFill>
                <a:latin typeface="Arial" panose="020B0604020202020204" pitchFamily="34" charset="0"/>
                <a:cs typeface="Arial" panose="020B0604020202020204" pitchFamily="34" charset="0"/>
              </a:rPr>
              <a:t>t</a:t>
            </a:r>
            <a:r>
              <a:rPr spc="-10" dirty="0">
                <a:solidFill>
                  <a:prstClr val="black"/>
                </a:solidFill>
                <a:latin typeface="Arial" panose="020B0604020202020204" pitchFamily="34" charset="0"/>
                <a:cs typeface="Arial" panose="020B0604020202020204" pitchFamily="34" charset="0"/>
              </a:rPr>
              <a:t>ect</a:t>
            </a:r>
            <a:r>
              <a:rPr spc="5" dirty="0">
                <a:solidFill>
                  <a:prstClr val="black"/>
                </a:solidFill>
                <a:latin typeface="Arial" panose="020B0604020202020204" pitchFamily="34" charset="0"/>
                <a:cs typeface="Arial" panose="020B0604020202020204" pitchFamily="34" charset="0"/>
              </a:rPr>
              <a:t> </a:t>
            </a:r>
            <a:r>
              <a:rPr spc="-15" dirty="0">
                <a:solidFill>
                  <a:prstClr val="black"/>
                </a:solidFill>
                <a:latin typeface="Arial" panose="020B0604020202020204" pitchFamily="34" charset="0"/>
                <a:cs typeface="Arial" panose="020B0604020202020204" pitchFamily="34" charset="0"/>
              </a:rPr>
              <a:t>f</a:t>
            </a:r>
            <a:r>
              <a:rPr spc="-35" dirty="0">
                <a:solidFill>
                  <a:prstClr val="black"/>
                </a:solidFill>
                <a:latin typeface="Arial" panose="020B0604020202020204" pitchFamily="34" charset="0"/>
                <a:cs typeface="Arial" panose="020B0604020202020204" pitchFamily="34" charset="0"/>
              </a:rPr>
              <a:t>r</a:t>
            </a:r>
            <a:r>
              <a:rPr spc="-5" dirty="0">
                <a:solidFill>
                  <a:prstClr val="black"/>
                </a:solidFill>
                <a:latin typeface="Arial" panose="020B0604020202020204" pitchFamily="34" charset="0"/>
                <a:cs typeface="Arial" panose="020B0604020202020204" pitchFamily="34" charset="0"/>
              </a:rPr>
              <a:t>o</a:t>
            </a:r>
            <a:r>
              <a:rPr dirty="0">
                <a:solidFill>
                  <a:prstClr val="black"/>
                </a:solidFill>
                <a:latin typeface="Arial" panose="020B0604020202020204" pitchFamily="34" charset="0"/>
                <a:cs typeface="Arial" panose="020B0604020202020204" pitchFamily="34" charset="0"/>
              </a:rPr>
              <a:t>m</a:t>
            </a:r>
            <a:r>
              <a:rPr spc="5" dirty="0">
                <a:solidFill>
                  <a:prstClr val="black"/>
                </a:solidFill>
                <a:latin typeface="Arial" panose="020B0604020202020204" pitchFamily="34" charset="0"/>
                <a:cs typeface="Arial" panose="020B0604020202020204" pitchFamily="34" charset="0"/>
              </a:rPr>
              <a:t> </a:t>
            </a:r>
            <a:r>
              <a:rPr spc="-35" dirty="0">
                <a:solidFill>
                  <a:prstClr val="black"/>
                </a:solidFill>
                <a:latin typeface="Arial" panose="020B0604020202020204" pitchFamily="34" charset="0"/>
                <a:cs typeface="Arial" panose="020B0604020202020204" pitchFamily="34" charset="0"/>
              </a:rPr>
              <a:t>f</a:t>
            </a:r>
            <a:r>
              <a:rPr spc="-15" dirty="0">
                <a:solidFill>
                  <a:prstClr val="black"/>
                </a:solidFill>
                <a:latin typeface="Arial" panose="020B0604020202020204" pitchFamily="34" charset="0"/>
                <a:cs typeface="Arial" panose="020B0604020202020204" pitchFamily="34" charset="0"/>
              </a:rPr>
              <a:t>o</a:t>
            </a:r>
            <a:r>
              <a:rPr spc="-40" dirty="0">
                <a:solidFill>
                  <a:prstClr val="black"/>
                </a:solidFill>
                <a:latin typeface="Arial" panose="020B0604020202020204" pitchFamily="34" charset="0"/>
                <a:cs typeface="Arial" panose="020B0604020202020204" pitchFamily="34" charset="0"/>
              </a:rPr>
              <a:t>r</a:t>
            </a:r>
            <a:r>
              <a:rPr spc="-10" dirty="0">
                <a:solidFill>
                  <a:prstClr val="black"/>
                </a:solidFill>
                <a:latin typeface="Arial" panose="020B0604020202020204" pitchFamily="34" charset="0"/>
                <a:cs typeface="Arial" panose="020B0604020202020204" pitchFamily="34" charset="0"/>
              </a:rPr>
              <a:t>e</a:t>
            </a:r>
            <a:r>
              <a:rPr spc="-5" dirty="0">
                <a:solidFill>
                  <a:prstClr val="black"/>
                </a:solidFill>
                <a:latin typeface="Arial" panose="020B0604020202020204" pitchFamily="34" charset="0"/>
                <a:cs typeface="Arial" panose="020B0604020202020204" pitchFamily="34" charset="0"/>
              </a:rPr>
              <a:t>s</a:t>
            </a:r>
            <a:r>
              <a:rPr spc="-10" dirty="0">
                <a:solidFill>
                  <a:prstClr val="black"/>
                </a:solidFill>
                <a:latin typeface="Arial" panose="020B0604020202020204" pitchFamily="34" charset="0"/>
                <a:cs typeface="Arial" panose="020B0604020202020204" pitchFamily="34" charset="0"/>
              </a:rPr>
              <a:t>e</a:t>
            </a:r>
            <a:r>
              <a:rPr spc="-5" dirty="0">
                <a:solidFill>
                  <a:prstClr val="black"/>
                </a:solidFill>
                <a:latin typeface="Arial" panose="020B0604020202020204" pitchFamily="34" charset="0"/>
                <a:cs typeface="Arial" panose="020B0604020202020204" pitchFamily="34" charset="0"/>
              </a:rPr>
              <a:t>e</a:t>
            </a:r>
            <a:r>
              <a:rPr dirty="0">
                <a:solidFill>
                  <a:prstClr val="black"/>
                </a:solidFill>
                <a:latin typeface="Arial" panose="020B0604020202020204" pitchFamily="34" charset="0"/>
                <a:cs typeface="Arial" panose="020B0604020202020204" pitchFamily="34" charset="0"/>
              </a:rPr>
              <a:t>able </a:t>
            </a:r>
            <a:r>
              <a:rPr spc="-15" dirty="0">
                <a:solidFill>
                  <a:prstClr val="black"/>
                </a:solidFill>
                <a:latin typeface="Arial" panose="020B0604020202020204" pitchFamily="34" charset="0"/>
                <a:cs typeface="Arial" panose="020B0604020202020204" pitchFamily="34" charset="0"/>
              </a:rPr>
              <a:t>harm</a:t>
            </a:r>
            <a:endParaRPr lang="en-GB" dirty="0">
              <a:solidFill>
                <a:prstClr val="black"/>
              </a:solidFill>
              <a:latin typeface="Arial" panose="020B0604020202020204" pitchFamily="34" charset="0"/>
              <a:cs typeface="Arial" panose="020B0604020202020204" pitchFamily="34" charset="0"/>
            </a:endParaRPr>
          </a:p>
          <a:p>
            <a:pPr marL="298450" marR="5080" indent="-285750">
              <a:lnSpc>
                <a:spcPts val="1939"/>
              </a:lnSpc>
              <a:buFont typeface="Arial" panose="020B0604020202020204" pitchFamily="34" charset="0"/>
              <a:buChar char="•"/>
            </a:pPr>
            <a:r>
              <a:rPr spc="-10" dirty="0">
                <a:solidFill>
                  <a:prstClr val="black"/>
                </a:solidFill>
                <a:latin typeface="Arial" panose="020B0604020202020204" pitchFamily="34" charset="0"/>
                <a:cs typeface="Arial" panose="020B0604020202020204" pitchFamily="34" charset="0"/>
              </a:rPr>
              <a:t>H</a:t>
            </a:r>
            <a:r>
              <a:rPr spc="-5" dirty="0">
                <a:solidFill>
                  <a:prstClr val="black"/>
                </a:solidFill>
                <a:latin typeface="Arial" panose="020B0604020202020204" pitchFamily="34" charset="0"/>
                <a:cs typeface="Arial" panose="020B0604020202020204" pitchFamily="34" charset="0"/>
              </a:rPr>
              <a:t>um</a:t>
            </a:r>
            <a:r>
              <a:rPr spc="5" dirty="0">
                <a:solidFill>
                  <a:prstClr val="black"/>
                </a:solidFill>
                <a:latin typeface="Arial" panose="020B0604020202020204" pitchFamily="34" charset="0"/>
                <a:cs typeface="Arial" panose="020B0604020202020204" pitchFamily="34" charset="0"/>
              </a:rPr>
              <a:t>a</a:t>
            </a:r>
            <a:r>
              <a:rPr dirty="0">
                <a:solidFill>
                  <a:prstClr val="black"/>
                </a:solidFill>
                <a:latin typeface="Arial" panose="020B0604020202020204" pitchFamily="34" charset="0"/>
                <a:cs typeface="Arial" panose="020B0604020202020204" pitchFamily="34" charset="0"/>
              </a:rPr>
              <a:t>n</a:t>
            </a:r>
            <a:r>
              <a:rPr spc="15" dirty="0">
                <a:solidFill>
                  <a:prstClr val="black"/>
                </a:solidFill>
                <a:latin typeface="Arial" panose="020B0604020202020204" pitchFamily="34" charset="0"/>
                <a:cs typeface="Arial" panose="020B0604020202020204" pitchFamily="34" charset="0"/>
              </a:rPr>
              <a:t> </a:t>
            </a:r>
            <a:r>
              <a:rPr spc="-5" dirty="0">
                <a:solidFill>
                  <a:prstClr val="black"/>
                </a:solidFill>
                <a:latin typeface="Arial" panose="020B0604020202020204" pitchFamily="34" charset="0"/>
                <a:cs typeface="Arial" panose="020B0604020202020204" pitchFamily="34" charset="0"/>
              </a:rPr>
              <a:t>dignit</a:t>
            </a:r>
            <a:r>
              <a:rPr dirty="0">
                <a:solidFill>
                  <a:prstClr val="black"/>
                </a:solidFill>
                <a:latin typeface="Arial" panose="020B0604020202020204" pitchFamily="34" charset="0"/>
                <a:cs typeface="Arial" panose="020B0604020202020204" pitchFamily="34" charset="0"/>
              </a:rPr>
              <a:t>y</a:t>
            </a:r>
            <a:r>
              <a:rPr spc="15" dirty="0">
                <a:solidFill>
                  <a:prstClr val="black"/>
                </a:solidFill>
                <a:latin typeface="Arial" panose="020B0604020202020204" pitchFamily="34" charset="0"/>
                <a:cs typeface="Arial" panose="020B0604020202020204" pitchFamily="34" charset="0"/>
              </a:rPr>
              <a:t> </a:t>
            </a:r>
            <a:r>
              <a:rPr spc="-30" dirty="0">
                <a:solidFill>
                  <a:srgbClr val="404040"/>
                </a:solidFill>
                <a:latin typeface="Arial" panose="020B0604020202020204" pitchFamily="34" charset="0"/>
                <a:cs typeface="Arial" panose="020B0604020202020204" pitchFamily="34" charset="0"/>
              </a:rPr>
              <a:t>c</a:t>
            </a:r>
            <a:r>
              <a:rPr spc="-5" dirty="0">
                <a:solidFill>
                  <a:srgbClr val="404040"/>
                </a:solidFill>
                <a:latin typeface="Arial" panose="020B0604020202020204" pitchFamily="34" charset="0"/>
                <a:cs typeface="Arial" panose="020B0604020202020204" pitchFamily="34" charset="0"/>
              </a:rPr>
              <a:t>omp</a:t>
            </a:r>
            <a:r>
              <a:rPr spc="-25" dirty="0">
                <a:solidFill>
                  <a:srgbClr val="404040"/>
                </a:solidFill>
                <a:latin typeface="Arial" panose="020B0604020202020204" pitchFamily="34" charset="0"/>
                <a:cs typeface="Arial" panose="020B0604020202020204" pitchFamily="34" charset="0"/>
              </a:rPr>
              <a:t>r</a:t>
            </a:r>
            <a:r>
              <a:rPr spc="-5" dirty="0">
                <a:solidFill>
                  <a:srgbClr val="404040"/>
                </a:solidFill>
                <a:latin typeface="Arial" panose="020B0604020202020204" pitchFamily="34" charset="0"/>
                <a:cs typeface="Arial" panose="020B0604020202020204" pitchFamily="34" charset="0"/>
              </a:rPr>
              <a:t>omised</a:t>
            </a:r>
            <a:endParaRPr lang="en-GB" dirty="0">
              <a:solidFill>
                <a:prstClr val="black"/>
              </a:solidFill>
              <a:latin typeface="Arial" panose="020B0604020202020204" pitchFamily="34" charset="0"/>
              <a:cs typeface="Arial" panose="020B0604020202020204" pitchFamily="34" charset="0"/>
            </a:endParaRPr>
          </a:p>
          <a:p>
            <a:pPr marL="298450" marR="5080" indent="-285750">
              <a:lnSpc>
                <a:spcPts val="1939"/>
              </a:lnSpc>
              <a:buFont typeface="Arial" panose="020B0604020202020204" pitchFamily="34" charset="0"/>
              <a:buChar char="•"/>
            </a:pPr>
            <a:r>
              <a:rPr spc="-10" dirty="0">
                <a:solidFill>
                  <a:prstClr val="black"/>
                </a:solidFill>
                <a:latin typeface="Arial" panose="020B0604020202020204" pitchFamily="34" charset="0"/>
                <a:cs typeface="Arial" panose="020B0604020202020204" pitchFamily="34" charset="0"/>
              </a:rPr>
              <a:t>H</a:t>
            </a:r>
            <a:r>
              <a:rPr spc="-5" dirty="0">
                <a:solidFill>
                  <a:prstClr val="black"/>
                </a:solidFill>
                <a:latin typeface="Arial" panose="020B0604020202020204" pitchFamily="34" charset="0"/>
                <a:cs typeface="Arial" panose="020B0604020202020204" pitchFamily="34" charset="0"/>
              </a:rPr>
              <a:t>uma</a:t>
            </a:r>
            <a:r>
              <a:rPr dirty="0">
                <a:solidFill>
                  <a:prstClr val="black"/>
                </a:solidFill>
                <a:latin typeface="Arial" panose="020B0604020202020204" pitchFamily="34" charset="0"/>
                <a:cs typeface="Arial" panose="020B0604020202020204" pitchFamily="34" charset="0"/>
              </a:rPr>
              <a:t>n</a:t>
            </a:r>
            <a:r>
              <a:rPr spc="15"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r</a:t>
            </a:r>
            <a:r>
              <a:rPr spc="-10" dirty="0">
                <a:solidFill>
                  <a:prstClr val="black"/>
                </a:solidFill>
                <a:latin typeface="Arial" panose="020B0604020202020204" pitchFamily="34" charset="0"/>
                <a:cs typeface="Arial" panose="020B0604020202020204" pitchFamily="34" charset="0"/>
              </a:rPr>
              <a:t>i</a:t>
            </a:r>
            <a:r>
              <a:rPr dirty="0">
                <a:solidFill>
                  <a:prstClr val="black"/>
                </a:solidFill>
                <a:latin typeface="Arial" panose="020B0604020202020204" pitchFamily="34" charset="0"/>
                <a:cs typeface="Arial" panose="020B0604020202020204" pitchFamily="34" charset="0"/>
              </a:rPr>
              <a:t>g</a:t>
            </a:r>
            <a:r>
              <a:rPr spc="-10" dirty="0">
                <a:solidFill>
                  <a:prstClr val="black"/>
                </a:solidFill>
                <a:latin typeface="Arial" panose="020B0604020202020204" pitchFamily="34" charset="0"/>
                <a:cs typeface="Arial" panose="020B0604020202020204" pitchFamily="34" charset="0"/>
              </a:rPr>
              <a:t>h</a:t>
            </a:r>
            <a:r>
              <a:rPr dirty="0">
                <a:solidFill>
                  <a:prstClr val="black"/>
                </a:solidFill>
                <a:latin typeface="Arial" panose="020B0604020202020204" pitchFamily="34" charset="0"/>
                <a:cs typeface="Arial" panose="020B0604020202020204" pitchFamily="34" charset="0"/>
              </a:rPr>
              <a:t>ts </a:t>
            </a:r>
            <a:r>
              <a:rPr spc="-5" dirty="0">
                <a:solidFill>
                  <a:prstClr val="black"/>
                </a:solidFill>
                <a:latin typeface="Arial" panose="020B0604020202020204" pitchFamily="34" charset="0"/>
                <a:cs typeface="Arial" panose="020B0604020202020204" pitchFamily="34" charset="0"/>
              </a:rPr>
              <a:t>pr</a:t>
            </a:r>
            <a:r>
              <a:rPr spc="-10" dirty="0">
                <a:solidFill>
                  <a:prstClr val="black"/>
                </a:solidFill>
                <a:latin typeface="Arial" panose="020B0604020202020204" pitchFamily="34" charset="0"/>
                <a:cs typeface="Arial" panose="020B0604020202020204" pitchFamily="34" charset="0"/>
              </a:rPr>
              <a:t>i</a:t>
            </a:r>
            <a:r>
              <a:rPr spc="-5" dirty="0">
                <a:solidFill>
                  <a:prstClr val="black"/>
                </a:solidFill>
                <a:latin typeface="Arial" panose="020B0604020202020204" pitchFamily="34" charset="0"/>
                <a:cs typeface="Arial" panose="020B0604020202020204" pitchFamily="34" charset="0"/>
              </a:rPr>
              <a:t>nc</a:t>
            </a:r>
            <a:r>
              <a:rPr spc="-10" dirty="0">
                <a:solidFill>
                  <a:prstClr val="black"/>
                </a:solidFill>
                <a:latin typeface="Arial" panose="020B0604020202020204" pitchFamily="34" charset="0"/>
                <a:cs typeface="Arial" panose="020B0604020202020204" pitchFamily="34" charset="0"/>
              </a:rPr>
              <a:t>i</a:t>
            </a:r>
            <a:r>
              <a:rPr spc="-5" dirty="0">
                <a:solidFill>
                  <a:prstClr val="black"/>
                </a:solidFill>
                <a:latin typeface="Arial" panose="020B0604020202020204" pitchFamily="34" charset="0"/>
                <a:cs typeface="Arial" panose="020B0604020202020204" pitchFamily="34" charset="0"/>
              </a:rPr>
              <a:t>ples</a:t>
            </a:r>
            <a:endParaRPr lang="en-GB" dirty="0">
              <a:solidFill>
                <a:prstClr val="black"/>
              </a:solidFill>
              <a:latin typeface="Arial" panose="020B0604020202020204" pitchFamily="34" charset="0"/>
              <a:cs typeface="Arial" panose="020B0604020202020204" pitchFamily="34" charset="0"/>
            </a:endParaRPr>
          </a:p>
          <a:p>
            <a:pPr marL="298450" marR="5080" indent="-285750">
              <a:lnSpc>
                <a:spcPts val="1939"/>
              </a:lnSpc>
              <a:buFont typeface="Arial" panose="020B0604020202020204" pitchFamily="34" charset="0"/>
              <a:buChar char="•"/>
            </a:pPr>
            <a:r>
              <a:rPr dirty="0">
                <a:solidFill>
                  <a:prstClr val="black"/>
                </a:solidFill>
                <a:latin typeface="Arial" panose="020B0604020202020204" pitchFamily="34" charset="0"/>
                <a:cs typeface="Arial" panose="020B0604020202020204" pitchFamily="34" charset="0"/>
              </a:rPr>
              <a:t>R</a:t>
            </a:r>
            <a:r>
              <a:rPr spc="-10" dirty="0">
                <a:solidFill>
                  <a:prstClr val="black"/>
                </a:solidFill>
                <a:latin typeface="Arial" panose="020B0604020202020204" pitchFamily="34" charset="0"/>
                <a:cs typeface="Arial" panose="020B0604020202020204" pitchFamily="34" charset="0"/>
              </a:rPr>
              <a:t>i</a:t>
            </a:r>
            <a:r>
              <a:rPr spc="-15" dirty="0">
                <a:solidFill>
                  <a:prstClr val="black"/>
                </a:solidFill>
                <a:latin typeface="Arial" panose="020B0604020202020204" pitchFamily="34" charset="0"/>
                <a:cs typeface="Arial" panose="020B0604020202020204" pitchFamily="34" charset="0"/>
              </a:rPr>
              <a:t>s</a:t>
            </a:r>
            <a:r>
              <a:rPr spc="-10" dirty="0">
                <a:solidFill>
                  <a:prstClr val="black"/>
                </a:solidFill>
                <a:latin typeface="Arial" panose="020B0604020202020204" pitchFamily="34" charset="0"/>
                <a:cs typeface="Arial" panose="020B0604020202020204" pitchFamily="34" charset="0"/>
              </a:rPr>
              <a:t>k</a:t>
            </a:r>
            <a:r>
              <a:rPr dirty="0">
                <a:solidFill>
                  <a:prstClr val="black"/>
                </a:solidFill>
                <a:latin typeface="Arial" panose="020B0604020202020204" pitchFamily="34" charset="0"/>
                <a:cs typeface="Arial" panose="020B0604020202020204" pitchFamily="34" charset="0"/>
              </a:rPr>
              <a:t> </a:t>
            </a:r>
            <a:r>
              <a:rPr spc="-25" dirty="0">
                <a:solidFill>
                  <a:prstClr val="black"/>
                </a:solidFill>
                <a:latin typeface="Arial" panose="020B0604020202020204" pitchFamily="34" charset="0"/>
                <a:cs typeface="Arial" panose="020B0604020202020204" pitchFamily="34" charset="0"/>
              </a:rPr>
              <a:t>t</a:t>
            </a:r>
            <a:r>
              <a:rPr dirty="0">
                <a:solidFill>
                  <a:prstClr val="black"/>
                </a:solidFill>
                <a:latin typeface="Arial" panose="020B0604020202020204" pitchFamily="34" charset="0"/>
                <a:cs typeface="Arial" panose="020B0604020202020204" pitchFamily="34" charset="0"/>
              </a:rPr>
              <a:t>o</a:t>
            </a:r>
            <a:r>
              <a:rPr spc="-5" dirty="0">
                <a:solidFill>
                  <a:prstClr val="black"/>
                </a:solidFill>
                <a:latin typeface="Arial" panose="020B0604020202020204" pitchFamily="34" charset="0"/>
                <a:cs typeface="Arial" panose="020B0604020202020204" pitchFamily="34" charset="0"/>
              </a:rPr>
              <a:t> </a:t>
            </a:r>
            <a:r>
              <a:rPr spc="-15" dirty="0">
                <a:solidFill>
                  <a:prstClr val="black"/>
                </a:solidFill>
                <a:latin typeface="Arial" panose="020B0604020202020204" pitchFamily="34" charset="0"/>
                <a:cs typeface="Arial" panose="020B0604020202020204" pitchFamily="34" charset="0"/>
              </a:rPr>
              <a:t>othe</a:t>
            </a:r>
            <a:r>
              <a:rPr spc="-45" dirty="0">
                <a:solidFill>
                  <a:prstClr val="black"/>
                </a:solidFill>
                <a:latin typeface="Arial" panose="020B0604020202020204" pitchFamily="34" charset="0"/>
                <a:cs typeface="Arial" panose="020B0604020202020204" pitchFamily="34" charset="0"/>
              </a:rPr>
              <a:t>r</a:t>
            </a:r>
            <a:r>
              <a:rPr dirty="0">
                <a:solidFill>
                  <a:prstClr val="black"/>
                </a:solidFill>
                <a:latin typeface="Arial" panose="020B0604020202020204" pitchFamily="34" charset="0"/>
                <a:cs typeface="Arial" panose="020B0604020202020204" pitchFamily="34" charset="0"/>
              </a:rPr>
              <a:t>s</a:t>
            </a:r>
          </a:p>
        </p:txBody>
      </p:sp>
      <p:pic>
        <p:nvPicPr>
          <p:cNvPr id="11" name="Picture 10"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445736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smtClean="0">
                <a:solidFill>
                  <a:srgbClr val="0070C0"/>
                </a:solidFill>
              </a:rPr>
              <a:t>Hoarding – WHAT IS IT?</a:t>
            </a:r>
            <a:endParaRPr lang="en-GB" sz="3500" b="1" dirty="0">
              <a:solidFill>
                <a:srgbClr val="0070C0"/>
              </a:solidFill>
            </a:endParaRPr>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231990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260648"/>
            <a:ext cx="10829925" cy="1143000"/>
          </a:xfrm>
        </p:spPr>
        <p:txBody>
          <a:bodyPr/>
          <a:lstStyle/>
          <a:p>
            <a:r>
              <a:rPr lang="en-US" sz="4400" b="1" dirty="0">
                <a:solidFill>
                  <a:srgbClr val="0070C0"/>
                </a:solidFill>
                <a:latin typeface="Arial" panose="020B0604020202020204" pitchFamily="34" charset="0"/>
                <a:cs typeface="Arial" panose="020B0604020202020204" pitchFamily="34" charset="0"/>
              </a:rPr>
              <a:t>Hoarding</a:t>
            </a:r>
            <a:endParaRPr lang="en-GB" dirty="0"/>
          </a:p>
        </p:txBody>
      </p:sp>
      <p:sp>
        <p:nvSpPr>
          <p:cNvPr id="3" name="Content Placeholder 2"/>
          <p:cNvSpPr>
            <a:spLocks noGrp="1"/>
          </p:cNvSpPr>
          <p:nvPr>
            <p:ph idx="1"/>
          </p:nvPr>
        </p:nvSpPr>
        <p:spPr>
          <a:xfrm>
            <a:off x="714375" y="1712244"/>
            <a:ext cx="10829925" cy="4389437"/>
          </a:xfrm>
        </p:spPr>
        <p:txBody>
          <a:bodyPr>
            <a:normAutofit fontScale="92500" lnSpcReduction="10000"/>
          </a:bodyPr>
          <a:lstStyle/>
          <a:p>
            <a:pPr marL="0" indent="0" fontAlgn="auto">
              <a:spcBef>
                <a:spcPts val="0"/>
              </a:spcBef>
              <a:spcAft>
                <a:spcPts val="0"/>
              </a:spcAft>
              <a:buClrTx/>
              <a:buSzTx/>
              <a:buNone/>
            </a:pPr>
            <a:endParaRPr lang="en-US" sz="2400" dirty="0" smtClean="0">
              <a:solidFill>
                <a:prstClr val="black">
                  <a:lumMod val="75000"/>
                  <a:lumOff val="25000"/>
                </a:prstClr>
              </a:solidFill>
              <a:latin typeface="Arial" panose="020B0604020202020204" pitchFamily="34" charset="0"/>
              <a:cs typeface="Arial" panose="020B0604020202020204" pitchFamily="34" charset="0"/>
            </a:endParaRPr>
          </a:p>
          <a:p>
            <a:pPr marL="0" indent="0" fontAlgn="auto">
              <a:spcBef>
                <a:spcPts val="0"/>
              </a:spcBef>
              <a:spcAft>
                <a:spcPts val="0"/>
              </a:spcAft>
              <a:buClrTx/>
              <a:buSzTx/>
              <a:buNone/>
            </a:pPr>
            <a:r>
              <a:rPr lang="en-US" sz="2400" dirty="0" smtClean="0">
                <a:solidFill>
                  <a:prstClr val="black">
                    <a:lumMod val="75000"/>
                    <a:lumOff val="25000"/>
                  </a:prstClr>
                </a:solidFill>
                <a:latin typeface="Arial" panose="020B0604020202020204" pitchFamily="34" charset="0"/>
                <a:cs typeface="Arial" panose="020B0604020202020204" pitchFamily="34" charset="0"/>
              </a:rPr>
              <a:t>Hoarding </a:t>
            </a:r>
            <a:r>
              <a:rPr lang="en-US" sz="2400" dirty="0">
                <a:solidFill>
                  <a:prstClr val="black">
                    <a:lumMod val="75000"/>
                    <a:lumOff val="25000"/>
                  </a:prstClr>
                </a:solidFill>
                <a:latin typeface="Arial" panose="020B0604020202020204" pitchFamily="34" charset="0"/>
                <a:cs typeface="Arial" panose="020B0604020202020204" pitchFamily="34" charset="0"/>
              </a:rPr>
              <a:t>is a complex condition where the hoarder has a strong </a:t>
            </a:r>
            <a:r>
              <a:rPr lang="en-US" sz="2400" u="sng" dirty="0">
                <a:solidFill>
                  <a:prstClr val="black">
                    <a:lumMod val="75000"/>
                    <a:lumOff val="25000"/>
                  </a:prstClr>
                </a:solidFill>
                <a:latin typeface="Arial" panose="020B0604020202020204" pitchFamily="34" charset="0"/>
                <a:cs typeface="Arial" panose="020B0604020202020204" pitchFamily="34" charset="0"/>
              </a:rPr>
              <a:t>emotional attachment </a:t>
            </a:r>
            <a:r>
              <a:rPr lang="en-US" sz="2400" dirty="0">
                <a:solidFill>
                  <a:prstClr val="black">
                    <a:lumMod val="75000"/>
                    <a:lumOff val="25000"/>
                  </a:prstClr>
                </a:solidFill>
                <a:latin typeface="Arial" panose="020B0604020202020204" pitchFamily="34" charset="0"/>
                <a:cs typeface="Arial" panose="020B0604020202020204" pitchFamily="34" charset="0"/>
              </a:rPr>
              <a:t>to often multiple objects in excess of their real value. </a:t>
            </a:r>
            <a:r>
              <a:rPr lang="en-US" sz="2400" dirty="0">
                <a:solidFill>
                  <a:prstClr val="black"/>
                </a:solidFill>
                <a:latin typeface="Arial" panose="020B0604020202020204" pitchFamily="34" charset="0"/>
                <a:cs typeface="Arial" panose="020B0604020202020204" pitchFamily="34" charset="0"/>
              </a:rPr>
              <a:t>This can be </a:t>
            </a:r>
            <a:r>
              <a:rPr lang="en-US" sz="2400" dirty="0">
                <a:solidFill>
                  <a:prstClr val="black">
                    <a:lumMod val="75000"/>
                    <a:lumOff val="25000"/>
                  </a:prstClr>
                </a:solidFill>
                <a:latin typeface="Arial" panose="020B0604020202020204" pitchFamily="34" charset="0"/>
                <a:cs typeface="Arial" panose="020B0604020202020204" pitchFamily="34" charset="0"/>
              </a:rPr>
              <a:t>to a level where it impacts on their health, social functioning and potentially on their and other people’s welfare and safety. </a:t>
            </a:r>
          </a:p>
          <a:p>
            <a:pPr marL="0" indent="0" fontAlgn="auto">
              <a:spcBef>
                <a:spcPts val="0"/>
              </a:spcBef>
              <a:spcAft>
                <a:spcPts val="0"/>
              </a:spcAft>
              <a:buClrTx/>
              <a:buSzTx/>
              <a:buNone/>
            </a:pPr>
            <a:endParaRPr lang="en-US" sz="2400" dirty="0">
              <a:solidFill>
                <a:prstClr val="black">
                  <a:lumMod val="75000"/>
                  <a:lumOff val="25000"/>
                </a:prstClr>
              </a:solidFill>
              <a:latin typeface="Arial" panose="020B0604020202020204" pitchFamily="34" charset="0"/>
              <a:cs typeface="Arial" panose="020B0604020202020204" pitchFamily="34" charset="0"/>
            </a:endParaRPr>
          </a:p>
          <a:p>
            <a:pPr marL="0" indent="0" fontAlgn="auto">
              <a:spcBef>
                <a:spcPts val="0"/>
              </a:spcBef>
              <a:spcAft>
                <a:spcPts val="0"/>
              </a:spcAft>
              <a:buClrTx/>
              <a:buSzTx/>
              <a:buNone/>
            </a:pPr>
            <a:r>
              <a:rPr lang="en-US" sz="2400" dirty="0">
                <a:solidFill>
                  <a:prstClr val="black">
                    <a:lumMod val="75000"/>
                    <a:lumOff val="25000"/>
                  </a:prstClr>
                </a:solidFill>
                <a:latin typeface="Arial" panose="020B0604020202020204" pitchFamily="34" charset="0"/>
                <a:cs typeface="Arial" panose="020B0604020202020204" pitchFamily="34" charset="0"/>
              </a:rPr>
              <a:t>Hoarding is not relative to age, </a:t>
            </a:r>
          </a:p>
          <a:p>
            <a:pPr marL="0" indent="0" fontAlgn="auto">
              <a:spcBef>
                <a:spcPts val="0"/>
              </a:spcBef>
              <a:spcAft>
                <a:spcPts val="0"/>
              </a:spcAft>
              <a:buClrTx/>
              <a:buSzTx/>
              <a:buNone/>
            </a:pPr>
            <a:r>
              <a:rPr lang="en-US" sz="2400" dirty="0">
                <a:solidFill>
                  <a:prstClr val="black">
                    <a:lumMod val="75000"/>
                    <a:lumOff val="25000"/>
                  </a:prstClr>
                </a:solidFill>
                <a:latin typeface="Arial" panose="020B0604020202020204" pitchFamily="34" charset="0"/>
                <a:cs typeface="Arial" panose="020B0604020202020204" pitchFamily="34" charset="0"/>
              </a:rPr>
              <a:t>gender, ethnicity, or socio-</a:t>
            </a:r>
          </a:p>
          <a:p>
            <a:pPr marL="0" indent="0" fontAlgn="auto">
              <a:spcBef>
                <a:spcPts val="0"/>
              </a:spcBef>
              <a:spcAft>
                <a:spcPts val="0"/>
              </a:spcAft>
              <a:buClrTx/>
              <a:buSzTx/>
              <a:buNone/>
            </a:pPr>
            <a:r>
              <a:rPr lang="en-US" sz="2400" dirty="0">
                <a:solidFill>
                  <a:prstClr val="black">
                    <a:lumMod val="75000"/>
                    <a:lumOff val="25000"/>
                  </a:prstClr>
                </a:solidFill>
                <a:latin typeface="Arial" panose="020B0604020202020204" pitchFamily="34" charset="0"/>
                <a:cs typeface="Arial" panose="020B0604020202020204" pitchFamily="34" charset="0"/>
              </a:rPr>
              <a:t>economic status, and it can </a:t>
            </a:r>
          </a:p>
          <a:p>
            <a:pPr marL="0" indent="0" fontAlgn="auto">
              <a:spcBef>
                <a:spcPts val="0"/>
              </a:spcBef>
              <a:spcAft>
                <a:spcPts val="0"/>
              </a:spcAft>
              <a:buClrTx/>
              <a:buSzTx/>
              <a:buNone/>
            </a:pPr>
            <a:r>
              <a:rPr lang="en-US" sz="2400" dirty="0">
                <a:solidFill>
                  <a:prstClr val="black">
                    <a:lumMod val="75000"/>
                    <a:lumOff val="25000"/>
                  </a:prstClr>
                </a:solidFill>
                <a:latin typeface="Arial" panose="020B0604020202020204" pitchFamily="34" charset="0"/>
                <a:cs typeface="Arial" panose="020B0604020202020204" pitchFamily="34" charset="0"/>
              </a:rPr>
              <a:t>happen to anyone. </a:t>
            </a:r>
          </a:p>
          <a:p>
            <a:pPr marL="0" indent="0" fontAlgn="auto">
              <a:spcBef>
                <a:spcPts val="0"/>
              </a:spcBef>
              <a:spcAft>
                <a:spcPts val="0"/>
              </a:spcAft>
              <a:buClrTx/>
              <a:buSzTx/>
              <a:buNone/>
            </a:pPr>
            <a:endParaRPr lang="en-US" sz="2400" dirty="0">
              <a:solidFill>
                <a:prstClr val="black">
                  <a:lumMod val="75000"/>
                  <a:lumOff val="25000"/>
                </a:prstClr>
              </a:solidFill>
              <a:latin typeface="Arial" panose="020B0604020202020204" pitchFamily="34" charset="0"/>
              <a:cs typeface="Arial" panose="020B0604020202020204" pitchFamily="34" charset="0"/>
            </a:endParaRPr>
          </a:p>
          <a:p>
            <a:pPr marL="0" indent="0" fontAlgn="auto">
              <a:spcBef>
                <a:spcPts val="0"/>
              </a:spcBef>
              <a:spcAft>
                <a:spcPts val="0"/>
              </a:spcAft>
              <a:buClrTx/>
              <a:buSzTx/>
              <a:buNone/>
            </a:pPr>
            <a:r>
              <a:rPr lang="en-US" sz="2400" dirty="0">
                <a:solidFill>
                  <a:prstClr val="black">
                    <a:lumMod val="75000"/>
                    <a:lumOff val="25000"/>
                  </a:prstClr>
                </a:solidFill>
                <a:latin typeface="Arial" panose="020B0604020202020204" pitchFamily="34" charset="0"/>
                <a:cs typeface="Arial" panose="020B0604020202020204" pitchFamily="34" charset="0"/>
              </a:rPr>
              <a:t>Anything can be hoarded from </a:t>
            </a:r>
          </a:p>
          <a:p>
            <a:pPr marL="0" indent="0" fontAlgn="auto">
              <a:spcBef>
                <a:spcPts val="0"/>
              </a:spcBef>
              <a:spcAft>
                <a:spcPts val="0"/>
              </a:spcAft>
              <a:buClrTx/>
              <a:buSzTx/>
              <a:buNone/>
            </a:pPr>
            <a:r>
              <a:rPr lang="en-US" sz="2400" dirty="0">
                <a:solidFill>
                  <a:prstClr val="black">
                    <a:lumMod val="75000"/>
                    <a:lumOff val="25000"/>
                  </a:prstClr>
                </a:solidFill>
                <a:latin typeface="Arial" panose="020B0604020202020204" pitchFamily="34" charset="0"/>
                <a:cs typeface="Arial" panose="020B0604020202020204" pitchFamily="34" charset="0"/>
              </a:rPr>
              <a:t>material possessions, paper, </a:t>
            </a:r>
          </a:p>
          <a:p>
            <a:pPr marL="0" indent="0" fontAlgn="auto">
              <a:spcBef>
                <a:spcPts val="0"/>
              </a:spcBef>
              <a:spcAft>
                <a:spcPts val="0"/>
              </a:spcAft>
              <a:buClrTx/>
              <a:buSzTx/>
              <a:buNone/>
            </a:pPr>
            <a:r>
              <a:rPr lang="en-US" sz="2400" dirty="0">
                <a:solidFill>
                  <a:prstClr val="black">
                    <a:lumMod val="75000"/>
                    <a:lumOff val="25000"/>
                  </a:prstClr>
                </a:solidFill>
                <a:latin typeface="Arial" panose="020B0604020202020204" pitchFamily="34" charset="0"/>
                <a:cs typeface="Arial" panose="020B0604020202020204" pitchFamily="34" charset="0"/>
              </a:rPr>
              <a:t>animals and sometimes </a:t>
            </a:r>
            <a:r>
              <a:rPr lang="en-US" sz="2400" dirty="0" err="1">
                <a:solidFill>
                  <a:prstClr val="black">
                    <a:lumMod val="75000"/>
                    <a:lumOff val="25000"/>
                  </a:prstClr>
                </a:solidFill>
                <a:latin typeface="Arial" panose="020B0604020202020204" pitchFamily="34" charset="0"/>
                <a:cs typeface="Arial" panose="020B0604020202020204" pitchFamily="34" charset="0"/>
              </a:rPr>
              <a:t>faeces</a:t>
            </a:r>
            <a:r>
              <a:rPr lang="en-US" sz="2400" dirty="0">
                <a:solidFill>
                  <a:prstClr val="black">
                    <a:lumMod val="75000"/>
                    <a:lumOff val="25000"/>
                  </a:prstClr>
                </a:solidFill>
                <a:latin typeface="Arial" panose="020B0604020202020204" pitchFamily="34" charset="0"/>
                <a:cs typeface="Arial" panose="020B0604020202020204" pitchFamily="34" charset="0"/>
              </a:rPr>
              <a:t>.</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510" y="3645025"/>
            <a:ext cx="4289491" cy="321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864571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750" y="964692"/>
            <a:ext cx="9658350" cy="1188720"/>
          </a:xfrm>
        </p:spPr>
        <p:txBody>
          <a:bodyPr>
            <a:normAutofit/>
          </a:bodyPr>
          <a:lstStyle/>
          <a:p>
            <a:pPr algn="ctr"/>
            <a:r>
              <a:rPr lang="en-GB" sz="3500" b="1" dirty="0" smtClean="0">
                <a:solidFill>
                  <a:srgbClr val="0070C0"/>
                </a:solidFill>
              </a:rPr>
              <a:t>What are the Risks?</a:t>
            </a:r>
            <a:r>
              <a:rPr lang="en-GB" sz="3500" dirty="0" smtClean="0"/>
              <a:t> </a:t>
            </a:r>
            <a:endParaRPr lang="en-GB" sz="3500" dirty="0"/>
          </a:p>
        </p:txBody>
      </p:sp>
      <p:sp>
        <p:nvSpPr>
          <p:cNvPr id="3" name="Content Placeholder 2"/>
          <p:cNvSpPr>
            <a:spLocks noGrp="1"/>
          </p:cNvSpPr>
          <p:nvPr>
            <p:ph idx="1"/>
          </p:nvPr>
        </p:nvSpPr>
        <p:spPr>
          <a:xfrm>
            <a:off x="1428750" y="2638044"/>
            <a:ext cx="9658350" cy="3101983"/>
          </a:xfrm>
        </p:spPr>
        <p:txBody>
          <a:bodyPr>
            <a:noAutofit/>
          </a:bodyPr>
          <a:lstStyle/>
          <a:p>
            <a:r>
              <a:rPr lang="en-GB" sz="1900" dirty="0" smtClean="0"/>
              <a:t>Risk to </a:t>
            </a:r>
            <a:r>
              <a:rPr lang="en-GB" sz="1900" dirty="0"/>
              <a:t>self and </a:t>
            </a:r>
            <a:r>
              <a:rPr lang="en-GB" sz="1900" dirty="0" smtClean="0"/>
              <a:t>others - both </a:t>
            </a:r>
            <a:r>
              <a:rPr lang="en-GB" sz="1900" dirty="0"/>
              <a:t>within the household and to neighbours </a:t>
            </a:r>
            <a:r>
              <a:rPr lang="en-GB" sz="1900" dirty="0" err="1" smtClean="0"/>
              <a:t>etc</a:t>
            </a:r>
            <a:endParaRPr lang="en-GB" sz="1900" dirty="0" smtClean="0"/>
          </a:p>
          <a:p>
            <a:pPr lvl="0" fontAlgn="base"/>
            <a:r>
              <a:rPr lang="en-GB" sz="1900" dirty="0"/>
              <a:t>Think </a:t>
            </a:r>
            <a:r>
              <a:rPr lang="en-GB" sz="1900" dirty="0" smtClean="0"/>
              <a:t>Family - </a:t>
            </a:r>
            <a:r>
              <a:rPr lang="en-GB" sz="1900" dirty="0"/>
              <a:t>risk to children and other family members </a:t>
            </a:r>
          </a:p>
          <a:p>
            <a:pPr lvl="0" fontAlgn="base"/>
            <a:r>
              <a:rPr lang="en-GB" sz="1900" dirty="0"/>
              <a:t>Fire Safety </a:t>
            </a:r>
          </a:p>
          <a:p>
            <a:pPr lvl="0" fontAlgn="base"/>
            <a:r>
              <a:rPr lang="en-GB" sz="1900" dirty="0"/>
              <a:t>Verminous </a:t>
            </a:r>
            <a:r>
              <a:rPr lang="en-GB" sz="1900" dirty="0" smtClean="0"/>
              <a:t>- relating </a:t>
            </a:r>
            <a:r>
              <a:rPr lang="en-GB" sz="1900" dirty="0"/>
              <a:t>to rats, mice and other pests including insects, their eggs and larvae </a:t>
            </a:r>
          </a:p>
          <a:p>
            <a:r>
              <a:rPr lang="en-GB" sz="1900" dirty="0"/>
              <a:t>Environmental </a:t>
            </a:r>
            <a:r>
              <a:rPr lang="en-GB" sz="1900" dirty="0" smtClean="0"/>
              <a:t>- </a:t>
            </a:r>
            <a:r>
              <a:rPr lang="en-GB" sz="1900" dirty="0"/>
              <a:t>hoards of rubbish, rotten food, soiled clothing, faeces. Risk of disease. Foul smells to </a:t>
            </a:r>
            <a:r>
              <a:rPr lang="en-GB" sz="1900" dirty="0" smtClean="0"/>
              <a:t>neighbourhood</a:t>
            </a:r>
          </a:p>
          <a:p>
            <a:pPr lvl="0" fontAlgn="base"/>
            <a:r>
              <a:rPr lang="en-GB" sz="1900" dirty="0"/>
              <a:t>Risk to the structural integrity of the property </a:t>
            </a:r>
          </a:p>
          <a:p>
            <a:pPr lvl="0" fontAlgn="base"/>
            <a:r>
              <a:rPr lang="en-GB" sz="1900" dirty="0"/>
              <a:t>Physical health and adequate </a:t>
            </a:r>
            <a:r>
              <a:rPr lang="en-GB" sz="1900" dirty="0" smtClean="0"/>
              <a:t>nutrition</a:t>
            </a:r>
          </a:p>
          <a:p>
            <a:pPr fontAlgn="base"/>
            <a:r>
              <a:rPr lang="en-GB" sz="1900" dirty="0"/>
              <a:t>Threat to tenancy and risk of homelessness  </a:t>
            </a:r>
          </a:p>
          <a:p>
            <a:pPr marL="0" lvl="0" indent="0" fontAlgn="base">
              <a:buNone/>
            </a:pPr>
            <a:r>
              <a:rPr lang="en-GB" sz="1900" dirty="0" smtClean="0"/>
              <a:t>  </a:t>
            </a:r>
            <a:endParaRPr lang="en-GB" sz="1900" dirty="0"/>
          </a:p>
          <a:p>
            <a:endParaRPr lang="en-GB" sz="1900" dirty="0"/>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1026251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4454" y="807529"/>
            <a:ext cx="9472613" cy="1188720"/>
          </a:xfrm>
        </p:spPr>
        <p:txBody>
          <a:bodyPr>
            <a:normAutofit/>
          </a:bodyPr>
          <a:lstStyle/>
          <a:p>
            <a:pPr algn="ctr"/>
            <a:r>
              <a:rPr lang="en-GB" sz="3500" b="1" dirty="0">
                <a:solidFill>
                  <a:srgbClr val="0070C0"/>
                </a:solidFill>
              </a:rPr>
              <a:t>Fire </a:t>
            </a:r>
            <a:r>
              <a:rPr lang="en-GB" sz="3500" b="1" dirty="0" smtClean="0">
                <a:solidFill>
                  <a:srgbClr val="0070C0"/>
                </a:solidFill>
              </a:rPr>
              <a:t>safety  </a:t>
            </a:r>
            <a:endParaRPr lang="en-GB" sz="3500" b="1" dirty="0">
              <a:solidFill>
                <a:srgbClr val="0070C0"/>
              </a:solidFill>
            </a:endParaRPr>
          </a:p>
        </p:txBody>
      </p:sp>
      <p:sp>
        <p:nvSpPr>
          <p:cNvPr id="3" name="Content Placeholder 2"/>
          <p:cNvSpPr>
            <a:spLocks noGrp="1"/>
          </p:cNvSpPr>
          <p:nvPr>
            <p:ph idx="1"/>
          </p:nvPr>
        </p:nvSpPr>
        <p:spPr>
          <a:xfrm>
            <a:off x="1114424" y="2638044"/>
            <a:ext cx="9972675" cy="3405569"/>
          </a:xfrm>
        </p:spPr>
        <p:txBody>
          <a:bodyPr>
            <a:normAutofit/>
          </a:bodyPr>
          <a:lstStyle/>
          <a:p>
            <a:pPr lvl="0" fontAlgn="base"/>
            <a:r>
              <a:rPr lang="en-GB" sz="1900" dirty="0"/>
              <a:t>Hoarding increases the risk of a fire occurring and makes it more difficult for people living within the property to </a:t>
            </a:r>
            <a:r>
              <a:rPr lang="en-GB" sz="1900" b="1" dirty="0"/>
              <a:t>evacuate safely</a:t>
            </a:r>
            <a:r>
              <a:rPr lang="en-GB" sz="1900" dirty="0"/>
              <a:t>.  </a:t>
            </a:r>
            <a:endParaRPr lang="en-GB" sz="1900" dirty="0" smtClean="0"/>
          </a:p>
          <a:p>
            <a:pPr lvl="0" fontAlgn="base"/>
            <a:r>
              <a:rPr lang="en-GB" sz="1900" dirty="0"/>
              <a:t>Fire can also </a:t>
            </a:r>
            <a:r>
              <a:rPr lang="en-GB" sz="1900" b="1" dirty="0"/>
              <a:t>spread to neighbouring properties </a:t>
            </a:r>
            <a:r>
              <a:rPr lang="en-GB" sz="1900" dirty="0"/>
              <a:t>if the level of hoarding is severe or if flammable items such as gas containers are being stored. It also poses a high risk to fire fighters when attending the </a:t>
            </a:r>
            <a:r>
              <a:rPr lang="en-GB" sz="1900" dirty="0" smtClean="0"/>
              <a:t>scene</a:t>
            </a:r>
          </a:p>
          <a:p>
            <a:pPr fontAlgn="base"/>
            <a:r>
              <a:rPr lang="en-GB" sz="1900" dirty="0"/>
              <a:t>Adults who hoard are at greater risk as </a:t>
            </a:r>
            <a:r>
              <a:rPr lang="en-GB" sz="1900" b="1" dirty="0"/>
              <a:t>there is more material to burn </a:t>
            </a:r>
            <a:r>
              <a:rPr lang="en-GB" sz="1900" dirty="0"/>
              <a:t>(fire loading ) </a:t>
            </a:r>
          </a:p>
          <a:p>
            <a:pPr lvl="0" fontAlgn="base"/>
            <a:r>
              <a:rPr lang="en-GB" sz="1900" dirty="0"/>
              <a:t>It is also important to note that fire risks such as poorly maintained appliances, camping type cooking appliances, barbecues, overloaded and worn sockets, the use of candles, smoking in the property all pose a significant fire risk</a:t>
            </a:r>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197817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747" y="638498"/>
            <a:ext cx="10287000" cy="1188720"/>
          </a:xfrm>
        </p:spPr>
        <p:txBody>
          <a:bodyPr/>
          <a:lstStyle/>
          <a:p>
            <a:pPr algn="ctr"/>
            <a:r>
              <a:rPr lang="en-GB" b="1" dirty="0">
                <a:solidFill>
                  <a:srgbClr val="0070C0"/>
                </a:solidFill>
              </a:rPr>
              <a:t>Supporting </a:t>
            </a:r>
            <a:r>
              <a:rPr lang="en-GB" b="1" dirty="0" smtClean="0">
                <a:solidFill>
                  <a:srgbClr val="0070C0"/>
                </a:solidFill>
              </a:rPr>
              <a:t>legislation </a:t>
            </a:r>
            <a:endParaRPr lang="en-GB" b="1" dirty="0">
              <a:solidFill>
                <a:srgbClr val="0070C0"/>
              </a:solidFill>
            </a:endParaRPr>
          </a:p>
        </p:txBody>
      </p:sp>
      <p:sp>
        <p:nvSpPr>
          <p:cNvPr id="3" name="Content Placeholder 2"/>
          <p:cNvSpPr>
            <a:spLocks noGrp="1"/>
          </p:cNvSpPr>
          <p:nvPr>
            <p:ph idx="1"/>
          </p:nvPr>
        </p:nvSpPr>
        <p:spPr>
          <a:xfrm>
            <a:off x="665747" y="2290001"/>
            <a:ext cx="10287000" cy="3134106"/>
          </a:xfrm>
        </p:spPr>
        <p:txBody>
          <a:bodyPr>
            <a:noAutofit/>
          </a:bodyPr>
          <a:lstStyle/>
          <a:p>
            <a:pPr marL="0" indent="0">
              <a:buNone/>
            </a:pPr>
            <a:r>
              <a:rPr lang="en-GB" sz="1900" b="1" dirty="0"/>
              <a:t>Housing Act 2004 </a:t>
            </a:r>
            <a:r>
              <a:rPr lang="en-GB" sz="1900" dirty="0"/>
              <a:t> </a:t>
            </a:r>
            <a:endParaRPr lang="en-GB" sz="1900" dirty="0" smtClean="0"/>
          </a:p>
          <a:p>
            <a:r>
              <a:rPr lang="en-GB" sz="1900" dirty="0"/>
              <a:t>An Improvement Notice or Demotion Order can be obtained if there is a hazard that exists in a building posing a risk of harm posing a risk of harm to an occupier </a:t>
            </a:r>
            <a:r>
              <a:rPr lang="en-GB" sz="1900" dirty="0" smtClean="0"/>
              <a:t>or </a:t>
            </a:r>
            <a:r>
              <a:rPr lang="en-GB" sz="1900" dirty="0"/>
              <a:t>any dwelling or house in multiple </a:t>
            </a:r>
            <a:r>
              <a:rPr lang="en-GB" sz="1900" dirty="0" smtClean="0"/>
              <a:t>occupations  </a:t>
            </a:r>
            <a:endParaRPr lang="en-GB" sz="1900" dirty="0"/>
          </a:p>
          <a:p>
            <a:r>
              <a:rPr lang="en-GB" sz="1900" dirty="0"/>
              <a:t>Power of entry/ Warrant </a:t>
            </a:r>
            <a:endParaRPr lang="en-GB" sz="1900" dirty="0" smtClean="0"/>
          </a:p>
          <a:p>
            <a:pPr marL="0" indent="0">
              <a:buNone/>
            </a:pPr>
            <a:r>
              <a:rPr lang="en-GB" sz="1900" b="1" dirty="0"/>
              <a:t>(s.287 Public Health Act) </a:t>
            </a:r>
            <a:r>
              <a:rPr lang="en-GB" sz="1900" dirty="0"/>
              <a:t> </a:t>
            </a:r>
            <a:endParaRPr lang="en-GB" sz="1900" b="1" dirty="0"/>
          </a:p>
          <a:p>
            <a:r>
              <a:rPr lang="en-GB" sz="1900" dirty="0"/>
              <a:t>Gain entry for examination/ execution of necessary work required under </a:t>
            </a:r>
            <a:r>
              <a:rPr lang="en-GB" sz="1900" dirty="0" smtClean="0"/>
              <a:t>Public </a:t>
            </a:r>
            <a:r>
              <a:rPr lang="en-GB" sz="1900" dirty="0"/>
              <a:t>Health Act, </a:t>
            </a:r>
            <a:r>
              <a:rPr lang="en-GB" sz="1900" dirty="0" smtClean="0"/>
              <a:t>police </a:t>
            </a:r>
            <a:r>
              <a:rPr lang="en-GB" sz="1900" dirty="0"/>
              <a:t>attendance required for forced </a:t>
            </a:r>
            <a:r>
              <a:rPr lang="en-GB" sz="1900" dirty="0" smtClean="0"/>
              <a:t>entry</a:t>
            </a:r>
          </a:p>
          <a:p>
            <a:pPr marL="0" indent="0">
              <a:buNone/>
            </a:pPr>
            <a:r>
              <a:rPr lang="en-GB" sz="1900" b="1" dirty="0"/>
              <a:t>Prevention of Damage by Pests Act 1949 </a:t>
            </a:r>
            <a:r>
              <a:rPr lang="en-GB" sz="1900" dirty="0"/>
              <a:t> </a:t>
            </a:r>
            <a:endParaRPr lang="en-GB" sz="1900" b="1" dirty="0"/>
          </a:p>
          <a:p>
            <a:r>
              <a:rPr lang="en-GB" sz="1900" dirty="0"/>
              <a:t>Local </a:t>
            </a:r>
            <a:r>
              <a:rPr lang="en-GB" sz="1900" dirty="0" smtClean="0"/>
              <a:t>authorities </a:t>
            </a:r>
            <a:r>
              <a:rPr lang="en-GB" sz="1900" dirty="0"/>
              <a:t>have a duty to take action against occupiers </a:t>
            </a:r>
            <a:r>
              <a:rPr lang="en-GB" sz="1900" dirty="0" smtClean="0"/>
              <a:t>if there is </a:t>
            </a:r>
            <a:r>
              <a:rPr lang="en-GB" sz="1900" dirty="0"/>
              <a:t>evidence of rats or mice </a:t>
            </a:r>
          </a:p>
          <a:p>
            <a:endParaRPr lang="en-GB" sz="1900" b="1" dirty="0"/>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61447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r="52026"/>
          <a:stretch/>
        </p:blipFill>
        <p:spPr>
          <a:xfrm>
            <a:off x="0" y="0"/>
            <a:ext cx="12192000" cy="7132320"/>
          </a:xfrm>
          <a:prstGeom prst="rect">
            <a:avLst/>
          </a:prstGeom>
        </p:spPr>
      </p:pic>
      <p:pic>
        <p:nvPicPr>
          <p:cNvPr id="3" name="Picture 2"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215614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636080"/>
            <a:ext cx="10744200" cy="1188720"/>
          </a:xfrm>
        </p:spPr>
        <p:txBody>
          <a:bodyPr/>
          <a:lstStyle/>
          <a:p>
            <a:pPr algn="ctr"/>
            <a:r>
              <a:rPr lang="en-GB" b="1" dirty="0" smtClean="0">
                <a:solidFill>
                  <a:srgbClr val="0070C0"/>
                </a:solidFill>
              </a:rPr>
              <a:t>Supporting legislation</a:t>
            </a:r>
            <a:endParaRPr lang="en-GB" b="1" dirty="0">
              <a:solidFill>
                <a:srgbClr val="0070C0"/>
              </a:solidFill>
            </a:endParaRPr>
          </a:p>
        </p:txBody>
      </p:sp>
      <p:sp>
        <p:nvSpPr>
          <p:cNvPr id="3" name="Content Placeholder 2"/>
          <p:cNvSpPr>
            <a:spLocks noGrp="1"/>
          </p:cNvSpPr>
          <p:nvPr>
            <p:ph idx="1"/>
          </p:nvPr>
        </p:nvSpPr>
        <p:spPr>
          <a:xfrm>
            <a:off x="828675" y="2638045"/>
            <a:ext cx="10639425" cy="2691194"/>
          </a:xfrm>
        </p:spPr>
        <p:txBody>
          <a:bodyPr>
            <a:normAutofit/>
          </a:bodyPr>
          <a:lstStyle/>
          <a:p>
            <a:r>
              <a:rPr lang="en-GB" sz="1900" b="1" dirty="0"/>
              <a:t>Crime and Disorder Act, Section 115 </a:t>
            </a:r>
          </a:p>
          <a:p>
            <a:r>
              <a:rPr lang="en-GB" sz="1900" dirty="0"/>
              <a:t>The lawful power for anyone to disclose information to a relevant </a:t>
            </a:r>
            <a:r>
              <a:rPr lang="en-GB" sz="1900" dirty="0" smtClean="0"/>
              <a:t>authority </a:t>
            </a:r>
            <a:r>
              <a:rPr lang="en-GB" sz="1900" dirty="0"/>
              <a:t>where this is reasonable suspicion of a </a:t>
            </a:r>
            <a:r>
              <a:rPr lang="en-GB" sz="1900" dirty="0" smtClean="0"/>
              <a:t>crime</a:t>
            </a:r>
          </a:p>
          <a:p>
            <a:r>
              <a:rPr lang="en-GB" sz="1900" b="1" dirty="0"/>
              <a:t>Fire Safety Order 2005 </a:t>
            </a:r>
            <a:r>
              <a:rPr lang="en-GB" sz="1900" dirty="0"/>
              <a:t> </a:t>
            </a:r>
            <a:endParaRPr lang="en-GB" sz="1900" b="1" dirty="0"/>
          </a:p>
          <a:p>
            <a:r>
              <a:rPr lang="en-GB" sz="1900" dirty="0"/>
              <a:t>A Prohibition Notice can be served on a premise such as a house in multiple </a:t>
            </a:r>
            <a:r>
              <a:rPr lang="en-GB" sz="1900" dirty="0" smtClean="0"/>
              <a:t>occupation </a:t>
            </a:r>
            <a:r>
              <a:rPr lang="en-GB" sz="1900" dirty="0"/>
              <a:t>or a flat (not single occupancy domestic premises) where there is a fire risk that could cause death or serious injury to others. The </a:t>
            </a:r>
            <a:r>
              <a:rPr lang="en-GB" sz="1900" dirty="0" smtClean="0"/>
              <a:t>notice </a:t>
            </a:r>
            <a:r>
              <a:rPr lang="en-GB" sz="1900" dirty="0"/>
              <a:t>will be served and restrict the use of </a:t>
            </a:r>
            <a:r>
              <a:rPr lang="en-GB" sz="1900" dirty="0" smtClean="0"/>
              <a:t>the premises  </a:t>
            </a:r>
            <a:endParaRPr lang="en-GB" sz="1900" dirty="0"/>
          </a:p>
          <a:p>
            <a:endParaRPr lang="en-GB" sz="1900" dirty="0"/>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242205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4475" y="964691"/>
            <a:ext cx="9086850" cy="1421321"/>
          </a:xfrm>
        </p:spPr>
        <p:txBody>
          <a:bodyPr/>
          <a:lstStyle/>
          <a:p>
            <a:pPr algn="ctr"/>
            <a:r>
              <a:rPr lang="en-GB" b="1" dirty="0" smtClean="0">
                <a:solidFill>
                  <a:srgbClr val="0070C0"/>
                </a:solidFill>
              </a:rPr>
              <a:t>Supporting legislations</a:t>
            </a:r>
            <a:endParaRPr lang="en-GB" b="1" dirty="0">
              <a:solidFill>
                <a:srgbClr val="0070C0"/>
              </a:solidFill>
            </a:endParaRPr>
          </a:p>
        </p:txBody>
      </p:sp>
      <p:sp>
        <p:nvSpPr>
          <p:cNvPr id="3" name="Content Placeholder 2"/>
          <p:cNvSpPr>
            <a:spLocks noGrp="1"/>
          </p:cNvSpPr>
          <p:nvPr>
            <p:ph idx="1"/>
          </p:nvPr>
        </p:nvSpPr>
        <p:spPr>
          <a:xfrm>
            <a:off x="1514475" y="3186113"/>
            <a:ext cx="9086850" cy="2500312"/>
          </a:xfrm>
        </p:spPr>
        <p:txBody>
          <a:bodyPr>
            <a:normAutofit/>
          </a:bodyPr>
          <a:lstStyle/>
          <a:p>
            <a:r>
              <a:rPr lang="en-GB" sz="1900" b="1" dirty="0"/>
              <a:t>Power of Entry (S17 of Police and Criminal Evidence Act) </a:t>
            </a:r>
            <a:r>
              <a:rPr lang="en-GB" sz="1900" dirty="0"/>
              <a:t> Only to be used by the police and in an </a:t>
            </a:r>
            <a:r>
              <a:rPr lang="en-GB" sz="1900" dirty="0" smtClean="0"/>
              <a:t>emergency </a:t>
            </a:r>
            <a:r>
              <a:rPr lang="en-GB" sz="1900" dirty="0"/>
              <a:t>situation. This is a power to enter premises without a warrant in order to save life and </a:t>
            </a:r>
            <a:r>
              <a:rPr lang="en-GB" sz="1900" dirty="0" smtClean="0"/>
              <a:t>limb.</a:t>
            </a:r>
            <a:endParaRPr lang="en-GB" sz="1900" dirty="0"/>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733435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Rectangle 7"/>
          <p:cNvSpPr/>
          <p:nvPr/>
        </p:nvSpPr>
        <p:spPr>
          <a:xfrm>
            <a:off x="985224" y="2358369"/>
            <a:ext cx="10573363" cy="3308598"/>
          </a:xfrm>
          <a:prstGeom prst="rect">
            <a:avLst/>
          </a:prstGeom>
        </p:spPr>
        <p:txBody>
          <a:bodyPr wrap="square">
            <a:spAutoFit/>
          </a:bodyPr>
          <a:lstStyle/>
          <a:p>
            <a:r>
              <a:rPr lang="en-US" sz="1900" dirty="0" smtClean="0"/>
              <a:t>Local </a:t>
            </a:r>
            <a:r>
              <a:rPr lang="en-US" sz="1900" dirty="0"/>
              <a:t>Government Association says that MSP seeks to achieve</a:t>
            </a:r>
            <a:r>
              <a:rPr lang="en-US" sz="1900" dirty="0" smtClean="0"/>
              <a:t>:</a:t>
            </a:r>
            <a:br>
              <a:rPr lang="en-US" sz="1900" dirty="0" smtClean="0"/>
            </a:br>
            <a:endParaRPr lang="en-US" sz="1900" dirty="0"/>
          </a:p>
          <a:p>
            <a:pPr>
              <a:tabLst>
                <a:tab pos="360363" algn="l"/>
              </a:tabLst>
            </a:pPr>
            <a:r>
              <a:rPr lang="en-US" sz="1900" dirty="0" smtClean="0"/>
              <a:t>•	 </a:t>
            </a:r>
            <a:r>
              <a:rPr lang="en-US" sz="1900" dirty="0"/>
              <a:t>A </a:t>
            </a:r>
            <a:r>
              <a:rPr lang="en-US" sz="1900" dirty="0" err="1"/>
              <a:t>personalised</a:t>
            </a:r>
            <a:r>
              <a:rPr lang="en-US" sz="1900" dirty="0"/>
              <a:t> approach that enables safeguarding to be done with, </a:t>
            </a:r>
            <a:r>
              <a:rPr lang="en-US" sz="1900" dirty="0" smtClean="0"/>
              <a:t>not </a:t>
            </a:r>
            <a:r>
              <a:rPr lang="en-US" sz="1900" dirty="0"/>
              <a:t>to, people</a:t>
            </a:r>
          </a:p>
          <a:p>
            <a:pPr>
              <a:tabLst>
                <a:tab pos="360363" algn="l"/>
              </a:tabLst>
            </a:pPr>
            <a:r>
              <a:rPr lang="en-US" sz="1900" dirty="0"/>
              <a:t>• </a:t>
            </a:r>
            <a:r>
              <a:rPr lang="en-US" sz="1900" dirty="0" smtClean="0"/>
              <a:t>	Practice </a:t>
            </a:r>
            <a:r>
              <a:rPr lang="en-US" sz="1900" dirty="0"/>
              <a:t>that focuses on achieving meaningful improvement to </a:t>
            </a:r>
            <a:r>
              <a:rPr lang="en-US" sz="1900" dirty="0" smtClean="0"/>
              <a:t>people's </a:t>
            </a:r>
            <a:r>
              <a:rPr lang="en-US" sz="1900" dirty="0"/>
              <a:t>circumstances rather than just </a:t>
            </a:r>
            <a:r>
              <a:rPr lang="en-US" sz="1900" dirty="0" smtClean="0"/>
              <a:t>	on </a:t>
            </a:r>
            <a:r>
              <a:rPr lang="en-US" sz="1900" dirty="0"/>
              <a:t>‘investigation' and </a:t>
            </a:r>
            <a:r>
              <a:rPr lang="en-US" sz="1900" dirty="0" smtClean="0"/>
              <a:t>‘</a:t>
            </a:r>
            <a:r>
              <a:rPr lang="en-US" sz="1900" dirty="0"/>
              <a:t>conclusion'</a:t>
            </a:r>
          </a:p>
          <a:p>
            <a:pPr>
              <a:tabLst>
                <a:tab pos="360363" algn="l"/>
              </a:tabLst>
            </a:pPr>
            <a:r>
              <a:rPr lang="en-US" sz="1900" dirty="0"/>
              <a:t>• </a:t>
            </a:r>
            <a:r>
              <a:rPr lang="en-US" sz="1900" dirty="0" smtClean="0"/>
              <a:t>	An </a:t>
            </a:r>
            <a:r>
              <a:rPr lang="en-US" sz="1900" dirty="0"/>
              <a:t>approach that </a:t>
            </a:r>
            <a:r>
              <a:rPr lang="en-US" sz="1900" dirty="0" err="1"/>
              <a:t>utilises</a:t>
            </a:r>
            <a:r>
              <a:rPr lang="en-US" sz="1900" dirty="0"/>
              <a:t> social work skills rather than just ‘putting </a:t>
            </a:r>
            <a:r>
              <a:rPr lang="en-US" sz="1900" dirty="0" smtClean="0"/>
              <a:t>people </a:t>
            </a:r>
            <a:r>
              <a:rPr lang="en-US" sz="1900" dirty="0"/>
              <a:t>through a process'</a:t>
            </a:r>
          </a:p>
          <a:p>
            <a:pPr>
              <a:tabLst>
                <a:tab pos="360363" algn="l"/>
              </a:tabLst>
            </a:pPr>
            <a:r>
              <a:rPr lang="en-US" sz="1900" dirty="0"/>
              <a:t>• </a:t>
            </a:r>
            <a:r>
              <a:rPr lang="en-US" sz="1900" dirty="0" smtClean="0"/>
              <a:t>	An </a:t>
            </a:r>
            <a:r>
              <a:rPr lang="en-US" sz="1900" dirty="0"/>
              <a:t>approach that enables practitioners, families, teams and SABs to </a:t>
            </a:r>
            <a:r>
              <a:rPr lang="en-US" sz="1900" dirty="0" smtClean="0"/>
              <a:t>know </a:t>
            </a:r>
            <a:r>
              <a:rPr lang="en-US" sz="1900" dirty="0"/>
              <a:t>what difference has been </a:t>
            </a:r>
            <a:r>
              <a:rPr lang="en-US" sz="1900" dirty="0" smtClean="0"/>
              <a:t>	made</a:t>
            </a:r>
            <a:endParaRPr lang="en-US" sz="1900" dirty="0"/>
          </a:p>
          <a:p>
            <a:pPr marL="342900" indent="-342900">
              <a:buFont typeface="Arial" panose="020B0604020202020204" pitchFamily="34" charset="0"/>
              <a:buChar char="•"/>
              <a:tabLst>
                <a:tab pos="360363" algn="l"/>
              </a:tabLst>
            </a:pPr>
            <a:r>
              <a:rPr lang="en-US" sz="1900" dirty="0"/>
              <a:t>Adults will be supported to define the outcomes they desire from their </a:t>
            </a:r>
            <a:r>
              <a:rPr lang="en-US" sz="1900" dirty="0" smtClean="0"/>
              <a:t>personal </a:t>
            </a:r>
            <a:r>
              <a:rPr lang="en-US" sz="1900" dirty="0"/>
              <a:t>circumstances of abuse and neglect. The process is </a:t>
            </a:r>
            <a:r>
              <a:rPr lang="en-US" sz="1900" dirty="0" err="1" smtClean="0"/>
              <a:t>personalised</a:t>
            </a:r>
            <a:r>
              <a:rPr lang="en-US" sz="1900" dirty="0" smtClean="0"/>
              <a:t> </a:t>
            </a:r>
            <a:r>
              <a:rPr lang="en-US" sz="1900" dirty="0"/>
              <a:t>and flexible and can conclude at any stage as </a:t>
            </a:r>
            <a:r>
              <a:rPr lang="en-US" sz="1900" dirty="0" smtClean="0"/>
              <a:t>appropriate</a:t>
            </a:r>
            <a:endParaRPr lang="en-GB" sz="1900" dirty="0"/>
          </a:p>
        </p:txBody>
      </p:sp>
      <p:sp>
        <p:nvSpPr>
          <p:cNvPr id="3" name="Title 1"/>
          <p:cNvSpPr>
            <a:spLocks noGrp="1"/>
          </p:cNvSpPr>
          <p:nvPr>
            <p:ph type="title"/>
          </p:nvPr>
        </p:nvSpPr>
        <p:spPr>
          <a:xfrm>
            <a:off x="849086" y="964691"/>
            <a:ext cx="10252301" cy="1092709"/>
          </a:xfrm>
        </p:spPr>
        <p:txBody>
          <a:bodyPr/>
          <a:lstStyle/>
          <a:p>
            <a:r>
              <a:rPr lang="en-US" b="1" dirty="0">
                <a:solidFill>
                  <a:srgbClr val="0070C0"/>
                </a:solidFill>
              </a:rPr>
              <a:t>Making Safeguarding Personal (MSP)</a:t>
            </a:r>
          </a:p>
        </p:txBody>
      </p:sp>
      <p:pic>
        <p:nvPicPr>
          <p:cNvPr id="4" name="Picture 3"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6908639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accent1">
                <a:lumMod val="45000"/>
                <a:lumOff val="55000"/>
              </a:schemeClr>
            </a:gs>
            <a:gs pos="100000">
              <a:srgbClr val="7030A0">
                <a:alpha val="99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614312"/>
            <a:ext cx="8991600" cy="1828800"/>
          </a:xfrm>
        </p:spPr>
        <p:txBody>
          <a:bodyPr/>
          <a:lstStyle/>
          <a:p>
            <a:r>
              <a:rPr lang="en-GB" b="1" dirty="0" smtClean="0">
                <a:latin typeface="Arial" panose="020B0604020202020204" pitchFamily="34" charset="0"/>
                <a:cs typeface="Arial" panose="020B0604020202020204" pitchFamily="34" charset="0"/>
              </a:rPr>
              <a:t>Welcome and Housekeeping</a:t>
            </a:r>
            <a:endParaRPr lang="en-GB"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95194" y="4352543"/>
            <a:ext cx="6801612" cy="1938190"/>
          </a:xfrm>
        </p:spPr>
        <p:txBody>
          <a:bodyPr>
            <a:normAutofit/>
          </a:bodyPr>
          <a:lstStyle/>
          <a:p>
            <a:pPr marR="45720">
              <a:spcBef>
                <a:spcPct val="20000"/>
              </a:spcBef>
              <a:buClr>
                <a:srgbClr val="0BD0D9"/>
              </a:buClr>
              <a:buSzPct val="95000"/>
            </a:pPr>
            <a:r>
              <a:rPr lang="en-GB" sz="2800" b="1" dirty="0">
                <a:solidFill>
                  <a:schemeClr val="tx1"/>
                </a:solidFill>
                <a:latin typeface="Arial" panose="020B0604020202020204" pitchFamily="34" charset="0"/>
                <a:cs typeface="Arial" panose="020B0604020202020204" pitchFamily="34" charset="0"/>
              </a:rPr>
              <a:t>Sean Roebuck</a:t>
            </a:r>
          </a:p>
          <a:p>
            <a:pPr marR="45720">
              <a:spcBef>
                <a:spcPct val="20000"/>
              </a:spcBef>
              <a:buClr>
                <a:srgbClr val="0BD0D9"/>
              </a:buClr>
              <a:buSzPct val="95000"/>
            </a:pPr>
            <a:r>
              <a:rPr lang="en-GB" dirty="0">
                <a:solidFill>
                  <a:schemeClr val="tx1"/>
                </a:solidFill>
                <a:latin typeface="Arial" panose="020B0604020202020204" pitchFamily="34" charset="0"/>
                <a:cs typeface="Arial" panose="020B0604020202020204" pitchFamily="34" charset="0"/>
              </a:rPr>
              <a:t>Development Officer</a:t>
            </a:r>
          </a:p>
          <a:p>
            <a:pPr marR="45720">
              <a:spcBef>
                <a:spcPct val="20000"/>
              </a:spcBef>
              <a:buClr>
                <a:srgbClr val="0BD0D9"/>
              </a:buClr>
              <a:buSzPct val="95000"/>
            </a:pPr>
            <a:r>
              <a:rPr lang="en-GB" dirty="0">
                <a:solidFill>
                  <a:schemeClr val="tx1"/>
                </a:solidFill>
                <a:latin typeface="Arial" panose="020B0604020202020204" pitchFamily="34" charset="0"/>
                <a:cs typeface="Arial" panose="020B0604020202020204" pitchFamily="34" charset="0"/>
              </a:rPr>
              <a:t>Rochdale Borough Safeguarding </a:t>
            </a:r>
            <a:r>
              <a:rPr lang="en-GB" dirty="0" smtClean="0">
                <a:solidFill>
                  <a:schemeClr val="tx1"/>
                </a:solidFill>
                <a:latin typeface="Arial" panose="020B0604020202020204" pitchFamily="34" charset="0"/>
                <a:cs typeface="Arial" panose="020B0604020202020204" pitchFamily="34" charset="0"/>
              </a:rPr>
              <a:t>Adults Board </a:t>
            </a:r>
            <a:endParaRPr lang="en-GB" dirty="0">
              <a:solidFill>
                <a:schemeClr val="tx1"/>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Rochdale Borough Safeguarding </a:t>
            </a:r>
            <a:r>
              <a:rPr lang="en-GB" dirty="0" smtClean="0">
                <a:latin typeface="Arial" panose="020B0604020202020204" pitchFamily="34" charset="0"/>
                <a:cs typeface="Arial" panose="020B0604020202020204" pitchFamily="34" charset="0"/>
              </a:rPr>
              <a:t>Children Partnership </a:t>
            </a:r>
            <a:endParaRPr lang="en-GB" dirty="0">
              <a:latin typeface="Arial" panose="020B0604020202020204" pitchFamily="34" charset="0"/>
              <a:cs typeface="Arial" panose="020B0604020202020204" pitchFamily="34" charset="0"/>
            </a:endParaRPr>
          </a:p>
          <a:p>
            <a:endParaRPr lang="en-GB" dirty="0"/>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l="54968" t="40172" r="15385" b="35327"/>
          <a:stretch>
            <a:fillRect/>
          </a:stretch>
        </p:blipFill>
        <p:spPr bwMode="auto">
          <a:xfrm>
            <a:off x="10429875" y="6038850"/>
            <a:ext cx="176212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85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4517" y="964692"/>
            <a:ext cx="10298243" cy="1188720"/>
          </a:xfrm>
        </p:spPr>
        <p:txBody>
          <a:bodyPr/>
          <a:lstStyle/>
          <a:p>
            <a:r>
              <a:rPr lang="en-US" b="1" dirty="0" smtClean="0">
                <a:solidFill>
                  <a:srgbClr val="0070C0"/>
                </a:solidFill>
              </a:rPr>
              <a:t>Legislation-</a:t>
            </a:r>
            <a:r>
              <a:rPr lang="en-US" b="1" dirty="0">
                <a:solidFill>
                  <a:srgbClr val="0070C0"/>
                </a:solidFill>
              </a:rPr>
              <a:t> The Mental Capacity Act 2005 </a:t>
            </a:r>
            <a:endParaRPr lang="en-GB" b="1" dirty="0">
              <a:solidFill>
                <a:srgbClr val="0070C0"/>
              </a:solidFill>
            </a:endParaRPr>
          </a:p>
        </p:txBody>
      </p:sp>
      <p:sp>
        <p:nvSpPr>
          <p:cNvPr id="3" name="Content Placeholder 2"/>
          <p:cNvSpPr>
            <a:spLocks noGrp="1"/>
          </p:cNvSpPr>
          <p:nvPr>
            <p:ph idx="1"/>
          </p:nvPr>
        </p:nvSpPr>
        <p:spPr>
          <a:xfrm>
            <a:off x="734517" y="2638045"/>
            <a:ext cx="10298243" cy="2833366"/>
          </a:xfrm>
        </p:spPr>
        <p:txBody>
          <a:bodyPr>
            <a:normAutofit/>
          </a:bodyPr>
          <a:lstStyle/>
          <a:p>
            <a:pPr>
              <a:tabLst>
                <a:tab pos="269875" algn="l"/>
              </a:tabLst>
            </a:pPr>
            <a:r>
              <a:rPr lang="en-US" sz="1900" dirty="0" smtClean="0"/>
              <a:t>Mental capacity should </a:t>
            </a:r>
            <a:r>
              <a:rPr lang="en-US" sz="1900" dirty="0"/>
              <a:t>be considered for any assessment and decision making process when considering cases of </a:t>
            </a:r>
            <a:r>
              <a:rPr lang="en-US" sz="1900" dirty="0" smtClean="0"/>
              <a:t>self-neglect</a:t>
            </a:r>
            <a:r>
              <a:rPr lang="en-US" sz="1900" dirty="0"/>
              <a:t>. Capacity is decision and time </a:t>
            </a:r>
            <a:r>
              <a:rPr lang="en-US" sz="1900" dirty="0" smtClean="0"/>
              <a:t>specific </a:t>
            </a:r>
          </a:p>
          <a:p>
            <a:pPr marL="0" indent="0">
              <a:buNone/>
              <a:tabLst>
                <a:tab pos="269875" algn="l"/>
              </a:tabLst>
            </a:pPr>
            <a:r>
              <a:rPr lang="en-US" sz="1900" dirty="0" smtClean="0"/>
              <a:t>• 	There </a:t>
            </a:r>
            <a:r>
              <a:rPr lang="en-US" sz="1900" dirty="0"/>
              <a:t>is a presumption of capacity, if there are concerns about a person’s capacity to take relevant </a:t>
            </a:r>
            <a:r>
              <a:rPr lang="en-US" sz="1900" dirty="0" smtClean="0"/>
              <a:t>	decisions </a:t>
            </a:r>
            <a:r>
              <a:rPr lang="en-US" sz="1900" dirty="0"/>
              <a:t>a Mental Capacity Act compliant capacity assessment should be </a:t>
            </a:r>
            <a:r>
              <a:rPr lang="en-US" sz="1900" dirty="0" smtClean="0"/>
              <a:t>completed</a:t>
            </a:r>
          </a:p>
          <a:p>
            <a:pPr marL="0" indent="0">
              <a:buNone/>
              <a:tabLst>
                <a:tab pos="269875" algn="l"/>
              </a:tabLst>
            </a:pPr>
            <a:r>
              <a:rPr lang="en-US" sz="1900" dirty="0" smtClean="0"/>
              <a:t>• 	Right </a:t>
            </a:r>
            <a:r>
              <a:rPr lang="en-US" sz="1900" dirty="0"/>
              <a:t>to make unwise </a:t>
            </a:r>
            <a:r>
              <a:rPr lang="en-US" sz="1900" dirty="0" smtClean="0"/>
              <a:t>decisions </a:t>
            </a:r>
          </a:p>
          <a:p>
            <a:pPr marL="0" indent="0">
              <a:buNone/>
              <a:tabLst>
                <a:tab pos="269875" algn="l"/>
              </a:tabLst>
            </a:pPr>
            <a:r>
              <a:rPr lang="en-US" sz="1900" dirty="0" smtClean="0"/>
              <a:t>• 	Where </a:t>
            </a:r>
            <a:r>
              <a:rPr lang="en-US" sz="1900" dirty="0"/>
              <a:t>it is found that the adult lacks capacity then any actions taken, must be in their best interests </a:t>
            </a:r>
            <a:r>
              <a:rPr lang="en-US" sz="1900" dirty="0" smtClean="0"/>
              <a:t>	and </a:t>
            </a:r>
            <a:r>
              <a:rPr lang="en-US" sz="1900" dirty="0"/>
              <a:t>in accordance with the Mental Capacity Act 2005 and the associated Code of </a:t>
            </a:r>
            <a:r>
              <a:rPr lang="en-US" sz="1900" dirty="0" smtClean="0"/>
              <a:t>Practice </a:t>
            </a:r>
            <a:endParaRPr lang="en-GB" sz="1900" dirty="0"/>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184635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4183" y="964692"/>
            <a:ext cx="9968459" cy="1193892"/>
          </a:xfrm>
        </p:spPr>
        <p:txBody>
          <a:bodyPr>
            <a:normAutofit fontScale="90000"/>
          </a:bodyPr>
          <a:lstStyle/>
          <a:p>
            <a:r>
              <a:rPr lang="en-US" b="1" dirty="0">
                <a:solidFill>
                  <a:srgbClr val="0070C0"/>
                </a:solidFill>
              </a:rPr>
              <a:t>Mental </a:t>
            </a:r>
            <a:r>
              <a:rPr lang="en-US" b="1" dirty="0" smtClean="0">
                <a:solidFill>
                  <a:srgbClr val="0070C0"/>
                </a:solidFill>
              </a:rPr>
              <a:t>Capacity</a:t>
            </a:r>
            <a:br>
              <a:rPr lang="en-US" b="1" dirty="0" smtClean="0">
                <a:solidFill>
                  <a:srgbClr val="0070C0"/>
                </a:solidFill>
              </a:rPr>
            </a:br>
            <a:r>
              <a:rPr lang="en-US" sz="2800" b="1" dirty="0" smtClean="0">
                <a:solidFill>
                  <a:srgbClr val="0070C0"/>
                </a:solidFill>
              </a:rPr>
              <a:t>Five </a:t>
            </a:r>
            <a:r>
              <a:rPr lang="en-US" sz="2800" b="1" dirty="0">
                <a:solidFill>
                  <a:srgbClr val="0070C0"/>
                </a:solidFill>
              </a:rPr>
              <a:t>Principles of the Mental Capacity Act </a:t>
            </a:r>
            <a:r>
              <a:rPr lang="en-US" sz="2800" b="1" dirty="0" smtClean="0">
                <a:solidFill>
                  <a:srgbClr val="0070C0"/>
                </a:solidFill>
              </a:rPr>
              <a:t>2005:</a:t>
            </a:r>
            <a:endParaRPr lang="en-GB" sz="2800" b="1" dirty="0">
              <a:solidFill>
                <a:srgbClr val="0070C0"/>
              </a:solidFill>
            </a:endParaRPr>
          </a:p>
        </p:txBody>
      </p:sp>
      <p:sp>
        <p:nvSpPr>
          <p:cNvPr id="3" name="Content Placeholder 2"/>
          <p:cNvSpPr>
            <a:spLocks noGrp="1"/>
          </p:cNvSpPr>
          <p:nvPr>
            <p:ph idx="1"/>
          </p:nvPr>
        </p:nvSpPr>
        <p:spPr>
          <a:xfrm>
            <a:off x="1244183" y="2638044"/>
            <a:ext cx="9968459" cy="2983267"/>
          </a:xfrm>
        </p:spPr>
        <p:txBody>
          <a:bodyPr>
            <a:noAutofit/>
          </a:bodyPr>
          <a:lstStyle/>
          <a:p>
            <a:r>
              <a:rPr lang="en-US" sz="1900" dirty="0" smtClean="0"/>
              <a:t>1</a:t>
            </a:r>
            <a:r>
              <a:rPr lang="en-US" sz="1900" dirty="0"/>
              <a:t>. A person must be assumed to have capacity unless it is established that they lack </a:t>
            </a:r>
            <a:r>
              <a:rPr lang="en-US" sz="1900" dirty="0" smtClean="0"/>
              <a:t>capacity </a:t>
            </a:r>
          </a:p>
          <a:p>
            <a:r>
              <a:rPr lang="en-US" sz="1900" dirty="0" smtClean="0"/>
              <a:t>2</a:t>
            </a:r>
            <a:r>
              <a:rPr lang="en-US" sz="1900" dirty="0"/>
              <a:t>. A person is not to be treated as unable to make a decision unless all practicable steps to help them to do so have been taken without </a:t>
            </a:r>
            <a:r>
              <a:rPr lang="en-US" sz="1900" dirty="0" smtClean="0"/>
              <a:t>success </a:t>
            </a:r>
          </a:p>
          <a:p>
            <a:r>
              <a:rPr lang="en-US" sz="1900" dirty="0" smtClean="0"/>
              <a:t>3</a:t>
            </a:r>
            <a:r>
              <a:rPr lang="en-US" sz="1900" dirty="0"/>
              <a:t>. A person is not to be treated as unable to make a decision merely because </a:t>
            </a:r>
            <a:r>
              <a:rPr lang="en-US" sz="1900" dirty="0" smtClean="0"/>
              <a:t>s/he </a:t>
            </a:r>
            <a:r>
              <a:rPr lang="en-US" sz="1900" dirty="0"/>
              <a:t>makes an unwise </a:t>
            </a:r>
            <a:r>
              <a:rPr lang="en-US" sz="1900" dirty="0" smtClean="0"/>
              <a:t>decision</a:t>
            </a:r>
          </a:p>
          <a:p>
            <a:r>
              <a:rPr lang="en-US" sz="1900" dirty="0" smtClean="0"/>
              <a:t>4</a:t>
            </a:r>
            <a:r>
              <a:rPr lang="en-US" sz="1900" dirty="0"/>
              <a:t>. An act done, or decision made, under this </a:t>
            </a:r>
            <a:r>
              <a:rPr lang="en-US" sz="1900" dirty="0" smtClean="0"/>
              <a:t>act </a:t>
            </a:r>
            <a:r>
              <a:rPr lang="en-US" sz="1900" dirty="0"/>
              <a:t>for or on behalf of a person must be done, or made, in their best </a:t>
            </a:r>
            <a:r>
              <a:rPr lang="en-US" sz="1900" dirty="0" smtClean="0"/>
              <a:t>interests </a:t>
            </a:r>
          </a:p>
          <a:p>
            <a:r>
              <a:rPr lang="en-US" sz="1900" dirty="0" smtClean="0"/>
              <a:t>5</a:t>
            </a:r>
            <a:r>
              <a:rPr lang="en-US" sz="1900" dirty="0"/>
              <a:t>. Before the act is done, or the decision is made, regard must be had to whether the purpose for which it is needed can be as effectively achieved in a way which is less restrictive of the person’s rights and freedom of action</a:t>
            </a:r>
            <a:endParaRPr lang="en-GB" sz="1900" dirty="0"/>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827499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b="1" dirty="0" smtClean="0">
                <a:solidFill>
                  <a:srgbClr val="0070C0"/>
                </a:solidFill>
              </a:rPr>
              <a:t>Care Act 2014</a:t>
            </a:r>
            <a:endParaRPr lang="en-GB" sz="3500" b="1" dirty="0">
              <a:solidFill>
                <a:srgbClr val="0070C0"/>
              </a:solidFill>
            </a:endParaRPr>
          </a:p>
        </p:txBody>
      </p:sp>
      <p:sp>
        <p:nvSpPr>
          <p:cNvPr id="3" name="Content Placeholder 2"/>
          <p:cNvSpPr>
            <a:spLocks noGrp="1"/>
          </p:cNvSpPr>
          <p:nvPr>
            <p:ph idx="1"/>
          </p:nvPr>
        </p:nvSpPr>
        <p:spPr>
          <a:xfrm>
            <a:off x="688298" y="3008022"/>
            <a:ext cx="10029669" cy="3662601"/>
          </a:xfrm>
        </p:spPr>
        <p:txBody>
          <a:bodyPr>
            <a:normAutofit/>
          </a:bodyPr>
          <a:lstStyle/>
          <a:p>
            <a:pPr>
              <a:tabLst>
                <a:tab pos="269875" algn="l"/>
              </a:tabLst>
            </a:pPr>
            <a:r>
              <a:rPr lang="en-US" sz="1900" dirty="0"/>
              <a:t>The statutory guidance identifies that it can be difficult to assess </a:t>
            </a:r>
            <a:r>
              <a:rPr lang="en-US" sz="1900" dirty="0" smtClean="0"/>
              <a:t>self-neglect</a:t>
            </a:r>
            <a:r>
              <a:rPr lang="en-US" sz="1900" dirty="0"/>
              <a:t>. Specifically, that it may be difficult to distinguish between whether a person is making a capacitated choice to live in a particular way (which may be described as unwise) or whether the person lacks mental capacity to make the decision. </a:t>
            </a:r>
            <a:endParaRPr lang="en-US" sz="1900" dirty="0" smtClean="0"/>
          </a:p>
          <a:p>
            <a:pPr marL="0" indent="0">
              <a:buNone/>
              <a:tabLst>
                <a:tab pos="269875" algn="l"/>
              </a:tabLst>
            </a:pPr>
            <a:r>
              <a:rPr lang="en-US" sz="1900" dirty="0" smtClean="0"/>
              <a:t>• 	The </a:t>
            </a:r>
            <a:r>
              <a:rPr lang="en-US" sz="1900" dirty="0"/>
              <a:t>Care Act (2014) </a:t>
            </a:r>
            <a:r>
              <a:rPr lang="en-US" sz="1900" dirty="0" err="1"/>
              <a:t>emphasises</a:t>
            </a:r>
            <a:r>
              <a:rPr lang="en-US" sz="1900" dirty="0"/>
              <a:t> the importance of using local </a:t>
            </a:r>
            <a:r>
              <a:rPr lang="en-US" sz="1900" dirty="0" smtClean="0"/>
              <a:t>community </a:t>
            </a:r>
            <a:r>
              <a:rPr lang="en-US" sz="1900" dirty="0"/>
              <a:t>support networks and </a:t>
            </a:r>
            <a:r>
              <a:rPr lang="en-US" sz="1900" dirty="0" smtClean="0"/>
              <a:t>	facilities </a:t>
            </a:r>
            <a:r>
              <a:rPr lang="en-US" sz="1900" dirty="0"/>
              <a:t>provided by partner and voluntary </a:t>
            </a:r>
            <a:r>
              <a:rPr lang="en-US" sz="1900" dirty="0" err="1"/>
              <a:t>organisations</a:t>
            </a:r>
            <a:r>
              <a:rPr lang="en-US" sz="1900" dirty="0"/>
              <a:t>. </a:t>
            </a:r>
            <a:endParaRPr lang="en-US" sz="1900" dirty="0" smtClean="0"/>
          </a:p>
          <a:p>
            <a:pPr marL="0" indent="0">
              <a:buNone/>
              <a:tabLst>
                <a:tab pos="269875" algn="l"/>
              </a:tabLst>
            </a:pPr>
            <a:r>
              <a:rPr lang="en-US" sz="1900" dirty="0" smtClean="0"/>
              <a:t>• 	The </a:t>
            </a:r>
            <a:r>
              <a:rPr lang="en-US" sz="1900" dirty="0"/>
              <a:t>duty to promote wellbeing and making safeguarding personal is central to the Care Act.</a:t>
            </a:r>
            <a:endParaRPr lang="en-GB" sz="1900" dirty="0"/>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1489056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507" y="964692"/>
            <a:ext cx="10538085" cy="984029"/>
          </a:xfrm>
        </p:spPr>
        <p:txBody>
          <a:bodyPr>
            <a:noAutofit/>
          </a:bodyPr>
          <a:lstStyle/>
          <a:p>
            <a:r>
              <a:rPr lang="en-GB" sz="3500" b="1" dirty="0" smtClean="0">
                <a:solidFill>
                  <a:srgbClr val="0070C0"/>
                </a:solidFill>
              </a:rPr>
              <a:t>If a person is assessed as lacking capacity </a:t>
            </a:r>
            <a:endParaRPr lang="en-GB" sz="3500" b="1" dirty="0">
              <a:solidFill>
                <a:srgbClr val="0070C0"/>
              </a:solidFill>
            </a:endParaRPr>
          </a:p>
        </p:txBody>
      </p:sp>
      <p:sp>
        <p:nvSpPr>
          <p:cNvPr id="3" name="Content Placeholder 2"/>
          <p:cNvSpPr>
            <a:spLocks noGrp="1"/>
          </p:cNvSpPr>
          <p:nvPr>
            <p:ph idx="1"/>
          </p:nvPr>
        </p:nvSpPr>
        <p:spPr>
          <a:xfrm>
            <a:off x="749507" y="2638045"/>
            <a:ext cx="10538085" cy="2653484"/>
          </a:xfrm>
        </p:spPr>
        <p:txBody>
          <a:bodyPr>
            <a:normAutofit/>
          </a:bodyPr>
          <a:lstStyle/>
          <a:p>
            <a:pPr>
              <a:tabLst>
                <a:tab pos="269875" algn="l"/>
              </a:tabLst>
            </a:pPr>
            <a:r>
              <a:rPr lang="en-US" sz="1900" dirty="0"/>
              <a:t>When a person has been assessed as lacking capacity, interventions can be made in the person’s best interests. </a:t>
            </a:r>
            <a:endParaRPr lang="en-US" sz="1900" dirty="0" smtClean="0"/>
          </a:p>
          <a:p>
            <a:pPr marL="0" indent="0">
              <a:buNone/>
              <a:tabLst>
                <a:tab pos="269875" algn="l"/>
              </a:tabLst>
            </a:pPr>
            <a:r>
              <a:rPr lang="en-US" sz="1900" dirty="0" smtClean="0"/>
              <a:t>• 	In </a:t>
            </a:r>
            <a:r>
              <a:rPr lang="en-US" sz="1900" dirty="0"/>
              <a:t>urgent situations where the person lacks capacity and there is imminent, serious risk/danger to the </a:t>
            </a:r>
            <a:r>
              <a:rPr lang="en-US" sz="1900" dirty="0" smtClean="0"/>
              <a:t>	person</a:t>
            </a:r>
            <a:r>
              <a:rPr lang="en-US" sz="1900" dirty="0"/>
              <a:t>, an emergency application can be made to the Court of Protection. </a:t>
            </a:r>
            <a:endParaRPr lang="en-US" sz="1900" dirty="0" smtClean="0"/>
          </a:p>
          <a:p>
            <a:pPr marL="0" indent="0">
              <a:buNone/>
              <a:tabLst>
                <a:tab pos="269875" algn="l"/>
              </a:tabLst>
            </a:pPr>
            <a:r>
              <a:rPr lang="en-US" sz="1900" dirty="0" smtClean="0"/>
              <a:t>• 	If </a:t>
            </a:r>
            <a:r>
              <a:rPr lang="en-US" sz="1900" dirty="0"/>
              <a:t>there is difficulty gaining access to a person, so are unable to assess capacity and the person may be </a:t>
            </a:r>
            <a:r>
              <a:rPr lang="en-US" sz="1900" dirty="0" smtClean="0"/>
              <a:t>	self </a:t>
            </a:r>
            <a:r>
              <a:rPr lang="en-US" sz="1900" dirty="0"/>
              <a:t>neglecting, it is possible to apply for inherent jurisdiction through the high court.</a:t>
            </a:r>
            <a:endParaRPr lang="en-GB" sz="1900" dirty="0"/>
          </a:p>
        </p:txBody>
      </p:sp>
      <p:pic>
        <p:nvPicPr>
          <p:cNvPr id="4" name="Picture 3"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1213054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4321" y="964692"/>
            <a:ext cx="10043410" cy="1188720"/>
          </a:xfrm>
        </p:spPr>
        <p:txBody>
          <a:bodyPr>
            <a:normAutofit/>
          </a:bodyPr>
          <a:lstStyle/>
          <a:p>
            <a:pPr algn="ctr"/>
            <a:r>
              <a:rPr lang="en-GB" sz="3500" b="1" dirty="0" smtClean="0">
                <a:solidFill>
                  <a:srgbClr val="0070C0"/>
                </a:solidFill>
              </a:rPr>
              <a:t>Advocacy</a:t>
            </a:r>
            <a:r>
              <a:rPr lang="en-GB" sz="3500" b="1" dirty="0" smtClean="0"/>
              <a:t> </a:t>
            </a:r>
            <a:endParaRPr lang="en-GB" sz="3500" b="1" dirty="0"/>
          </a:p>
        </p:txBody>
      </p:sp>
      <p:sp>
        <p:nvSpPr>
          <p:cNvPr id="3" name="Content Placeholder 2"/>
          <p:cNvSpPr>
            <a:spLocks noGrp="1"/>
          </p:cNvSpPr>
          <p:nvPr>
            <p:ph idx="1"/>
          </p:nvPr>
        </p:nvSpPr>
        <p:spPr>
          <a:xfrm>
            <a:off x="1034321" y="2967829"/>
            <a:ext cx="10043410" cy="2908316"/>
          </a:xfrm>
        </p:spPr>
        <p:txBody>
          <a:bodyPr>
            <a:normAutofit/>
          </a:bodyPr>
          <a:lstStyle/>
          <a:p>
            <a:r>
              <a:rPr lang="en-US" sz="1900" dirty="0"/>
              <a:t>Under the </a:t>
            </a:r>
            <a:r>
              <a:rPr lang="en-US" sz="1900" dirty="0" smtClean="0"/>
              <a:t>Care </a:t>
            </a:r>
            <a:r>
              <a:rPr lang="en-US" sz="1900" dirty="0"/>
              <a:t>Act 2014, the local authority must arrange for an independent advocate to represent and support a person who is the subject of an enquiry, if they need help to understand and take part in the enquiry and/or to express their views, wishes or </a:t>
            </a:r>
            <a:r>
              <a:rPr lang="en-US" sz="1900" dirty="0" smtClean="0"/>
              <a:t>feelings </a:t>
            </a:r>
          </a:p>
          <a:p>
            <a:r>
              <a:rPr lang="en-US" sz="1900" dirty="0" smtClean="0"/>
              <a:t>The </a:t>
            </a:r>
            <a:r>
              <a:rPr lang="en-US" sz="1900" dirty="0"/>
              <a:t>person does not need to lack capacity to be entitled to an advocate. The </a:t>
            </a:r>
            <a:r>
              <a:rPr lang="en-US" sz="1900" dirty="0" smtClean="0"/>
              <a:t>local authority </a:t>
            </a:r>
            <a:r>
              <a:rPr lang="en-US" sz="1900" dirty="0"/>
              <a:t>should provide an advocate if there is no-one else who is </a:t>
            </a:r>
            <a:r>
              <a:rPr lang="en-US" sz="1900" dirty="0" smtClean="0"/>
              <a:t>appropriate</a:t>
            </a:r>
            <a:endParaRPr lang="en-GB" sz="1900" dirty="0"/>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16198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439" y="919722"/>
            <a:ext cx="10403174" cy="1188720"/>
          </a:xfrm>
          <a:solidFill>
            <a:schemeClr val="bg1"/>
          </a:solidFill>
        </p:spPr>
        <p:txBody>
          <a:bodyPr>
            <a:normAutofit/>
          </a:bodyPr>
          <a:lstStyle/>
          <a:p>
            <a:pPr algn="ctr"/>
            <a:r>
              <a:rPr lang="en-GB" sz="3500" b="1" dirty="0" smtClean="0">
                <a:solidFill>
                  <a:srgbClr val="0070C0"/>
                </a:solidFill>
              </a:rPr>
              <a:t>Multi-agency approach</a:t>
            </a:r>
            <a:endParaRPr lang="en-GB" sz="3500" b="1" dirty="0">
              <a:solidFill>
                <a:srgbClr val="0070C0"/>
              </a:solidFill>
            </a:endParaRPr>
          </a:p>
        </p:txBody>
      </p:sp>
      <p:sp>
        <p:nvSpPr>
          <p:cNvPr id="3" name="Content Placeholder 2"/>
          <p:cNvSpPr>
            <a:spLocks noGrp="1"/>
          </p:cNvSpPr>
          <p:nvPr>
            <p:ph idx="1"/>
          </p:nvPr>
        </p:nvSpPr>
        <p:spPr>
          <a:xfrm>
            <a:off x="854439" y="2638044"/>
            <a:ext cx="10403174" cy="2833366"/>
          </a:xfrm>
        </p:spPr>
        <p:txBody>
          <a:bodyPr>
            <a:noAutofit/>
          </a:bodyPr>
          <a:lstStyle/>
          <a:p>
            <a:pPr>
              <a:tabLst>
                <a:tab pos="269875" algn="l"/>
              </a:tabLst>
            </a:pPr>
            <a:r>
              <a:rPr lang="en-US" sz="1900" dirty="0"/>
              <a:t>Strategic responsibility for self-neglect is clearly located within a shared inter-agency governance arrangement such as the SAB </a:t>
            </a:r>
            <a:endParaRPr lang="en-US" sz="1900" dirty="0" smtClean="0"/>
          </a:p>
          <a:p>
            <a:pPr marL="0" indent="0">
              <a:buNone/>
              <a:tabLst>
                <a:tab pos="269875" algn="l"/>
              </a:tabLst>
            </a:pPr>
            <a:r>
              <a:rPr lang="en-US" sz="1900" dirty="0" smtClean="0"/>
              <a:t>• 	Agencies </a:t>
            </a:r>
            <a:r>
              <a:rPr lang="en-US" sz="1900" dirty="0"/>
              <a:t>share definitions and understandings of </a:t>
            </a:r>
            <a:r>
              <a:rPr lang="en-US" sz="1900" dirty="0" smtClean="0"/>
              <a:t>self neglect</a:t>
            </a:r>
          </a:p>
          <a:p>
            <a:pPr marL="0" indent="0">
              <a:buNone/>
              <a:tabLst>
                <a:tab pos="269875" algn="l"/>
              </a:tabLst>
            </a:pPr>
            <a:r>
              <a:rPr lang="en-US" sz="1900" dirty="0" smtClean="0"/>
              <a:t>• 	Inter-agency </a:t>
            </a:r>
            <a:r>
              <a:rPr lang="en-US" sz="1900" dirty="0"/>
              <a:t>coordination and shared risk-management is facilitated by clear referral routes, </a:t>
            </a:r>
            <a:r>
              <a:rPr lang="en-US" sz="1900" dirty="0" smtClean="0"/>
              <a:t>	communication </a:t>
            </a:r>
            <a:r>
              <a:rPr lang="en-US" sz="1900" dirty="0"/>
              <a:t>and decision-making systems </a:t>
            </a:r>
            <a:endParaRPr lang="en-US" sz="1900" dirty="0" smtClean="0"/>
          </a:p>
          <a:p>
            <a:pPr marL="0" indent="0">
              <a:buNone/>
              <a:tabLst>
                <a:tab pos="269875" algn="l"/>
              </a:tabLst>
            </a:pPr>
            <a:r>
              <a:rPr lang="en-US" sz="1900" dirty="0" smtClean="0"/>
              <a:t>• 	Longer-term </a:t>
            </a:r>
            <a:r>
              <a:rPr lang="en-US" sz="1900" dirty="0"/>
              <a:t>supportive, relationship-based involvement is accepted as a pattern of work </a:t>
            </a:r>
            <a:endParaRPr lang="en-US" sz="1900" dirty="0" smtClean="0"/>
          </a:p>
          <a:p>
            <a:pPr marL="0" indent="0">
              <a:buNone/>
              <a:tabLst>
                <a:tab pos="269875" algn="l"/>
              </a:tabLst>
            </a:pPr>
            <a:r>
              <a:rPr lang="en-US" sz="1900" dirty="0" smtClean="0"/>
              <a:t>• 	Training </a:t>
            </a:r>
            <a:r>
              <a:rPr lang="en-US" sz="1900" dirty="0"/>
              <a:t>and supervision challenge and support practitioners to engage with the ethical challenges, </a:t>
            </a:r>
            <a:r>
              <a:rPr lang="en-US" sz="1900" dirty="0" smtClean="0"/>
              <a:t>	legal </a:t>
            </a:r>
            <a:r>
              <a:rPr lang="en-US" sz="1900" dirty="0"/>
              <a:t>options and skills involved in self-neglect practice</a:t>
            </a:r>
            <a:endParaRPr lang="en-GB" sz="1900" dirty="0"/>
          </a:p>
        </p:txBody>
      </p:sp>
      <p:pic>
        <p:nvPicPr>
          <p:cNvPr id="4" name="Picture 3"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330917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439" y="919722"/>
            <a:ext cx="10403174" cy="1188720"/>
          </a:xfrm>
          <a:solidFill>
            <a:schemeClr val="bg1"/>
          </a:solidFill>
        </p:spPr>
        <p:txBody>
          <a:bodyPr>
            <a:normAutofit fontScale="90000"/>
          </a:bodyPr>
          <a:lstStyle/>
          <a:p>
            <a:pPr algn="ctr"/>
            <a:r>
              <a:rPr lang="en-GB" sz="3500" b="1" dirty="0" smtClean="0">
                <a:solidFill>
                  <a:srgbClr val="0070C0"/>
                </a:solidFill>
              </a:rPr>
              <a:t>HOW TO MAKE SAFEGUARDING REFERRAL TO ADULT CARE</a:t>
            </a:r>
            <a:endParaRPr lang="en-GB" sz="3500" b="1" dirty="0">
              <a:solidFill>
                <a:srgbClr val="0070C0"/>
              </a:solidFill>
            </a:endParaRPr>
          </a:p>
        </p:txBody>
      </p:sp>
      <p:sp>
        <p:nvSpPr>
          <p:cNvPr id="3" name="Content Placeholder 2"/>
          <p:cNvSpPr>
            <a:spLocks noGrp="1"/>
          </p:cNvSpPr>
          <p:nvPr>
            <p:ph idx="1"/>
          </p:nvPr>
        </p:nvSpPr>
        <p:spPr>
          <a:xfrm>
            <a:off x="854439" y="2638044"/>
            <a:ext cx="10403174" cy="2833366"/>
          </a:xfrm>
        </p:spPr>
        <p:txBody>
          <a:bodyPr>
            <a:noAutofit/>
          </a:bodyPr>
          <a:lstStyle/>
          <a:p>
            <a:pPr>
              <a:tabLst>
                <a:tab pos="269875" algn="l"/>
              </a:tabLst>
            </a:pPr>
            <a:r>
              <a:rPr lang="en-GB" sz="1900" dirty="0" smtClean="0"/>
              <a:t>The local authority is responsible for the public law decision as to whether or not to carry out a statutory Section 42(2) enquiry.  In order to determine this, information gathering needs to take place to establish if the concern meets the Concern Stage S42(1) eligibility criteria</a:t>
            </a:r>
          </a:p>
          <a:p>
            <a:pPr>
              <a:tabLst>
                <a:tab pos="269875" algn="l"/>
              </a:tabLst>
            </a:pPr>
            <a:r>
              <a:rPr lang="en-GB" sz="1900" dirty="0" smtClean="0"/>
              <a:t>If a decision is made that the safeguarding concern meets the S42(2) a risk assessment MUST be completed within 24 hours, strategy meeting must take place with all professionals involved including the person at risk of harm from their self-neglect</a:t>
            </a:r>
          </a:p>
          <a:p>
            <a:pPr>
              <a:tabLst>
                <a:tab pos="269875" algn="l"/>
              </a:tabLst>
            </a:pPr>
            <a:r>
              <a:rPr lang="en-GB" sz="1900" dirty="0" smtClean="0"/>
              <a:t>Self-neglect can be quite disturbing and it is important that we refer people early in order to get the necessary support and prevent harm from occurring</a:t>
            </a:r>
            <a:endParaRPr lang="en-GB" sz="1900" dirty="0"/>
          </a:p>
        </p:txBody>
      </p:sp>
      <p:pic>
        <p:nvPicPr>
          <p:cNvPr id="4" name="Picture 3"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716038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accent1">
                <a:lumMod val="45000"/>
                <a:lumOff val="55000"/>
              </a:schemeClr>
            </a:gs>
            <a:gs pos="100000">
              <a:srgbClr val="7030A0">
                <a:alpha val="99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847289" y="1295400"/>
            <a:ext cx="10648431" cy="1303867"/>
          </a:xfrm>
          <a:prstGeom prst="rect">
            <a:avLst/>
          </a:prstGeom>
          <a:solidFill>
            <a:srgbClr val="FFFFFF"/>
          </a:solidFill>
          <a:ln w="38100" cap="sq">
            <a:solidFill>
              <a:srgbClr val="404040"/>
            </a:solidFill>
            <a:miter lim="800000"/>
          </a:ln>
        </p:spPr>
        <p:txBody>
          <a:bodyPr vert="horz" lIns="274320" tIns="182880" rIns="274320" bIns="182880" rtlCol="0" anchor="ctr" anchorCtr="1">
            <a:noAutofit/>
          </a:bodyPr>
          <a:lstStyle/>
          <a:p>
            <a:pPr algn="ctr" defTabSz="914400">
              <a:lnSpc>
                <a:spcPct val="90000"/>
              </a:lnSpc>
              <a:spcBef>
                <a:spcPct val="0"/>
              </a:spcBef>
            </a:pPr>
            <a:r>
              <a:rPr lang="en-GB" sz="3800" b="1" cap="all" spc="200" dirty="0">
                <a:solidFill>
                  <a:srgbClr val="262626"/>
                </a:solidFill>
                <a:latin typeface="Arial" panose="020B0604020202020204" pitchFamily="34" charset="0"/>
                <a:ea typeface="+mj-ea"/>
                <a:cs typeface="Arial" panose="020B0604020202020204" pitchFamily="34" charset="0"/>
              </a:rPr>
              <a:t>COMFORT </a:t>
            </a:r>
            <a:r>
              <a:rPr lang="en-GB" sz="3800" b="1" cap="all" spc="200" dirty="0" smtClean="0">
                <a:solidFill>
                  <a:srgbClr val="262626"/>
                </a:solidFill>
                <a:latin typeface="Arial" panose="020B0604020202020204" pitchFamily="34" charset="0"/>
                <a:ea typeface="+mj-ea"/>
                <a:cs typeface="Arial" panose="020B0604020202020204" pitchFamily="34" charset="0"/>
              </a:rPr>
              <a:t>BREAK</a:t>
            </a:r>
            <a:endParaRPr lang="en-GB" sz="3800" b="1" cap="all" spc="200" dirty="0">
              <a:solidFill>
                <a:srgbClr val="262626"/>
              </a:solidFill>
              <a:latin typeface="Arial" panose="020B0604020202020204" pitchFamily="34" charset="0"/>
              <a:ea typeface="+mj-ea"/>
              <a:cs typeface="Arial" panose="020B0604020202020204" pitchFamily="34" charset="0"/>
            </a:endParaRPr>
          </a:p>
        </p:txBody>
      </p:sp>
      <p:pic>
        <p:nvPicPr>
          <p:cNvPr id="8" name="Picture 7"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
        <p:nvSpPr>
          <p:cNvPr id="2" name="Rectangle 1"/>
          <p:cNvSpPr/>
          <p:nvPr/>
        </p:nvSpPr>
        <p:spPr>
          <a:xfrm>
            <a:off x="847288" y="4245092"/>
            <a:ext cx="10648431" cy="923330"/>
          </a:xfrm>
          <a:prstGeom prst="rect">
            <a:avLst/>
          </a:prstGeom>
        </p:spPr>
        <p:txBody>
          <a:bodyPr wrap="square">
            <a:spAutoFit/>
          </a:bodyPr>
          <a:lstStyle/>
          <a:p>
            <a:pPr algn="ctr">
              <a:spcAft>
                <a:spcPts val="0"/>
              </a:spcAft>
            </a:pPr>
            <a:r>
              <a:rPr lang="en-GB" b="1" dirty="0">
                <a:latin typeface="Calibri" panose="020F0502020204030204" pitchFamily="34" charset="0"/>
                <a:ea typeface="Calibri" panose="020F0502020204030204" pitchFamily="34" charset="0"/>
              </a:rPr>
              <a:t>Self-neglect: know the signs: </a:t>
            </a:r>
            <a:r>
              <a:rPr lang="en-GB" dirty="0">
                <a:latin typeface="Calibri" panose="020F0502020204030204" pitchFamily="34" charset="0"/>
                <a:ea typeface="Calibri" panose="020F0502020204030204" pitchFamily="34" charset="0"/>
              </a:rPr>
              <a:t> </a:t>
            </a:r>
            <a:r>
              <a:rPr lang="en-GB" u="sng" dirty="0">
                <a:solidFill>
                  <a:srgbClr val="0563C1"/>
                </a:solidFill>
                <a:latin typeface="Calibri" panose="020F0502020204030204" pitchFamily="34" charset="0"/>
                <a:ea typeface="Calibri" panose="020F0502020204030204" pitchFamily="34" charset="0"/>
                <a:hlinkClick r:id="rId4"/>
              </a:rPr>
              <a:t>https://www.youtube.com/watch?v=HQP0SfsejpE&amp;t</a:t>
            </a:r>
            <a:endParaRPr lang="en-GB" dirty="0">
              <a:latin typeface="Calibri" panose="020F0502020204030204" pitchFamily="34" charset="0"/>
              <a:ea typeface="Calibri" panose="020F0502020204030204" pitchFamily="34" charset="0"/>
            </a:endParaRPr>
          </a:p>
          <a:p>
            <a:pPr algn="ctr">
              <a:spcAft>
                <a:spcPts val="0"/>
              </a:spcAft>
            </a:pPr>
            <a:r>
              <a:rPr lang="en-GB" b="1" dirty="0">
                <a:latin typeface="Calibri" panose="020F0502020204030204" pitchFamily="34" charset="0"/>
                <a:ea typeface="Calibri" panose="020F0502020204030204" pitchFamily="34" charset="0"/>
              </a:rPr>
              <a:t>What is safeguarding and the role of the Rochdale Borough Safeguarding Adults Board (RBSAB)? </a:t>
            </a:r>
            <a:r>
              <a:rPr lang="en-GB" u="sng" dirty="0">
                <a:solidFill>
                  <a:srgbClr val="0563C1"/>
                </a:solidFill>
                <a:latin typeface="Calibri" panose="020F0502020204030204" pitchFamily="34" charset="0"/>
                <a:ea typeface="Calibri" panose="020F0502020204030204" pitchFamily="34" charset="0"/>
                <a:hlinkClick r:id="rId5"/>
              </a:rPr>
              <a:t>https://www.youtube.com/watch?v=ZsZnurU3WBo</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163601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accent1">
                <a:lumMod val="45000"/>
                <a:lumOff val="55000"/>
              </a:schemeClr>
            </a:gs>
            <a:gs pos="100000">
              <a:srgbClr val="7030A0">
                <a:alpha val="99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9074" y="260648"/>
            <a:ext cx="9173981" cy="1339224"/>
          </a:xfrm>
        </p:spPr>
        <p:txBody>
          <a:bodyPr>
            <a:normAutofit fontScale="90000"/>
          </a:bodyPr>
          <a:lstStyle/>
          <a:p>
            <a:pPr algn="ctr"/>
            <a:r>
              <a:rPr lang="en-GB" sz="4000" b="1" dirty="0">
                <a:solidFill>
                  <a:srgbClr val="00B0F0"/>
                </a:solidFill>
              </a:rPr>
              <a:t>ROCHDALE BOROUGH SAFEGUARDING ADULTS BOARD</a:t>
            </a:r>
            <a:endParaRPr lang="en-GB" dirty="0">
              <a:solidFill>
                <a:srgbClr val="00B0F0"/>
              </a:solidFill>
            </a:endParaRPr>
          </a:p>
        </p:txBody>
      </p:sp>
      <p:pic>
        <p:nvPicPr>
          <p:cNvPr id="1026" name="Picture 2" descr="See the source imag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59696" y="1628800"/>
            <a:ext cx="5538070"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813810" y="4221088"/>
            <a:ext cx="8429721" cy="1804958"/>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solidFill>
                  <a:srgbClr val="00B0F0"/>
                </a:solidFill>
                <a:latin typeface="Calibri"/>
              </a:rPr>
              <a:t>Amanda Clarke – Independent Chair</a:t>
            </a:r>
          </a:p>
          <a:p>
            <a:r>
              <a:rPr lang="en-GB" sz="2400" dirty="0">
                <a:solidFill>
                  <a:srgbClr val="00B0F0"/>
                </a:solidFill>
                <a:latin typeface="Calibri"/>
              </a:rPr>
              <a:t>Helen Heaton – Business Manager</a:t>
            </a:r>
            <a:endParaRPr lang="en-GB" sz="2800" dirty="0">
              <a:solidFill>
                <a:srgbClr val="00B0F0"/>
              </a:solidFill>
              <a:latin typeface="Calibri"/>
            </a:endParaRPr>
          </a:p>
        </p:txBody>
      </p:sp>
      <p:pic>
        <p:nvPicPr>
          <p:cNvPr id="6" name="Picture 5" descr="\\r1p-fps01\home$\choudhury bilal\Desktop\RBSAB Logo 2014 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22168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4321" y="332657"/>
            <a:ext cx="9788577" cy="686061"/>
          </a:xfrm>
        </p:spPr>
        <p:txBody>
          <a:bodyPr>
            <a:noAutofit/>
          </a:bodyPr>
          <a:lstStyle/>
          <a:p>
            <a:pPr algn="ctr"/>
            <a:r>
              <a:rPr lang="en-GB" b="1" dirty="0" smtClean="0">
                <a:solidFill>
                  <a:srgbClr val="00B0F0"/>
                </a:solidFill>
              </a:rPr>
              <a:t>BACKGROUND</a:t>
            </a:r>
            <a:r>
              <a:rPr lang="en-GB" b="1" dirty="0" smtClean="0">
                <a:solidFill>
                  <a:srgbClr val="008560"/>
                </a:solidFill>
              </a:rPr>
              <a:t> </a:t>
            </a:r>
            <a:endParaRPr lang="en-GB" b="1" dirty="0">
              <a:solidFill>
                <a:srgbClr val="008560"/>
              </a:solidFill>
            </a:endParaRPr>
          </a:p>
        </p:txBody>
      </p:sp>
      <p:sp>
        <p:nvSpPr>
          <p:cNvPr id="3" name="Content Placeholder 2"/>
          <p:cNvSpPr>
            <a:spLocks noGrp="1"/>
          </p:cNvSpPr>
          <p:nvPr>
            <p:ph idx="1"/>
          </p:nvPr>
        </p:nvSpPr>
        <p:spPr>
          <a:xfrm>
            <a:off x="1034320" y="1412777"/>
            <a:ext cx="9788577" cy="4028654"/>
          </a:xfrm>
        </p:spPr>
        <p:txBody>
          <a:bodyPr>
            <a:normAutofit lnSpcReduction="10000"/>
          </a:bodyPr>
          <a:lstStyle/>
          <a:p>
            <a:pPr marL="0" indent="0">
              <a:buNone/>
            </a:pPr>
            <a:r>
              <a:rPr lang="en-GB" sz="2400" dirty="0"/>
              <a:t>You may have heard of safeguarding adults boards (SAB)? </a:t>
            </a:r>
          </a:p>
          <a:p>
            <a:pPr marL="0" indent="0">
              <a:buNone/>
            </a:pPr>
            <a:endParaRPr lang="en-GB" sz="2400" dirty="0"/>
          </a:p>
          <a:p>
            <a:pPr marL="0" indent="0">
              <a:buNone/>
            </a:pPr>
            <a:r>
              <a:rPr lang="en-GB" sz="2400" dirty="0"/>
              <a:t>The Care Act 2014 sets out a clear legal framework to protect adults at risk of neglect or abuse</a:t>
            </a:r>
            <a:br>
              <a:rPr lang="en-GB" sz="2400" dirty="0"/>
            </a:br>
            <a:endParaRPr lang="en-GB" sz="2400" dirty="0"/>
          </a:p>
          <a:p>
            <a:pPr marL="0" indent="0">
              <a:buNone/>
            </a:pPr>
            <a:r>
              <a:rPr lang="en-GB" sz="2400" dirty="0"/>
              <a:t>The main change required 3 Statutory Partners to lead the SAB</a:t>
            </a:r>
          </a:p>
          <a:p>
            <a:pPr marL="857250" lvl="1" indent="-457200">
              <a:buFont typeface="Arial" panose="020B0604020202020204" pitchFamily="34" charset="0"/>
              <a:buChar char="•"/>
            </a:pPr>
            <a:r>
              <a:rPr lang="en-GB" sz="2400" dirty="0"/>
              <a:t>Rochdale Local Authority</a:t>
            </a:r>
          </a:p>
          <a:p>
            <a:pPr marL="857250" lvl="1" indent="-457200">
              <a:buFont typeface="Arial" panose="020B0604020202020204" pitchFamily="34" charset="0"/>
              <a:buChar char="•"/>
            </a:pPr>
            <a:r>
              <a:rPr lang="en-GB" sz="2400" dirty="0"/>
              <a:t>Greater Manchester Police</a:t>
            </a:r>
          </a:p>
          <a:p>
            <a:pPr marL="857250" lvl="1" indent="-457200">
              <a:buFont typeface="Arial" panose="020B0604020202020204" pitchFamily="34" charset="0"/>
              <a:buChar char="•"/>
            </a:pPr>
            <a:r>
              <a:rPr lang="en-GB" sz="2400" dirty="0"/>
              <a:t>Heywood, Middleton and Rochdale Integrated Care Partnership</a:t>
            </a:r>
          </a:p>
        </p:txBody>
      </p:sp>
      <p:pic>
        <p:nvPicPr>
          <p:cNvPr id="4" name="Picture 3"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15654569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1411111"/>
            <a:ext cx="7729728" cy="1422399"/>
          </a:xfrm>
        </p:spPr>
        <p:txBody>
          <a:bodyPr>
            <a:normAutofit/>
          </a:bodyPr>
          <a:lstStyle/>
          <a:p>
            <a:r>
              <a:rPr lang="en-GB" sz="3800" b="1" dirty="0" smtClean="0">
                <a:latin typeface="Arial" panose="020B0604020202020204" pitchFamily="34" charset="0"/>
                <a:cs typeface="Arial" panose="020B0604020202020204" pitchFamily="34" charset="0"/>
              </a:rPr>
              <a:t>Agenda</a:t>
            </a:r>
            <a:endParaRPr lang="en-GB" sz="3800" b="1" dirty="0">
              <a:latin typeface="Arial" panose="020B0604020202020204" pitchFamily="34" charset="0"/>
              <a:cs typeface="Arial" panose="020B0604020202020204" pitchFamily="34" charset="0"/>
            </a:endParaRP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l="54968" t="40172" r="15385" b="35327"/>
          <a:stretch>
            <a:fillRect/>
          </a:stretch>
        </p:blipFill>
        <p:spPr bwMode="auto">
          <a:xfrm>
            <a:off x="10429875" y="6038850"/>
            <a:ext cx="1762125"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008805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9389" y="632460"/>
            <a:ext cx="10508105" cy="686061"/>
          </a:xfrm>
        </p:spPr>
        <p:txBody>
          <a:bodyPr>
            <a:noAutofit/>
          </a:bodyPr>
          <a:lstStyle/>
          <a:p>
            <a:pPr algn="ctr"/>
            <a:r>
              <a:rPr lang="en-GB" b="1" dirty="0">
                <a:solidFill>
                  <a:srgbClr val="00B0F0"/>
                </a:solidFill>
              </a:rPr>
              <a:t>PURPOSE OF THE </a:t>
            </a:r>
            <a:r>
              <a:rPr lang="en-GB" b="1" dirty="0" smtClean="0">
                <a:solidFill>
                  <a:srgbClr val="00B0F0"/>
                </a:solidFill>
              </a:rPr>
              <a:t>BOARD</a:t>
            </a:r>
            <a:endParaRPr lang="en-GB" b="1" dirty="0">
              <a:solidFill>
                <a:srgbClr val="00B0F0"/>
              </a:solidFill>
            </a:endParaRPr>
          </a:p>
        </p:txBody>
      </p:sp>
      <p:sp>
        <p:nvSpPr>
          <p:cNvPr id="3" name="Content Placeholder 2"/>
          <p:cNvSpPr>
            <a:spLocks noGrp="1"/>
          </p:cNvSpPr>
          <p:nvPr>
            <p:ph idx="1"/>
          </p:nvPr>
        </p:nvSpPr>
        <p:spPr>
          <a:xfrm>
            <a:off x="929389" y="1953754"/>
            <a:ext cx="10508105" cy="4904245"/>
          </a:xfrm>
        </p:spPr>
        <p:txBody>
          <a:bodyPr>
            <a:normAutofit/>
          </a:bodyPr>
          <a:lstStyle/>
          <a:p>
            <a:r>
              <a:rPr lang="en-GB" sz="2400" dirty="0"/>
              <a:t>Ensure all agencies involved in safeguarding adults in Rochdale work effectively </a:t>
            </a:r>
            <a:br>
              <a:rPr lang="en-GB" sz="2400" dirty="0"/>
            </a:br>
            <a:endParaRPr lang="en-GB" sz="2400" dirty="0"/>
          </a:p>
          <a:p>
            <a:r>
              <a:rPr lang="en-GB" sz="2400" dirty="0"/>
              <a:t>The board will ask for assurance and evidence from safeguarding partners</a:t>
            </a:r>
            <a:br>
              <a:rPr lang="en-GB" sz="2400" dirty="0"/>
            </a:br>
            <a:endParaRPr lang="en-GB" sz="2400" dirty="0"/>
          </a:p>
          <a:p>
            <a:r>
              <a:rPr lang="en-GB" sz="2400" dirty="0"/>
              <a:t>Boards commit to a multi-agency approach in safeguarding adults</a:t>
            </a:r>
            <a:br>
              <a:rPr lang="en-GB" sz="2400" dirty="0"/>
            </a:br>
            <a:endParaRPr lang="en-GB" sz="2400" dirty="0"/>
          </a:p>
          <a:p>
            <a:r>
              <a:rPr lang="en-GB" sz="2400" dirty="0"/>
              <a:t>Every year, an annual report is produced to demonstrate the work of the board (find at </a:t>
            </a:r>
            <a:r>
              <a:rPr lang="en-GB" sz="2400" dirty="0">
                <a:hlinkClick r:id="rId4"/>
              </a:rPr>
              <a:t>www.rochdalesafeguarding.com</a:t>
            </a:r>
            <a:r>
              <a:rPr lang="en-GB" sz="2400" dirty="0"/>
              <a:t> )</a:t>
            </a:r>
          </a:p>
        </p:txBody>
      </p:sp>
      <p:pic>
        <p:nvPicPr>
          <p:cNvPr id="4" name="Picture 3" descr="\\r1p-fps01\home$\choudhury bilal\Desktop\RBSAB Logo 2014 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8474374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479" y="188641"/>
            <a:ext cx="10268262" cy="686061"/>
          </a:xfrm>
        </p:spPr>
        <p:txBody>
          <a:bodyPr>
            <a:noAutofit/>
          </a:bodyPr>
          <a:lstStyle/>
          <a:p>
            <a:pPr algn="ctr"/>
            <a:r>
              <a:rPr lang="en-GB" b="1" dirty="0" smtClean="0">
                <a:solidFill>
                  <a:srgbClr val="00B0F0"/>
                </a:solidFill>
              </a:rPr>
              <a:t>THE BUSINESS UNIT</a:t>
            </a:r>
            <a:endParaRPr lang="en-GB" dirty="0">
              <a:solidFill>
                <a:srgbClr val="00B0F0"/>
              </a:solidFill>
            </a:endParaRPr>
          </a:p>
        </p:txBody>
      </p:sp>
      <p:sp>
        <p:nvSpPr>
          <p:cNvPr id="3" name="Content Placeholder 2"/>
          <p:cNvSpPr>
            <a:spLocks noGrp="1"/>
          </p:cNvSpPr>
          <p:nvPr>
            <p:ph idx="1"/>
          </p:nvPr>
        </p:nvSpPr>
        <p:spPr>
          <a:xfrm>
            <a:off x="794479" y="1291352"/>
            <a:ext cx="10268261" cy="5102842"/>
          </a:xfrm>
        </p:spPr>
        <p:txBody>
          <a:bodyPr>
            <a:normAutofit fontScale="92500" lnSpcReduction="10000"/>
          </a:bodyPr>
          <a:lstStyle/>
          <a:p>
            <a:r>
              <a:rPr lang="en-GB" sz="2400" dirty="0"/>
              <a:t>The business unit supports the adults board </a:t>
            </a:r>
            <a:br>
              <a:rPr lang="en-GB" sz="2400" dirty="0"/>
            </a:br>
            <a:endParaRPr lang="en-GB" sz="2400" dirty="0"/>
          </a:p>
          <a:p>
            <a:r>
              <a:rPr lang="en-GB" sz="2400" dirty="0"/>
              <a:t>Independent chair: Amanda Clarke</a:t>
            </a:r>
            <a:br>
              <a:rPr lang="en-GB" sz="2400" dirty="0"/>
            </a:br>
            <a:endParaRPr lang="en-GB" sz="2400" dirty="0"/>
          </a:p>
          <a:p>
            <a:r>
              <a:rPr lang="en-GB" sz="2400" dirty="0"/>
              <a:t>There is a business manager: Helen Heaton</a:t>
            </a:r>
            <a:br>
              <a:rPr lang="en-GB" sz="2400" dirty="0"/>
            </a:br>
            <a:endParaRPr lang="en-GB" sz="2400" dirty="0"/>
          </a:p>
          <a:p>
            <a:r>
              <a:rPr lang="en-GB" sz="2400" dirty="0"/>
              <a:t>There are three development officers: Sean Roebuck, Sam White and Carl Travis </a:t>
            </a:r>
            <a:br>
              <a:rPr lang="en-GB" sz="2400" dirty="0"/>
            </a:br>
            <a:endParaRPr lang="en-GB" sz="2400" dirty="0"/>
          </a:p>
          <a:p>
            <a:r>
              <a:rPr lang="en-GB" sz="2400" dirty="0"/>
              <a:t>There is one quality assurance officer: Lee Hogan</a:t>
            </a:r>
            <a:br>
              <a:rPr lang="en-GB" sz="2400" dirty="0"/>
            </a:br>
            <a:endParaRPr lang="en-GB" sz="2400" dirty="0"/>
          </a:p>
          <a:p>
            <a:r>
              <a:rPr lang="en-GB" sz="2400" dirty="0"/>
              <a:t>There are two Administrators: Helen Payton and Lauren Hayes</a:t>
            </a:r>
            <a:br>
              <a:rPr lang="en-GB" sz="2400" dirty="0"/>
            </a:br>
            <a:endParaRPr lang="en-GB" sz="2400" dirty="0"/>
          </a:p>
          <a:p>
            <a:r>
              <a:rPr lang="en-GB" sz="2400" dirty="0"/>
              <a:t>The business unit can be contacted via: </a:t>
            </a:r>
            <a:r>
              <a:rPr lang="en-GB" sz="2400" dirty="0">
                <a:hlinkClick r:id="rId4"/>
              </a:rPr>
              <a:t>rbsb.admin@rochdale.gov.uk</a:t>
            </a:r>
            <a:endParaRPr lang="en-GB" sz="2400" dirty="0"/>
          </a:p>
          <a:p>
            <a:pPr marL="0" indent="0">
              <a:buNone/>
            </a:pPr>
            <a:endParaRPr lang="en-GB" sz="2400" dirty="0"/>
          </a:p>
        </p:txBody>
      </p:sp>
      <p:pic>
        <p:nvPicPr>
          <p:cNvPr id="4" name="Picture 3" descr="\\r1p-fps01\home$\choudhury bilal\Desktop\RBSAB Logo 2014 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4371942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577" y="116632"/>
            <a:ext cx="10598046" cy="850106"/>
          </a:xfrm>
        </p:spPr>
        <p:txBody>
          <a:bodyPr>
            <a:normAutofit/>
          </a:bodyPr>
          <a:lstStyle/>
          <a:p>
            <a:pPr algn="ctr"/>
            <a:r>
              <a:rPr lang="en-GB" b="1" dirty="0" smtClean="0">
                <a:solidFill>
                  <a:srgbClr val="00B0F0"/>
                </a:solidFill>
              </a:rPr>
              <a:t>MULTI-AGENCY APPROACH</a:t>
            </a:r>
            <a:endParaRPr lang="en-GB" b="1" dirty="0">
              <a:solidFill>
                <a:srgbClr val="00B0F0"/>
              </a:solidFill>
            </a:endParaRPr>
          </a:p>
        </p:txBody>
      </p:sp>
      <p:sp>
        <p:nvSpPr>
          <p:cNvPr id="3" name="Content Placeholder 2"/>
          <p:cNvSpPr>
            <a:spLocks noGrp="1"/>
          </p:cNvSpPr>
          <p:nvPr>
            <p:ph idx="1"/>
          </p:nvPr>
        </p:nvSpPr>
        <p:spPr>
          <a:xfrm>
            <a:off x="644577" y="1124744"/>
            <a:ext cx="10598046" cy="5006233"/>
          </a:xfrm>
        </p:spPr>
        <p:txBody>
          <a:bodyPr>
            <a:noAutofit/>
          </a:bodyPr>
          <a:lstStyle/>
          <a:p>
            <a:pPr>
              <a:lnSpc>
                <a:spcPct val="150000"/>
              </a:lnSpc>
            </a:pPr>
            <a:r>
              <a:rPr lang="en-US" sz="2200" dirty="0"/>
              <a:t>We also engage with a number of other agencies including Rochdale Boroughwide</a:t>
            </a:r>
            <a:r>
              <a:rPr lang="en-US" sz="2200" dirty="0">
                <a:solidFill>
                  <a:srgbClr val="FF0000"/>
                </a:solidFill>
              </a:rPr>
              <a:t> </a:t>
            </a:r>
            <a:r>
              <a:rPr lang="en-US" sz="2200" dirty="0"/>
              <a:t>House, Rochdale Probation, other health care providers, and representatives from the voluntary sector </a:t>
            </a:r>
            <a:br>
              <a:rPr lang="en-US" sz="2200" dirty="0"/>
            </a:br>
            <a:endParaRPr lang="en-US" sz="2200" dirty="0"/>
          </a:p>
          <a:p>
            <a:pPr>
              <a:lnSpc>
                <a:spcPct val="150000"/>
              </a:lnSpc>
            </a:pPr>
            <a:r>
              <a:rPr lang="en-GB" sz="2200" dirty="0"/>
              <a:t>The board works closely with RBSCP (Safeguarding Children’s Partnership) which is also chaired by Amanda</a:t>
            </a:r>
          </a:p>
          <a:p>
            <a:pPr>
              <a:lnSpc>
                <a:spcPct val="150000"/>
              </a:lnSpc>
            </a:pPr>
            <a:endParaRPr lang="en-GB" sz="1100" dirty="0"/>
          </a:p>
          <a:p>
            <a:pPr>
              <a:lnSpc>
                <a:spcPct val="150000"/>
              </a:lnSpc>
            </a:pPr>
            <a:r>
              <a:rPr lang="en-GB" sz="2200" dirty="0"/>
              <a:t>The board has close links with Rochdale Community Safety Partnership (RCSP) which is especially important as the RCSP leads on domestic abuse</a:t>
            </a:r>
          </a:p>
        </p:txBody>
      </p:sp>
      <p:pic>
        <p:nvPicPr>
          <p:cNvPr id="4" name="Picture 3"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292760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489" y="0"/>
            <a:ext cx="10433154" cy="908720"/>
          </a:xfrm>
        </p:spPr>
        <p:txBody>
          <a:bodyPr>
            <a:normAutofit/>
          </a:bodyPr>
          <a:lstStyle/>
          <a:p>
            <a:pPr algn="ctr"/>
            <a:r>
              <a:rPr lang="en-GB" sz="3500" b="1" dirty="0" smtClean="0">
                <a:solidFill>
                  <a:srgbClr val="00B0F0"/>
                </a:solidFill>
              </a:rPr>
              <a:t>WHAT DO WE DO?</a:t>
            </a:r>
            <a:endParaRPr lang="en-GB" sz="3500" b="1" dirty="0">
              <a:solidFill>
                <a:srgbClr val="00B0F0"/>
              </a:solidFill>
            </a:endParaRPr>
          </a:p>
        </p:txBody>
      </p:sp>
      <p:sp>
        <p:nvSpPr>
          <p:cNvPr id="3" name="Content Placeholder 2"/>
          <p:cNvSpPr>
            <a:spLocks noGrp="1"/>
          </p:cNvSpPr>
          <p:nvPr>
            <p:ph idx="1"/>
          </p:nvPr>
        </p:nvSpPr>
        <p:spPr>
          <a:xfrm>
            <a:off x="779489" y="908720"/>
            <a:ext cx="10433154" cy="4952434"/>
          </a:xfrm>
        </p:spPr>
        <p:txBody>
          <a:bodyPr>
            <a:noAutofit/>
          </a:bodyPr>
          <a:lstStyle/>
          <a:p>
            <a:r>
              <a:rPr lang="en-GB" sz="1900" dirty="0"/>
              <a:t>There are a number of sub-groups as part of the safeguarding board:</a:t>
            </a:r>
            <a:br>
              <a:rPr lang="en-GB" sz="1900" dirty="0"/>
            </a:br>
            <a:endParaRPr lang="en-GB" sz="1900" dirty="0"/>
          </a:p>
          <a:p>
            <a:pPr lvl="1"/>
            <a:r>
              <a:rPr lang="en-GB" sz="1900" dirty="0"/>
              <a:t>SAR Sub-Group</a:t>
            </a:r>
          </a:p>
          <a:p>
            <a:pPr lvl="1"/>
            <a:r>
              <a:rPr lang="en-GB" sz="1900" dirty="0"/>
              <a:t>Complex Safeguarding Sub-Group</a:t>
            </a:r>
          </a:p>
          <a:p>
            <a:pPr lvl="1"/>
            <a:r>
              <a:rPr lang="en-GB" sz="1900" dirty="0"/>
              <a:t>Learning, Development and Excellence in Practice Sub-Group</a:t>
            </a:r>
          </a:p>
          <a:p>
            <a:pPr lvl="1"/>
            <a:r>
              <a:rPr lang="en-GB" sz="1900" dirty="0"/>
              <a:t>Communications &amp; Engagement Sub-Group</a:t>
            </a:r>
          </a:p>
          <a:p>
            <a:pPr lvl="1"/>
            <a:r>
              <a:rPr lang="en-GB" sz="1900" dirty="0"/>
              <a:t>Quality Assurance, Practice Review Sub-Group</a:t>
            </a:r>
          </a:p>
          <a:p>
            <a:pPr lvl="1"/>
            <a:r>
              <a:rPr lang="en-GB" sz="1900" dirty="0"/>
              <a:t>Policy and Procedure Sub-Group (Virtual)    </a:t>
            </a:r>
            <a:br>
              <a:rPr lang="en-GB" sz="1900" dirty="0"/>
            </a:br>
            <a:endParaRPr lang="en-GB" sz="1900" dirty="0"/>
          </a:p>
          <a:p>
            <a:r>
              <a:rPr lang="en-GB" sz="1900" dirty="0"/>
              <a:t>Sub groups meet generally quarterly with there own work plans which feed into the overall work plan and priorities for the board</a:t>
            </a:r>
          </a:p>
          <a:p>
            <a:pPr marL="457200" lvl="1" indent="0">
              <a:buNone/>
            </a:pPr>
            <a:endParaRPr lang="en-GB" sz="1900" dirty="0"/>
          </a:p>
          <a:p>
            <a:r>
              <a:rPr lang="en-GB" sz="1900" dirty="0"/>
              <a:t>The full board meets bi-monthly where all partners are provided with the opportunity to have oversight and to query the work of the board</a:t>
            </a:r>
            <a:br>
              <a:rPr lang="en-GB" sz="1900" dirty="0"/>
            </a:br>
            <a:endParaRPr lang="en-GB" sz="1900" dirty="0"/>
          </a:p>
          <a:p>
            <a:endParaRPr lang="en-GB" sz="1900" dirty="0"/>
          </a:p>
          <a:p>
            <a:pPr marL="457200" lvl="1" indent="0">
              <a:buNone/>
            </a:pPr>
            <a:endParaRPr lang="en-GB" sz="1900" dirty="0"/>
          </a:p>
          <a:p>
            <a:pPr lvl="1"/>
            <a:endParaRPr lang="en-GB" sz="1900" dirty="0"/>
          </a:p>
          <a:p>
            <a:pPr lvl="1"/>
            <a:endParaRPr lang="en-GB" sz="1900" dirty="0"/>
          </a:p>
          <a:p>
            <a:pPr lvl="1"/>
            <a:endParaRPr lang="en-GB" sz="1900" dirty="0"/>
          </a:p>
          <a:p>
            <a:pPr marL="457200" lvl="1" indent="0">
              <a:buNone/>
            </a:pPr>
            <a:endParaRPr lang="en-GB" sz="1900" dirty="0"/>
          </a:p>
          <a:p>
            <a:pPr marL="685800" lvl="1">
              <a:buFont typeface="Wingdings" panose="05000000000000000000" pitchFamily="2" charset="2"/>
              <a:buChar char="§"/>
            </a:pPr>
            <a:endParaRPr lang="en-GB" sz="1900" b="1" dirty="0"/>
          </a:p>
          <a:p>
            <a:pPr marL="685800" lvl="1">
              <a:buFont typeface="Wingdings" panose="05000000000000000000" pitchFamily="2" charset="2"/>
              <a:buChar char="§"/>
            </a:pPr>
            <a:endParaRPr lang="en-GB" sz="1900" b="1" dirty="0"/>
          </a:p>
          <a:p>
            <a:pPr marL="400050" lvl="1" indent="0">
              <a:buNone/>
            </a:pPr>
            <a:endParaRPr lang="en-GB" sz="1900" b="1" dirty="0"/>
          </a:p>
        </p:txBody>
      </p:sp>
      <p:pic>
        <p:nvPicPr>
          <p:cNvPr id="4" name="Picture 3"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4686275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81824" y="380076"/>
            <a:ext cx="9236340" cy="1238862"/>
          </a:xfrm>
        </p:spPr>
        <p:txBody>
          <a:bodyPr>
            <a:normAutofit/>
          </a:bodyPr>
          <a:lstStyle/>
          <a:p>
            <a:pPr algn="ctr"/>
            <a:r>
              <a:rPr lang="en-GB" sz="3500" b="1" dirty="0" smtClean="0">
                <a:solidFill>
                  <a:srgbClr val="00B0F0"/>
                </a:solidFill>
              </a:rPr>
              <a:t>WHAT DO WE DO?</a:t>
            </a:r>
            <a:endParaRPr lang="en-GB" sz="3500" b="1" dirty="0">
              <a:solidFill>
                <a:srgbClr val="00B0F0"/>
              </a:solidFill>
            </a:endParaRPr>
          </a:p>
        </p:txBody>
      </p:sp>
      <p:sp>
        <p:nvSpPr>
          <p:cNvPr id="3" name="Content Placeholder 2"/>
          <p:cNvSpPr>
            <a:spLocks noGrp="1"/>
          </p:cNvSpPr>
          <p:nvPr>
            <p:ph idx="1"/>
          </p:nvPr>
        </p:nvSpPr>
        <p:spPr>
          <a:xfrm>
            <a:off x="1181824" y="2638044"/>
            <a:ext cx="9236340" cy="2953287"/>
          </a:xfrm>
        </p:spPr>
        <p:txBody>
          <a:bodyPr>
            <a:normAutofit fontScale="85000" lnSpcReduction="20000"/>
          </a:bodyPr>
          <a:lstStyle/>
          <a:p>
            <a:r>
              <a:rPr lang="en-GB" sz="2400" dirty="0"/>
              <a:t>We undertake SAR screening and facilitate full Safeguarding Adults Reviews</a:t>
            </a:r>
            <a:br>
              <a:rPr lang="en-GB" sz="2400" dirty="0"/>
            </a:br>
            <a:endParaRPr lang="en-GB" sz="2400" dirty="0"/>
          </a:p>
          <a:p>
            <a:r>
              <a:rPr lang="en-GB" sz="2400" dirty="0"/>
              <a:t>We facilitate multi-agency training courses on a variety of topics (</a:t>
            </a:r>
            <a:r>
              <a:rPr lang="en-GB" sz="2400" dirty="0">
                <a:hlinkClick r:id="rId3"/>
              </a:rPr>
              <a:t>https://rochdalesafeguarding.com/p/training/training-arrangement</a:t>
            </a:r>
            <a:r>
              <a:rPr lang="en-GB" sz="2400" dirty="0"/>
              <a:t>) </a:t>
            </a:r>
            <a:br>
              <a:rPr lang="en-GB" sz="2400" dirty="0"/>
            </a:br>
            <a:endParaRPr lang="en-GB" sz="2400" dirty="0"/>
          </a:p>
          <a:p>
            <a:r>
              <a:rPr lang="en-GB" sz="2400" dirty="0"/>
              <a:t>We undertake a variety of audits and analysis projects via the Quality Assurance Sub-Group</a:t>
            </a:r>
            <a:br>
              <a:rPr lang="en-GB" sz="2400" dirty="0"/>
            </a:br>
            <a:endParaRPr lang="en-GB" sz="2400" dirty="0"/>
          </a:p>
          <a:p>
            <a:r>
              <a:rPr lang="en-GB" sz="2400" dirty="0"/>
              <a:t>We facilitate multi-agency campaigns to raise awareness of safeguarding topics relevant to Rochdale</a:t>
            </a:r>
          </a:p>
          <a:p>
            <a:endParaRPr lang="en-GB" dirty="0"/>
          </a:p>
        </p:txBody>
      </p:sp>
      <p:pic>
        <p:nvPicPr>
          <p:cNvPr id="5" name="Picture 4"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11013265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1143000"/>
          </a:xfrm>
        </p:spPr>
        <p:txBody>
          <a:bodyPr>
            <a:normAutofit/>
          </a:bodyPr>
          <a:lstStyle/>
          <a:p>
            <a:pPr algn="ctr"/>
            <a:r>
              <a:rPr lang="en-GB" sz="3500" b="1" dirty="0" smtClean="0">
                <a:solidFill>
                  <a:srgbClr val="00B0F0"/>
                </a:solidFill>
              </a:rPr>
              <a:t>LEARNING CHECK</a:t>
            </a:r>
            <a:endParaRPr lang="en-GB" sz="3500" b="1" dirty="0">
              <a:solidFill>
                <a:srgbClr val="00B0F0"/>
              </a:solidFill>
            </a:endParaRPr>
          </a:p>
        </p:txBody>
      </p:sp>
      <p:sp>
        <p:nvSpPr>
          <p:cNvPr id="3" name="Content Placeholder 2"/>
          <p:cNvSpPr>
            <a:spLocks noGrp="1"/>
          </p:cNvSpPr>
          <p:nvPr>
            <p:ph idx="1"/>
          </p:nvPr>
        </p:nvSpPr>
        <p:spPr>
          <a:xfrm>
            <a:off x="1703512" y="1196752"/>
            <a:ext cx="8856984" cy="5400600"/>
          </a:xfrm>
        </p:spPr>
        <p:txBody>
          <a:bodyPr>
            <a:normAutofit/>
          </a:bodyPr>
          <a:lstStyle/>
          <a:p>
            <a:pPr marL="285750" indent="-285750">
              <a:lnSpc>
                <a:spcPct val="250000"/>
              </a:lnSpc>
              <a:buFont typeface="Wingdings" panose="05000000000000000000" pitchFamily="2" charset="2"/>
              <a:buChar char="§"/>
            </a:pPr>
            <a:r>
              <a:rPr lang="en-GB" sz="2000" dirty="0"/>
              <a:t>Question 1: Name the three Strategic Executive Partner agencies</a:t>
            </a:r>
          </a:p>
          <a:p>
            <a:pPr marL="285750" indent="-285750">
              <a:lnSpc>
                <a:spcPct val="250000"/>
              </a:lnSpc>
              <a:buFont typeface="Wingdings" panose="05000000000000000000" pitchFamily="2" charset="2"/>
              <a:buChar char="§"/>
            </a:pPr>
            <a:r>
              <a:rPr lang="en-GB" sz="2000" dirty="0"/>
              <a:t>Question 2: What is the main aim of the safeguarding board?</a:t>
            </a:r>
          </a:p>
          <a:p>
            <a:pPr marL="285750" indent="-285750">
              <a:lnSpc>
                <a:spcPct val="250000"/>
              </a:lnSpc>
              <a:buFont typeface="Wingdings" panose="05000000000000000000" pitchFamily="2" charset="2"/>
              <a:buChar char="§"/>
            </a:pPr>
            <a:r>
              <a:rPr lang="en-GB" sz="2000" dirty="0"/>
              <a:t>Question 3: Which partnership is the safeguarding board closely linked to?</a:t>
            </a:r>
          </a:p>
          <a:p>
            <a:pPr marL="285750" indent="-285750">
              <a:lnSpc>
                <a:spcPct val="250000"/>
              </a:lnSpc>
              <a:buFont typeface="Wingdings" panose="05000000000000000000" pitchFamily="2" charset="2"/>
              <a:buChar char="§"/>
            </a:pPr>
            <a:r>
              <a:rPr lang="en-GB" sz="2000" dirty="0"/>
              <a:t>Question 4: Name two of the sub-groups of the board</a:t>
            </a:r>
          </a:p>
          <a:p>
            <a:pPr marL="0" indent="0">
              <a:buNone/>
            </a:pPr>
            <a:endParaRPr lang="en-GB" sz="1600" dirty="0"/>
          </a:p>
          <a:p>
            <a:pPr lvl="1"/>
            <a:endParaRPr lang="en-GB" sz="1600" dirty="0"/>
          </a:p>
          <a:p>
            <a:pPr marL="457200" lvl="1" indent="0">
              <a:buNone/>
            </a:pPr>
            <a:r>
              <a:rPr lang="en-GB" b="1" dirty="0" smtClean="0"/>
              <a:t>ANSWERS TO BE WRITTEN IN THE CHAT</a:t>
            </a:r>
          </a:p>
          <a:p>
            <a:pPr lvl="1"/>
            <a:endParaRPr lang="en-GB" sz="1600" dirty="0"/>
          </a:p>
          <a:p>
            <a:pPr marL="457200" lvl="1" indent="0">
              <a:buNone/>
            </a:pPr>
            <a:endParaRPr lang="en-GB" sz="1600" dirty="0"/>
          </a:p>
          <a:p>
            <a:pPr marL="685800" lvl="1">
              <a:buFont typeface="Wingdings" panose="05000000000000000000" pitchFamily="2" charset="2"/>
              <a:buChar char="§"/>
            </a:pPr>
            <a:endParaRPr lang="en-GB" sz="1600" b="1" dirty="0"/>
          </a:p>
          <a:p>
            <a:pPr marL="685800" lvl="1">
              <a:buFont typeface="Wingdings" panose="05000000000000000000" pitchFamily="2" charset="2"/>
              <a:buChar char="§"/>
            </a:pPr>
            <a:endParaRPr lang="en-GB" sz="1600" b="1" dirty="0"/>
          </a:p>
          <a:p>
            <a:pPr marL="400050" lvl="1" indent="0">
              <a:buNone/>
            </a:pPr>
            <a:endParaRPr lang="en-GB" sz="1600" b="1" dirty="0"/>
          </a:p>
        </p:txBody>
      </p:sp>
      <p:pic>
        <p:nvPicPr>
          <p:cNvPr id="4" name="Picture 3"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11335854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9095" y="1014"/>
            <a:ext cx="9623685" cy="1033308"/>
          </a:xfrm>
        </p:spPr>
        <p:txBody>
          <a:bodyPr>
            <a:normAutofit/>
          </a:bodyPr>
          <a:lstStyle/>
          <a:p>
            <a:pPr algn="ctr"/>
            <a:r>
              <a:rPr lang="en-GB" sz="3500" b="1" dirty="0" smtClean="0">
                <a:solidFill>
                  <a:srgbClr val="00B0F0"/>
                </a:solidFill>
              </a:rPr>
              <a:t>OUR REVIEW PROCESS</a:t>
            </a:r>
            <a:endParaRPr lang="en-GB" sz="3500" b="1" dirty="0">
              <a:solidFill>
                <a:srgbClr val="00B0F0"/>
              </a:solidFill>
            </a:endParaRPr>
          </a:p>
        </p:txBody>
      </p:sp>
      <p:sp>
        <p:nvSpPr>
          <p:cNvPr id="3" name="Content Placeholder 2"/>
          <p:cNvSpPr>
            <a:spLocks noGrp="1"/>
          </p:cNvSpPr>
          <p:nvPr>
            <p:ph idx="1"/>
          </p:nvPr>
        </p:nvSpPr>
        <p:spPr>
          <a:xfrm>
            <a:off x="374754" y="791844"/>
            <a:ext cx="11497456" cy="4497751"/>
          </a:xfrm>
        </p:spPr>
        <p:txBody>
          <a:bodyPr>
            <a:normAutofit lnSpcReduction="10000"/>
          </a:bodyPr>
          <a:lstStyle/>
          <a:p>
            <a:pPr marL="457200" lvl="1" indent="0">
              <a:buNone/>
            </a:pPr>
            <a:endParaRPr lang="en-GB" sz="1600" dirty="0"/>
          </a:p>
          <a:p>
            <a:pPr marL="457200" lvl="1" indent="0" algn="ctr">
              <a:buNone/>
            </a:pPr>
            <a:r>
              <a:rPr lang="en-GB" sz="2000" b="1" dirty="0"/>
              <a:t>Have you ever heard of a Safeguarding Adults Review? </a:t>
            </a:r>
            <a:endParaRPr lang="en-GB" sz="2000" dirty="0"/>
          </a:p>
          <a:p>
            <a:pPr lvl="1">
              <a:buFont typeface="Arial" panose="020B0604020202020204" pitchFamily="34" charset="0"/>
              <a:buChar char="•"/>
            </a:pPr>
            <a:r>
              <a:rPr lang="en-GB" sz="2000" dirty="0"/>
              <a:t>National examples include: Winterbourne View, Steven Hoskin (Cornwall), Joanna, John and Ben (Norfolk)</a:t>
            </a:r>
          </a:p>
          <a:p>
            <a:pPr lvl="1">
              <a:buFont typeface="Arial" panose="020B0604020202020204" pitchFamily="34" charset="0"/>
              <a:buChar char="•"/>
            </a:pPr>
            <a:endParaRPr lang="en-GB" sz="1000" dirty="0"/>
          </a:p>
          <a:p>
            <a:pPr lvl="1">
              <a:buFont typeface="Arial" panose="020B0604020202020204" pitchFamily="34" charset="0"/>
              <a:buChar char="•"/>
            </a:pPr>
            <a:r>
              <a:rPr lang="en-GB" sz="2000" dirty="0"/>
              <a:t>The Care Act 2014 states that the board must arrange a review (SAR) when an adult in its locality dies or is significantly injured as a result of neglect or abuse and there are areas identified where agencies could have worked together more effectively</a:t>
            </a:r>
          </a:p>
          <a:p>
            <a:pPr lvl="1">
              <a:buFont typeface="Arial" panose="020B0604020202020204" pitchFamily="34" charset="0"/>
              <a:buChar char="•"/>
            </a:pPr>
            <a:endParaRPr lang="en-GB" sz="1050" dirty="0"/>
          </a:p>
          <a:p>
            <a:pPr lvl="1">
              <a:buFont typeface="Arial" panose="020B0604020202020204" pitchFamily="34" charset="0"/>
              <a:buChar char="•"/>
            </a:pPr>
            <a:r>
              <a:rPr lang="en-GB" sz="2000" dirty="0"/>
              <a:t>It sets out the process and criteria for the types of cases which must be reviews</a:t>
            </a:r>
          </a:p>
          <a:p>
            <a:pPr lvl="1">
              <a:buFont typeface="Arial" panose="020B0604020202020204" pitchFamily="34" charset="0"/>
              <a:buChar char="•"/>
            </a:pPr>
            <a:endParaRPr lang="en-GB" sz="900" dirty="0"/>
          </a:p>
          <a:p>
            <a:pPr lvl="1">
              <a:buFont typeface="Arial" panose="020B0604020202020204" pitchFamily="34" charset="0"/>
              <a:buChar char="•"/>
            </a:pPr>
            <a:r>
              <a:rPr lang="en-GB" sz="2000" dirty="0"/>
              <a:t>These reviews are facilitated by the safeguarding board</a:t>
            </a:r>
          </a:p>
          <a:p>
            <a:pPr lvl="1">
              <a:buFont typeface="Arial" panose="020B0604020202020204" pitchFamily="34" charset="0"/>
              <a:buChar char="•"/>
            </a:pPr>
            <a:endParaRPr lang="en-GB" sz="1000" dirty="0"/>
          </a:p>
          <a:p>
            <a:pPr lvl="1">
              <a:buFont typeface="Arial" panose="020B0604020202020204" pitchFamily="34" charset="0"/>
              <a:buChar char="•"/>
            </a:pPr>
            <a:r>
              <a:rPr lang="en-GB" sz="2000" dirty="0"/>
              <a:t>All Safeguarding Adults Reviews are published </a:t>
            </a:r>
          </a:p>
          <a:p>
            <a:pPr marL="457200" lvl="1" indent="0">
              <a:buNone/>
            </a:pPr>
            <a:endParaRPr lang="en-GB" sz="1600" dirty="0"/>
          </a:p>
          <a:p>
            <a:pPr marL="457200" lvl="1" indent="0">
              <a:buNone/>
            </a:pPr>
            <a:endParaRPr lang="en-GB" sz="1600" dirty="0"/>
          </a:p>
          <a:p>
            <a:pPr lvl="1"/>
            <a:endParaRPr lang="en-GB" sz="1600" dirty="0"/>
          </a:p>
          <a:p>
            <a:pPr lvl="1"/>
            <a:endParaRPr lang="en-GB" sz="1600" dirty="0"/>
          </a:p>
          <a:p>
            <a:pPr marL="457200" lvl="1" indent="0">
              <a:buNone/>
            </a:pPr>
            <a:endParaRPr lang="en-GB" sz="1600" dirty="0"/>
          </a:p>
          <a:p>
            <a:pPr marL="685800" lvl="1">
              <a:buFont typeface="Wingdings" panose="05000000000000000000" pitchFamily="2" charset="2"/>
              <a:buChar char="§"/>
            </a:pPr>
            <a:endParaRPr lang="en-GB" sz="1600" b="1" dirty="0"/>
          </a:p>
          <a:p>
            <a:pPr marL="685800" lvl="1">
              <a:buFont typeface="Wingdings" panose="05000000000000000000" pitchFamily="2" charset="2"/>
              <a:buChar char="§"/>
            </a:pPr>
            <a:endParaRPr lang="en-GB" sz="1600" b="1" dirty="0"/>
          </a:p>
          <a:p>
            <a:pPr marL="400050" lvl="1" indent="0">
              <a:buNone/>
            </a:pPr>
            <a:endParaRPr lang="en-GB" sz="1600" b="1" dirty="0"/>
          </a:p>
        </p:txBody>
      </p:sp>
      <p:pic>
        <p:nvPicPr>
          <p:cNvPr id="4" name="Picture 3"/>
          <p:cNvPicPr>
            <a:picLocks noChangeAspect="1"/>
          </p:cNvPicPr>
          <p:nvPr/>
        </p:nvPicPr>
        <p:blipFill rotWithShape="1">
          <a:blip r:embed="rId4"/>
          <a:srcRect l="2853" t="34311" r="22955" b="1357"/>
          <a:stretch/>
        </p:blipFill>
        <p:spPr>
          <a:xfrm>
            <a:off x="2492186" y="5289595"/>
            <a:ext cx="2246650" cy="1296144"/>
          </a:xfrm>
          <a:prstGeom prst="rect">
            <a:avLst/>
          </a:prstGeom>
        </p:spPr>
      </p:pic>
      <p:pic>
        <p:nvPicPr>
          <p:cNvPr id="5" name="Picture 4"/>
          <p:cNvPicPr>
            <a:picLocks noChangeAspect="1"/>
          </p:cNvPicPr>
          <p:nvPr/>
        </p:nvPicPr>
        <p:blipFill rotWithShape="1">
          <a:blip r:embed="rId5"/>
          <a:srcRect l="6690" t="13340" r="9682" b="2167"/>
          <a:stretch/>
        </p:blipFill>
        <p:spPr>
          <a:xfrm>
            <a:off x="5052392" y="5289595"/>
            <a:ext cx="1800200" cy="1368152"/>
          </a:xfrm>
          <a:prstGeom prst="rect">
            <a:avLst/>
          </a:prstGeom>
        </p:spPr>
      </p:pic>
      <p:pic>
        <p:nvPicPr>
          <p:cNvPr id="6" name="Picture 5"/>
          <p:cNvPicPr>
            <a:picLocks noChangeAspect="1"/>
          </p:cNvPicPr>
          <p:nvPr/>
        </p:nvPicPr>
        <p:blipFill rotWithShape="1">
          <a:blip r:embed="rId6"/>
          <a:srcRect b="44281"/>
          <a:stretch/>
        </p:blipFill>
        <p:spPr>
          <a:xfrm>
            <a:off x="7166149" y="5289596"/>
            <a:ext cx="1594147" cy="1286167"/>
          </a:xfrm>
          <a:prstGeom prst="rect">
            <a:avLst/>
          </a:prstGeom>
        </p:spPr>
      </p:pic>
      <p:pic>
        <p:nvPicPr>
          <p:cNvPr id="7" name="Picture 6" descr="\\r1p-fps01\home$\choudhury bilal\Desktop\RBSAB Logo 2014 small.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9142364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469" y="188640"/>
            <a:ext cx="10118361" cy="1143000"/>
          </a:xfrm>
        </p:spPr>
        <p:txBody>
          <a:bodyPr>
            <a:noAutofit/>
          </a:bodyPr>
          <a:lstStyle/>
          <a:p>
            <a:pPr algn="ctr"/>
            <a:r>
              <a:rPr lang="en-GB" sz="3500" b="1" dirty="0" smtClean="0">
                <a:solidFill>
                  <a:srgbClr val="9D27A9"/>
                </a:solidFill>
              </a:rPr>
              <a:t> </a:t>
            </a:r>
            <a:r>
              <a:rPr lang="en-GB" sz="3500" b="1" dirty="0" smtClean="0">
                <a:solidFill>
                  <a:srgbClr val="00B0F0"/>
                </a:solidFill>
              </a:rPr>
              <a:t>SAFEGUARDING ADULTS REVIEW</a:t>
            </a:r>
          </a:p>
        </p:txBody>
      </p:sp>
      <p:sp>
        <p:nvSpPr>
          <p:cNvPr id="3" name="Content Placeholder 2"/>
          <p:cNvSpPr>
            <a:spLocks noGrp="1"/>
          </p:cNvSpPr>
          <p:nvPr>
            <p:ph idx="1"/>
          </p:nvPr>
        </p:nvSpPr>
        <p:spPr>
          <a:xfrm>
            <a:off x="809470" y="1196752"/>
            <a:ext cx="10118360" cy="4784323"/>
          </a:xfrm>
        </p:spPr>
        <p:txBody>
          <a:bodyPr>
            <a:normAutofit/>
          </a:bodyPr>
          <a:lstStyle/>
          <a:p>
            <a:pPr marL="457200" lvl="1" indent="0">
              <a:buNone/>
            </a:pPr>
            <a:endParaRPr lang="en-GB" sz="1600" dirty="0"/>
          </a:p>
          <a:p>
            <a:pPr lvl="1" indent="-342900">
              <a:lnSpc>
                <a:spcPct val="160000"/>
              </a:lnSpc>
              <a:buFont typeface="Arial" panose="020B0604020202020204" pitchFamily="34" charset="0"/>
              <a:buChar char="•"/>
            </a:pPr>
            <a:r>
              <a:rPr lang="en-GB" sz="2000" dirty="0"/>
              <a:t>An independent author is commissioned by the board to write the report</a:t>
            </a:r>
          </a:p>
          <a:p>
            <a:pPr lvl="1" indent="-342900">
              <a:lnSpc>
                <a:spcPct val="160000"/>
              </a:lnSpc>
              <a:buFont typeface="Arial" panose="020B0604020202020204" pitchFamily="34" charset="0"/>
              <a:buChar char="•"/>
            </a:pPr>
            <a:r>
              <a:rPr lang="en-GB" sz="2000" dirty="0"/>
              <a:t>Part of the review may include a practitioner event</a:t>
            </a:r>
          </a:p>
          <a:p>
            <a:pPr lvl="1" indent="-342900">
              <a:lnSpc>
                <a:spcPct val="160000"/>
              </a:lnSpc>
              <a:buFont typeface="Arial" panose="020B0604020202020204" pitchFamily="34" charset="0"/>
              <a:buChar char="•"/>
            </a:pPr>
            <a:r>
              <a:rPr lang="en-GB" sz="2000" dirty="0"/>
              <a:t>Adult and family involvement is a priority (where possible)</a:t>
            </a:r>
          </a:p>
          <a:p>
            <a:pPr lvl="1" indent="-342900">
              <a:lnSpc>
                <a:spcPct val="160000"/>
              </a:lnSpc>
              <a:buFont typeface="Arial" panose="020B0604020202020204" pitchFamily="34" charset="0"/>
              <a:buChar char="•"/>
            </a:pPr>
            <a:r>
              <a:rPr lang="en-GB" sz="2000" dirty="0"/>
              <a:t>The author comes up with recommendations which the board should embed</a:t>
            </a:r>
          </a:p>
          <a:p>
            <a:pPr lvl="1" indent="-342900">
              <a:lnSpc>
                <a:spcPct val="160000"/>
              </a:lnSpc>
              <a:buFont typeface="Arial" panose="020B0604020202020204" pitchFamily="34" charset="0"/>
              <a:buChar char="•"/>
            </a:pPr>
            <a:r>
              <a:rPr lang="en-GB" sz="2000" dirty="0"/>
              <a:t>Once a review is completed, the report is signed-off through the board and published on our website for 12 months</a:t>
            </a:r>
          </a:p>
          <a:p>
            <a:pPr lvl="1" indent="-342900">
              <a:lnSpc>
                <a:spcPct val="160000"/>
              </a:lnSpc>
              <a:buFont typeface="Arial" panose="020B0604020202020204" pitchFamily="34" charset="0"/>
              <a:buChar char="•"/>
            </a:pPr>
            <a:r>
              <a:rPr lang="en-GB" sz="2000" dirty="0"/>
              <a:t>The reports are always anonymised!</a:t>
            </a:r>
          </a:p>
          <a:p>
            <a:pPr marL="400050" lvl="1" indent="0">
              <a:buNone/>
            </a:pPr>
            <a:endParaRPr lang="en-GB" sz="1600" b="1" dirty="0"/>
          </a:p>
          <a:p>
            <a:pPr marL="685800" lvl="1">
              <a:buFont typeface="Wingdings" panose="05000000000000000000" pitchFamily="2" charset="2"/>
              <a:buChar char="§"/>
            </a:pPr>
            <a:endParaRPr lang="en-GB" sz="1600" b="1" dirty="0"/>
          </a:p>
          <a:p>
            <a:pPr marL="400050" lvl="1" indent="0">
              <a:buNone/>
            </a:pPr>
            <a:endParaRPr lang="en-GB" sz="1600" b="1" dirty="0"/>
          </a:p>
        </p:txBody>
      </p:sp>
      <p:pic>
        <p:nvPicPr>
          <p:cNvPr id="4" name="Picture 3"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230341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657567" y="1149163"/>
            <a:ext cx="1918636" cy="3662541"/>
          </a:xfrm>
          <a:prstGeom prst="rect">
            <a:avLst/>
          </a:prstGeom>
          <a:solidFill>
            <a:srgbClr val="3333CC"/>
          </a:solidFill>
        </p:spPr>
        <p:txBody>
          <a:bodyPr wrap="square" rtlCol="0">
            <a:spAutoFit/>
          </a:bodyPr>
          <a:lstStyle/>
          <a:p>
            <a:pPr algn="ctr" defTabSz="914400"/>
            <a:r>
              <a:rPr lang="en-GB" sz="1100" b="1" dirty="0">
                <a:solidFill>
                  <a:prstClr val="white"/>
                </a:solidFill>
                <a:latin typeface="Arial" panose="020B0604020202020204" pitchFamily="34" charset="0"/>
                <a:cs typeface="Arial" panose="020B0604020202020204" pitchFamily="34" charset="0"/>
              </a:rPr>
              <a:t>Background</a:t>
            </a:r>
          </a:p>
          <a:p>
            <a:pPr algn="ctr" defTabSz="914400"/>
            <a:r>
              <a:rPr lang="en-GB" sz="1000" dirty="0">
                <a:solidFill>
                  <a:prstClr val="white"/>
                </a:solidFill>
                <a:latin typeface="Arial" panose="020B0604020202020204" pitchFamily="34" charset="0"/>
                <a:cs typeface="Arial" panose="020B0604020202020204" pitchFamily="34" charset="0"/>
              </a:rPr>
              <a:t>Adult G had a supportive family background, but from the age of 20 frequently used cannabis  and later went to on to regularly use heroin and crack cocaine. Adult G initially accessed episodes of drug treatment but his engagement with services was not consistent and he  continued to misuse drugs and alcohol to the point where he had significant health issues related to using injectable drugs. He often refused medical treatment and his condition deteriorated until in December 2020 he was admitted to hospital and died at the age of 55 after not responding to treatment for sepsis</a:t>
            </a:r>
            <a:r>
              <a:rPr lang="en-GB" sz="1100" dirty="0">
                <a:solidFill>
                  <a:prstClr val="white"/>
                </a:solidFill>
                <a:latin typeface="Arial" panose="020B0604020202020204" pitchFamily="34" charset="0"/>
                <a:cs typeface="Arial" panose="020B0604020202020204" pitchFamily="34" charset="0"/>
              </a:rPr>
              <a:t>.</a:t>
            </a:r>
          </a:p>
        </p:txBody>
      </p:sp>
      <p:sp>
        <p:nvSpPr>
          <p:cNvPr id="9" name="TextBox 8"/>
          <p:cNvSpPr txBox="1"/>
          <p:nvPr/>
        </p:nvSpPr>
        <p:spPr>
          <a:xfrm>
            <a:off x="3759442" y="2389291"/>
            <a:ext cx="2519797" cy="2708434"/>
          </a:xfrm>
          <a:prstGeom prst="rect">
            <a:avLst/>
          </a:prstGeom>
          <a:solidFill>
            <a:srgbClr val="CCCCFF"/>
          </a:solidFill>
        </p:spPr>
        <p:txBody>
          <a:bodyPr wrap="square" rtlCol="0">
            <a:spAutoFit/>
          </a:bodyPr>
          <a:lstStyle/>
          <a:p>
            <a:pPr algn="ctr" defTabSz="914400"/>
            <a:r>
              <a:rPr lang="en-GB" sz="1100" b="1" dirty="0">
                <a:solidFill>
                  <a:prstClr val="black"/>
                </a:solidFill>
                <a:latin typeface="Arial" panose="020B0604020202020204" pitchFamily="34" charset="0"/>
                <a:cs typeface="Arial" panose="020B0604020202020204" pitchFamily="34" charset="0"/>
              </a:rPr>
              <a:t>Escalation</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Safeguarding referral made in 2019 was not recognised as meeting criteria and was dealt with as under section 9 of the Care Act as a ‘needs assessment’</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No legal advice was sought by any agency involved about the ongoing difficulties in getting Adult G to accept care and treatment.</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Between December 2019 and January 2020 attempts were made to start a care package, </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A Multi Agency Risk Management (MRM) meeting was not convened until November 2020</a:t>
            </a:r>
            <a:r>
              <a:rPr lang="en-GB" sz="900" dirty="0">
                <a:solidFill>
                  <a:prstClr val="black"/>
                </a:solidFill>
                <a:latin typeface="Arial" panose="020B0604020202020204" pitchFamily="34" charset="0"/>
                <a:cs typeface="Arial" panose="020B0604020202020204" pitchFamily="34" charset="0"/>
              </a:rPr>
              <a:t>.</a:t>
            </a:r>
          </a:p>
          <a:p>
            <a:pPr algn="ctr" defTabSz="914400"/>
            <a:endParaRPr lang="en-GB" sz="900" b="1" dirty="0">
              <a:solidFill>
                <a:prstClr val="black"/>
              </a:solidFill>
              <a:latin typeface="Arial" panose="020B0604020202020204" pitchFamily="34" charset="0"/>
              <a:cs typeface="Arial" panose="020B0604020202020204" pitchFamily="34" charset="0"/>
            </a:endParaRPr>
          </a:p>
        </p:txBody>
      </p:sp>
      <p:sp>
        <p:nvSpPr>
          <p:cNvPr id="11" name="TextBox 10"/>
          <p:cNvSpPr txBox="1"/>
          <p:nvPr/>
        </p:nvSpPr>
        <p:spPr>
          <a:xfrm>
            <a:off x="6376059" y="2002104"/>
            <a:ext cx="4061063" cy="1800493"/>
          </a:xfrm>
          <a:prstGeom prst="rect">
            <a:avLst/>
          </a:prstGeom>
          <a:solidFill>
            <a:srgbClr val="CCCCFF"/>
          </a:solidFill>
        </p:spPr>
        <p:txBody>
          <a:bodyPr wrap="square" rtlCol="0">
            <a:spAutoFit/>
          </a:bodyPr>
          <a:lstStyle/>
          <a:p>
            <a:pPr algn="ctr" defTabSz="914400"/>
            <a:r>
              <a:rPr lang="en-GB" sz="1100" b="1" dirty="0">
                <a:solidFill>
                  <a:prstClr val="black"/>
                </a:solidFill>
                <a:latin typeface="Arial" panose="020B0604020202020204" pitchFamily="34" charset="0"/>
                <a:cs typeface="Arial" panose="020B0604020202020204" pitchFamily="34" charset="0"/>
              </a:rPr>
              <a:t>Self Neglect</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Adult G was reluctant to accept support for his ongoing drug misuse and had a lack of ability to put his physical health above his substance misuse needs.</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Alcohol and drug misuse led to him suffering from severe leg ulcers, open wounds and deep vein thrombosis. His continued refusal of services saw his condition deteriorate resulting in mobility issue to the point where Adult G was housebound.</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On several occasions Adult G had appeared to want to be treated for amputation of his lower leg, however he would put it off to another day or change his mind.</a:t>
            </a:r>
            <a:endParaRPr lang="en-GB" sz="1400" dirty="0">
              <a:solidFill>
                <a:prstClr val="black"/>
              </a:solidFill>
              <a:latin typeface="Calibri"/>
            </a:endParaRPr>
          </a:p>
        </p:txBody>
      </p:sp>
      <p:sp>
        <p:nvSpPr>
          <p:cNvPr id="15" name="TextBox 14"/>
          <p:cNvSpPr txBox="1"/>
          <p:nvPr/>
        </p:nvSpPr>
        <p:spPr>
          <a:xfrm>
            <a:off x="6548807" y="147491"/>
            <a:ext cx="3829314" cy="1785104"/>
          </a:xfrm>
          <a:prstGeom prst="rect">
            <a:avLst/>
          </a:prstGeom>
          <a:solidFill>
            <a:srgbClr val="CCCCFF"/>
          </a:solidFill>
        </p:spPr>
        <p:txBody>
          <a:bodyPr wrap="square" rtlCol="0">
            <a:spAutoFit/>
          </a:bodyPr>
          <a:lstStyle/>
          <a:p>
            <a:pPr algn="ctr" defTabSz="914400"/>
            <a:r>
              <a:rPr lang="en-GB" sz="1100" b="1" dirty="0">
                <a:solidFill>
                  <a:prstClr val="black"/>
                </a:solidFill>
                <a:latin typeface="Arial" panose="020B0604020202020204" pitchFamily="34" charset="0"/>
                <a:cs typeface="Arial" panose="020B0604020202020204" pitchFamily="34" charset="0"/>
              </a:rPr>
              <a:t>Engagement with Services</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Substance misuse services were offered to Adult G, but due to intermittent engagement he did not receive support. Providers of these services try to ensure there is access for those who are resistant to change, but the availability of funding can mean allocating resources for service provision is difficult.</a:t>
            </a:r>
          </a:p>
          <a:p>
            <a:pPr marL="128588" indent="-128588" defTabSz="914400">
              <a:buFont typeface="Arial" panose="020B0604020202020204" pitchFamily="34" charset="0"/>
              <a:buChar char="•"/>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Adult G was offered a referral to Access Team and Thinking Ahead which he refused, </a:t>
            </a:r>
            <a:r>
              <a:rPr lang="en-GB" sz="1000" dirty="0">
                <a:solidFill>
                  <a:prstClr val="black"/>
                </a:solidFill>
                <a:latin typeface="Arial" panose="020B0604020202020204" pitchFamily="34" charset="0"/>
                <a:ea typeface="Calibri" panose="020F0502020204030204" pitchFamily="34" charset="0"/>
                <a:cs typeface="Arial" panose="020B0604020202020204" pitchFamily="34" charset="0"/>
              </a:rPr>
              <a:t>he also declined support from Adult Social Care (ASC) to access the community services that he originally stated he would like. </a:t>
            </a:r>
            <a:endParaRPr lang="en-GB" sz="1000" dirty="0">
              <a:solidFill>
                <a:prstClr val="black"/>
              </a:solidFill>
              <a:latin typeface="Arial" panose="020B0604020202020204" pitchFamily="34" charset="0"/>
              <a:cs typeface="Arial" panose="020B0604020202020204" pitchFamily="34" charset="0"/>
            </a:endParaRPr>
          </a:p>
          <a:p>
            <a:pPr defTabSz="914400"/>
            <a:endParaRPr lang="en-GB" sz="900" dirty="0">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flipH="1">
            <a:off x="1657568" y="122042"/>
            <a:ext cx="4727501" cy="830997"/>
          </a:xfrm>
          <a:prstGeom prst="rect">
            <a:avLst/>
          </a:prstGeom>
          <a:solidFill>
            <a:srgbClr val="00B0F0"/>
          </a:solidFill>
        </p:spPr>
        <p:txBody>
          <a:bodyPr wrap="square" rtlCol="0">
            <a:spAutoFit/>
          </a:bodyPr>
          <a:lstStyle/>
          <a:p>
            <a:pPr algn="ctr" defTabSz="914400"/>
            <a:r>
              <a:rPr lang="en-GB" sz="1600" b="1" dirty="0">
                <a:solidFill>
                  <a:prstClr val="black"/>
                </a:solidFill>
                <a:latin typeface="Arial" panose="020B0604020202020204" pitchFamily="34" charset="0"/>
                <a:cs typeface="Arial" panose="020B0604020202020204" pitchFamily="34" charset="0"/>
              </a:rPr>
              <a:t>Safeguarding Adult  Review </a:t>
            </a:r>
          </a:p>
          <a:p>
            <a:pPr algn="ctr" defTabSz="914400"/>
            <a:r>
              <a:rPr lang="en-GB" sz="1600" b="1" dirty="0">
                <a:solidFill>
                  <a:prstClr val="black"/>
                </a:solidFill>
                <a:latin typeface="Arial" panose="020B0604020202020204" pitchFamily="34" charset="0"/>
                <a:cs typeface="Arial" panose="020B0604020202020204" pitchFamily="34" charset="0"/>
              </a:rPr>
              <a:t>Adult G</a:t>
            </a:r>
          </a:p>
          <a:p>
            <a:pPr algn="ctr" defTabSz="914400"/>
            <a:r>
              <a:rPr lang="en-GB" sz="1600" b="1" dirty="0">
                <a:solidFill>
                  <a:prstClr val="black"/>
                </a:solidFill>
                <a:latin typeface="Calibri"/>
              </a:rPr>
              <a:t>Practitioner Learning Brief</a:t>
            </a:r>
          </a:p>
        </p:txBody>
      </p:sp>
      <p:sp>
        <p:nvSpPr>
          <p:cNvPr id="17" name="TextBox 16"/>
          <p:cNvSpPr txBox="1"/>
          <p:nvPr/>
        </p:nvSpPr>
        <p:spPr>
          <a:xfrm>
            <a:off x="9833162" y="6568603"/>
            <a:ext cx="1103506" cy="207749"/>
          </a:xfrm>
          <a:prstGeom prst="rect">
            <a:avLst/>
          </a:prstGeom>
          <a:noFill/>
        </p:spPr>
        <p:txBody>
          <a:bodyPr wrap="square" rtlCol="0">
            <a:spAutoFit/>
          </a:bodyPr>
          <a:lstStyle/>
          <a:p>
            <a:pPr defTabSz="914400"/>
            <a:r>
              <a:rPr lang="en-GB" sz="750" dirty="0">
                <a:solidFill>
                  <a:prstClr val="black"/>
                </a:solidFill>
                <a:latin typeface="Calibri"/>
              </a:rPr>
              <a:t>April 2022</a:t>
            </a:r>
          </a:p>
        </p:txBody>
      </p:sp>
      <p:sp>
        <p:nvSpPr>
          <p:cNvPr id="19" name="TextBox 18"/>
          <p:cNvSpPr txBox="1"/>
          <p:nvPr/>
        </p:nvSpPr>
        <p:spPr>
          <a:xfrm flipH="1">
            <a:off x="1657567" y="6533978"/>
            <a:ext cx="2625634" cy="253916"/>
          </a:xfrm>
          <a:prstGeom prst="rect">
            <a:avLst/>
          </a:prstGeom>
          <a:noFill/>
        </p:spPr>
        <p:txBody>
          <a:bodyPr wrap="square" rtlCol="0">
            <a:spAutoFit/>
          </a:bodyPr>
          <a:lstStyle/>
          <a:p>
            <a:pPr defTabSz="914400"/>
            <a:r>
              <a:rPr lang="en-GB" sz="1050" b="1" dirty="0">
                <a:solidFill>
                  <a:prstClr val="black"/>
                </a:solidFill>
                <a:latin typeface="Arial" panose="020B0604020202020204" pitchFamily="34" charset="0"/>
                <a:cs typeface="Arial" panose="020B0604020202020204" pitchFamily="34" charset="0"/>
              </a:rPr>
              <a:t>https://rochdalesafeguarding.com</a:t>
            </a:r>
            <a:r>
              <a:rPr lang="en-GB" sz="1050" dirty="0">
                <a:solidFill>
                  <a:prstClr val="black"/>
                </a:solidFill>
                <a:latin typeface="Arial" panose="020B0604020202020204" pitchFamily="34" charset="0"/>
                <a:cs typeface="Arial" panose="020B0604020202020204" pitchFamily="34" charset="0"/>
              </a:rPr>
              <a:t>/</a:t>
            </a:r>
          </a:p>
        </p:txBody>
      </p:sp>
      <p:sp>
        <p:nvSpPr>
          <p:cNvPr id="21" name="Oval 20"/>
          <p:cNvSpPr/>
          <p:nvPr/>
        </p:nvSpPr>
        <p:spPr>
          <a:xfrm>
            <a:off x="6279239" y="4591478"/>
            <a:ext cx="2182097" cy="1942500"/>
          </a:xfrm>
          <a:prstGeom prst="ellipse">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en-GB" sz="1400" b="1" dirty="0">
                <a:solidFill>
                  <a:prstClr val="black"/>
                </a:solidFill>
                <a:latin typeface="Arial" panose="020B0604020202020204" pitchFamily="34" charset="0"/>
                <a:cs typeface="Arial" panose="020B0604020202020204" pitchFamily="34" charset="0"/>
              </a:rPr>
              <a:t>Good Practice</a:t>
            </a:r>
          </a:p>
          <a:p>
            <a:pPr algn="ctr" defTabSz="914400"/>
            <a:r>
              <a:rPr lang="en-GB" sz="1000" dirty="0">
                <a:solidFill>
                  <a:prstClr val="black"/>
                </a:solidFill>
                <a:latin typeface="Arial" panose="020B0604020202020204" pitchFamily="34" charset="0"/>
                <a:cs typeface="Arial" panose="020B0604020202020204" pitchFamily="34" charset="0"/>
              </a:rPr>
              <a:t>The District Nurses did not give up encouraging Adult G to allow them to provide treatment to him. They constantly looked for different ways to help his wounds heal</a:t>
            </a:r>
            <a:r>
              <a:rPr lang="en-GB" sz="900" dirty="0">
                <a:solidFill>
                  <a:prstClr val="black"/>
                </a:solidFill>
                <a:latin typeface="Arial" panose="020B0604020202020204" pitchFamily="34" charset="0"/>
                <a:cs typeface="Arial" panose="020B0604020202020204" pitchFamily="34" charset="0"/>
              </a:rPr>
              <a:t>.</a:t>
            </a:r>
          </a:p>
        </p:txBody>
      </p:sp>
      <p:sp>
        <p:nvSpPr>
          <p:cNvPr id="24" name="Oval 23"/>
          <p:cNvSpPr/>
          <p:nvPr/>
        </p:nvSpPr>
        <p:spPr>
          <a:xfrm>
            <a:off x="8406590" y="3852899"/>
            <a:ext cx="2178957" cy="1861153"/>
          </a:xfrm>
          <a:prstGeom prst="ellipse">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en-GB" sz="1400" b="1" dirty="0">
                <a:solidFill>
                  <a:prstClr val="black"/>
                </a:solidFill>
                <a:latin typeface="Arial" panose="020B0604020202020204" pitchFamily="34" charset="0"/>
                <a:cs typeface="Arial" panose="020B0604020202020204" pitchFamily="34" charset="0"/>
              </a:rPr>
              <a:t>Good Practice</a:t>
            </a:r>
          </a:p>
          <a:p>
            <a:pPr algn="ctr" defTabSz="914400"/>
            <a:r>
              <a:rPr lang="en-GB" sz="1400" b="1" dirty="0">
                <a:solidFill>
                  <a:prstClr val="black"/>
                </a:solidFill>
                <a:latin typeface="Arial" panose="020B0604020202020204" pitchFamily="34" charset="0"/>
                <a:cs typeface="Arial" panose="020B0604020202020204" pitchFamily="34" charset="0"/>
              </a:rPr>
              <a:t> </a:t>
            </a:r>
            <a:r>
              <a:rPr lang="en-GB" sz="1000" dirty="0">
                <a:solidFill>
                  <a:prstClr val="black"/>
                </a:solidFill>
                <a:latin typeface="Arial" panose="020B0604020202020204" pitchFamily="34" charset="0"/>
                <a:cs typeface="Arial" panose="020B0604020202020204" pitchFamily="34" charset="0"/>
              </a:rPr>
              <a:t>There were continued efforts by different professionals to encourage Adult G to engage with his care and treatment plan</a:t>
            </a:r>
          </a:p>
          <a:p>
            <a:pPr algn="ctr" defTabSz="914400"/>
            <a:endParaRPr lang="en-GB" sz="12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flipH="1">
            <a:off x="1831314" y="5199435"/>
            <a:ext cx="4264686" cy="1323439"/>
          </a:xfrm>
          <a:prstGeom prst="rect">
            <a:avLst/>
          </a:prstGeom>
          <a:solidFill>
            <a:srgbClr val="CCCCFF"/>
          </a:solidFill>
        </p:spPr>
        <p:txBody>
          <a:bodyPr wrap="square" rtlCol="0">
            <a:spAutoFit/>
          </a:bodyPr>
          <a:lstStyle/>
          <a:p>
            <a:pPr algn="ctr" defTabSz="914400"/>
            <a:r>
              <a:rPr lang="en-GB" sz="1100" b="1" dirty="0">
                <a:solidFill>
                  <a:prstClr val="black"/>
                </a:solidFill>
                <a:latin typeface="Arial" panose="020B0604020202020204" pitchFamily="34" charset="0"/>
                <a:cs typeface="Arial" panose="020B0604020202020204" pitchFamily="34" charset="0"/>
              </a:rPr>
              <a:t>Mental Capacity</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More than 6 mental capacity assessments were completed by professionals in 2020 and on each occasion they concluded that Adult G had capacity to make decisions about his care and treatment.</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Staff working with Adult G considered his right to life balanced against the right to private and family life and recognised they could only treat him with his informed consent.</a:t>
            </a:r>
          </a:p>
          <a:p>
            <a:pPr defTabSz="914400"/>
            <a:endParaRPr lang="en-GB" sz="9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3655133" y="1102642"/>
            <a:ext cx="2606127" cy="1184940"/>
          </a:xfrm>
          <a:prstGeom prst="rect">
            <a:avLst/>
          </a:prstGeom>
          <a:solidFill>
            <a:srgbClr val="CCCCFF"/>
          </a:solidFill>
        </p:spPr>
        <p:txBody>
          <a:bodyPr wrap="square" rtlCol="0">
            <a:spAutoFit/>
          </a:bodyPr>
          <a:lstStyle/>
          <a:p>
            <a:pPr algn="ctr" defTabSz="914400"/>
            <a:r>
              <a:rPr lang="en-GB" sz="1100" b="1" dirty="0">
                <a:solidFill>
                  <a:prstClr val="black"/>
                </a:solidFill>
                <a:latin typeface="Arial" panose="020B0604020202020204" pitchFamily="34" charset="0"/>
                <a:cs typeface="Arial" panose="020B0604020202020204" pitchFamily="34" charset="0"/>
              </a:rPr>
              <a:t>Engagement with Family</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Adult G’s sister supported her brother to attend appointments and advocated on his behalf when she was able to.</a:t>
            </a:r>
          </a:p>
          <a:p>
            <a:pPr marL="128588" indent="-128588" defTabSz="91440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Professionals engaged with Adult G’s family to try and persuade him to take up the offers of treatment</a:t>
            </a:r>
          </a:p>
        </p:txBody>
      </p:sp>
      <p:pic>
        <p:nvPicPr>
          <p:cNvPr id="13" name="Picture 12"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15619696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14081" y="212784"/>
            <a:ext cx="7769135" cy="2877711"/>
          </a:xfrm>
          <a:prstGeom prst="rect">
            <a:avLst/>
          </a:prstGeom>
          <a:solidFill>
            <a:srgbClr val="3333CC"/>
          </a:solidFill>
        </p:spPr>
        <p:txBody>
          <a:bodyPr wrap="square" rtlCol="0">
            <a:spAutoFit/>
          </a:bodyPr>
          <a:lstStyle/>
          <a:p>
            <a:pPr defTabSz="914400"/>
            <a:r>
              <a:rPr lang="en-GB" b="1" dirty="0">
                <a:solidFill>
                  <a:prstClr val="white"/>
                </a:solidFill>
                <a:latin typeface="Arial" panose="020B0604020202020204" pitchFamily="34" charset="0"/>
                <a:cs typeface="Arial" panose="020B0604020202020204" pitchFamily="34" charset="0"/>
              </a:rPr>
              <a:t>What did we learn?</a:t>
            </a:r>
          </a:p>
          <a:p>
            <a:pPr marL="128588" indent="-128588" defTabSz="914400">
              <a:buFont typeface="Arial" panose="020B0604020202020204" pitchFamily="34" charset="0"/>
              <a:buChar char="•"/>
            </a:pPr>
            <a:r>
              <a:rPr lang="en-GB" sz="1100" dirty="0">
                <a:solidFill>
                  <a:prstClr val="white"/>
                </a:solidFill>
                <a:latin typeface="Arial" panose="020B0604020202020204" pitchFamily="34" charset="0"/>
                <a:cs typeface="Arial" panose="020B0604020202020204" pitchFamily="34" charset="0"/>
              </a:rPr>
              <a:t>A safeguarding referral was  initiated in July 2020. This was following a previous safeguarding referral in 2019 which did not progress as it did not meet criteria. An MRM Meeting was convened in November 2020. Prior to this partner agencies had not had the opportunity to discuss information which they held on Adult G, carry out a multi agency risk assessment or put in place a  multi agency action. </a:t>
            </a:r>
          </a:p>
          <a:p>
            <a:pPr marL="128588" indent="-128588" defTabSz="914400">
              <a:buFont typeface="Arial" panose="020B0604020202020204" pitchFamily="34" charset="0"/>
              <a:buChar char="•"/>
            </a:pPr>
            <a:endParaRPr lang="en-GB" sz="1100" dirty="0">
              <a:solidFill>
                <a:prstClr val="white"/>
              </a:solidFill>
              <a:latin typeface="Arial" panose="020B0604020202020204" pitchFamily="34" charset="0"/>
              <a:cs typeface="Arial" panose="020B0604020202020204" pitchFamily="34" charset="0"/>
            </a:endParaRPr>
          </a:p>
          <a:p>
            <a:pPr marL="128588" indent="-128588" defTabSz="914400">
              <a:buFont typeface="Arial" panose="020B0604020202020204" pitchFamily="34" charset="0"/>
              <a:buChar char="•"/>
            </a:pPr>
            <a:r>
              <a:rPr lang="en-GB" sz="1100" dirty="0">
                <a:solidFill>
                  <a:prstClr val="white"/>
                </a:solidFill>
                <a:latin typeface="Arial" panose="020B0604020202020204" pitchFamily="34" charset="0"/>
                <a:cs typeface="Arial" panose="020B0604020202020204" pitchFamily="34" charset="0"/>
              </a:rPr>
              <a:t>Partner agencies involved were either not aware of the availability of or did not seek advice from within their organisations on how to use legal powers effectively in their practice to improve the wellbeing of Adult G and help to reduce the harm the non engagement and self neglect was causing</a:t>
            </a:r>
          </a:p>
          <a:p>
            <a:pPr marL="128588" indent="-128588" defTabSz="914400">
              <a:buFont typeface="Arial" panose="020B0604020202020204" pitchFamily="34" charset="0"/>
              <a:buChar char="•"/>
            </a:pPr>
            <a:endParaRPr lang="en-GB" sz="1100" dirty="0">
              <a:solidFill>
                <a:prstClr val="white"/>
              </a:solidFill>
              <a:latin typeface="Arial" panose="020B0604020202020204" pitchFamily="34" charset="0"/>
              <a:cs typeface="Arial" panose="020B0604020202020204" pitchFamily="34" charset="0"/>
            </a:endParaRPr>
          </a:p>
          <a:p>
            <a:pPr marL="128588" indent="-128588" defTabSz="914400">
              <a:buFont typeface="Arial" panose="020B0604020202020204" pitchFamily="34" charset="0"/>
              <a:buChar char="•"/>
            </a:pPr>
            <a:r>
              <a:rPr lang="en-GB" sz="1100" dirty="0">
                <a:solidFill>
                  <a:prstClr val="white"/>
                </a:solidFill>
                <a:latin typeface="Arial" panose="020B0604020202020204" pitchFamily="34" charset="0"/>
                <a:cs typeface="Arial" panose="020B0604020202020204" pitchFamily="34" charset="0"/>
              </a:rPr>
              <a:t>Adult G’s reluctance to accept hospital admission was multi faceted but included concerns about how he would cope with being in hospital when he had no access to substance replacements to manage his drug addiction. There is a referral pathway to support hospitals to manage alcohol and opiate dependence if a patient requires this to allow them necessary access to health care. However there is no legally available replacement to the range of drugs which Adult G was dependant on.</a:t>
            </a:r>
          </a:p>
          <a:p>
            <a:pPr defTabSz="914400"/>
            <a:endParaRPr lang="en-GB" sz="9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2201343" y="2932866"/>
            <a:ext cx="7781872" cy="2739211"/>
          </a:xfrm>
          <a:prstGeom prst="rect">
            <a:avLst/>
          </a:prstGeom>
          <a:solidFill>
            <a:srgbClr val="CCCCFF"/>
          </a:solidFill>
        </p:spPr>
        <p:txBody>
          <a:bodyPr wrap="square" rtlCol="0">
            <a:spAutoFit/>
          </a:bodyPr>
          <a:lstStyle/>
          <a:p>
            <a:pPr defTabSz="914400"/>
            <a:r>
              <a:rPr lang="en-GB" sz="1600" b="1" dirty="0">
                <a:solidFill>
                  <a:prstClr val="black"/>
                </a:solidFill>
                <a:latin typeface="Arial" panose="020B0604020202020204" pitchFamily="34" charset="0"/>
                <a:cs typeface="Arial" panose="020B0604020202020204" pitchFamily="34" charset="0"/>
              </a:rPr>
              <a:t>What needs to happen?</a:t>
            </a:r>
          </a:p>
          <a:p>
            <a:pPr marL="214313" indent="-214313" defTabSz="91440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Be aware of and know how to escalate concerns about serious self neglect where there is non engagement from the person and the risks to life are increasing.</a:t>
            </a:r>
          </a:p>
          <a:p>
            <a:pPr marL="214313" indent="-214313" defTabSz="91440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Understand and be aware of the MRM process as a way to escalate concerns</a:t>
            </a:r>
          </a:p>
          <a:p>
            <a:pPr marL="214313" indent="-214313" defTabSz="91440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Be aware of legislation that can be applied to supporting people with drug and alcohol problems who self neglect including the Care Act 2014, the Mental Capacity Act and the Human Rights Act 1998. For more information on their application see </a:t>
            </a:r>
            <a:r>
              <a:rPr lang="en-GB" sz="1200" dirty="0">
                <a:solidFill>
                  <a:prstClr val="black"/>
                </a:solidFill>
                <a:latin typeface="Calibri"/>
                <a:hlinkClick r:id="rId3"/>
              </a:rPr>
              <a:t>How to use legal powers to safeguard highly vulnerable dependent drinkers | Alcohol Change UK</a:t>
            </a:r>
            <a:r>
              <a:rPr lang="en-GB" sz="1200" dirty="0">
                <a:solidFill>
                  <a:prstClr val="black"/>
                </a:solidFill>
                <a:latin typeface="Arial" panose="020B0604020202020204" pitchFamily="34" charset="0"/>
                <a:cs typeface="Arial" panose="020B0604020202020204" pitchFamily="34" charset="0"/>
              </a:rPr>
              <a:t> </a:t>
            </a:r>
          </a:p>
          <a:p>
            <a:pPr marL="214313" indent="-214313" defTabSz="91440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Be aware of  how you can seek legal advice from within your individual organisation if you are concerned about a person with care and support needs refusing treatment to the detriment of their health</a:t>
            </a:r>
          </a:p>
          <a:p>
            <a:pPr marL="214313" indent="-214313" defTabSz="91440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For cases where there are vulnerable people consider making a referral to the Multi Agency Adult Safeguarding Team to facilitate access to support services for individuals and encourage information sharing.</a:t>
            </a:r>
          </a:p>
          <a:p>
            <a:pPr marL="214313" indent="-214313" defTabSz="91440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Consider Peer Support services for people with substance misuse problems. Turning Point offer this type of mentoring by individuals who have gone through similar experiences.</a:t>
            </a:r>
            <a:endParaRPr lang="en-GB" sz="1600"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2035497" y="5948951"/>
            <a:ext cx="2272937" cy="415498"/>
          </a:xfrm>
          <a:prstGeom prst="rect">
            <a:avLst/>
          </a:prstGeom>
          <a:solidFill>
            <a:srgbClr val="9999FF"/>
          </a:solidFill>
        </p:spPr>
        <p:txBody>
          <a:bodyPr wrap="square" rtlCol="0">
            <a:spAutoFit/>
          </a:bodyPr>
          <a:lstStyle/>
          <a:p>
            <a:pPr algn="ctr" defTabSz="914400"/>
            <a:r>
              <a:rPr lang="en-GB" sz="1050" dirty="0">
                <a:solidFill>
                  <a:prstClr val="black"/>
                </a:solidFill>
                <a:latin typeface="Arial" panose="020B0604020202020204" pitchFamily="34" charset="0"/>
                <a:cs typeface="Arial" panose="020B0604020202020204" pitchFamily="34" charset="0"/>
              </a:rPr>
              <a:t>Click here to access the</a:t>
            </a:r>
          </a:p>
          <a:p>
            <a:pPr algn="ctr" defTabSz="914400"/>
            <a:r>
              <a:rPr lang="en-GB" sz="1050" dirty="0">
                <a:solidFill>
                  <a:prstClr val="black"/>
                </a:solidFill>
                <a:latin typeface="Arial" panose="020B0604020202020204" pitchFamily="34" charset="0"/>
                <a:cs typeface="Arial" panose="020B0604020202020204" pitchFamily="34" charset="0"/>
                <a:hlinkClick r:id="rId4"/>
              </a:rPr>
              <a:t>MRM Protocol</a:t>
            </a:r>
            <a:endParaRPr lang="en-GB" sz="105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7024490" y="5948951"/>
            <a:ext cx="1753688" cy="415498"/>
          </a:xfrm>
          <a:prstGeom prst="rect">
            <a:avLst/>
          </a:prstGeom>
          <a:solidFill>
            <a:srgbClr val="9999FF"/>
          </a:solidFill>
        </p:spPr>
        <p:txBody>
          <a:bodyPr wrap="square" rtlCol="0">
            <a:spAutoFit/>
          </a:bodyPr>
          <a:lstStyle/>
          <a:p>
            <a:pPr algn="ctr" defTabSz="914400"/>
            <a:r>
              <a:rPr lang="en-GB" sz="1050" dirty="0">
                <a:solidFill>
                  <a:prstClr val="black"/>
                </a:solidFill>
                <a:latin typeface="Arial" panose="020B0604020202020204" pitchFamily="34" charset="0"/>
                <a:cs typeface="Arial" panose="020B0604020202020204" pitchFamily="34" charset="0"/>
              </a:rPr>
              <a:t>Click here to access</a:t>
            </a:r>
          </a:p>
          <a:p>
            <a:pPr algn="ctr" defTabSz="914400"/>
            <a:r>
              <a:rPr lang="en-GB" sz="1050" dirty="0">
                <a:solidFill>
                  <a:prstClr val="black"/>
                </a:solidFill>
                <a:latin typeface="Arial" panose="020B0604020202020204" pitchFamily="34" charset="0"/>
                <a:cs typeface="Arial" panose="020B0604020202020204" pitchFamily="34" charset="0"/>
                <a:hlinkClick r:id="rId5"/>
              </a:rPr>
              <a:t>RSCP Escalation Policy</a:t>
            </a:r>
            <a:endParaRPr lang="en-GB" sz="105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4408600" y="5863988"/>
            <a:ext cx="2515725" cy="738664"/>
          </a:xfrm>
          <a:prstGeom prst="rect">
            <a:avLst/>
          </a:prstGeom>
          <a:solidFill>
            <a:srgbClr val="9999FF"/>
          </a:solidFill>
        </p:spPr>
        <p:txBody>
          <a:bodyPr wrap="square" rtlCol="0">
            <a:spAutoFit/>
          </a:bodyPr>
          <a:lstStyle/>
          <a:p>
            <a:pPr algn="ctr" defTabSz="914400"/>
            <a:r>
              <a:rPr lang="en-GB" sz="1050" dirty="0">
                <a:solidFill>
                  <a:prstClr val="black"/>
                </a:solidFill>
                <a:latin typeface="Arial" panose="020B0604020202020204" pitchFamily="34" charset="0"/>
                <a:cs typeface="Arial" panose="020B0604020202020204" pitchFamily="34" charset="0"/>
              </a:rPr>
              <a:t>Click here </a:t>
            </a:r>
          </a:p>
          <a:p>
            <a:pPr algn="ctr" defTabSz="914400"/>
            <a:r>
              <a:rPr lang="en-GB" sz="1050" dirty="0">
                <a:solidFill>
                  <a:prstClr val="black"/>
                </a:solidFill>
                <a:latin typeface="Calibri"/>
                <a:hlinkClick r:id="rId6"/>
              </a:rPr>
              <a:t>Rochdale Safeguarding Partnership Board -</a:t>
            </a:r>
            <a:r>
              <a:rPr lang="en-GB" sz="1050" dirty="0">
                <a:solidFill>
                  <a:prstClr val="black"/>
                </a:solidFill>
                <a:latin typeface="Arial" panose="020B0604020202020204" pitchFamily="34" charset="0"/>
                <a:cs typeface="Arial" panose="020B0604020202020204" pitchFamily="34" charset="0"/>
              </a:rPr>
              <a:t>  to access training video on the MRM Process</a:t>
            </a:r>
          </a:p>
        </p:txBody>
      </p:sp>
      <p:sp>
        <p:nvSpPr>
          <p:cNvPr id="9" name="Rectangle 8"/>
          <p:cNvSpPr/>
          <p:nvPr/>
        </p:nvSpPr>
        <p:spPr>
          <a:xfrm>
            <a:off x="1703513" y="6604084"/>
            <a:ext cx="2388795" cy="253916"/>
          </a:xfrm>
          <a:prstGeom prst="rect">
            <a:avLst/>
          </a:prstGeom>
        </p:spPr>
        <p:txBody>
          <a:bodyPr wrap="none">
            <a:spAutoFit/>
          </a:bodyPr>
          <a:lstStyle/>
          <a:p>
            <a:pPr defTabSz="914400"/>
            <a:r>
              <a:rPr lang="en-GB" sz="1050" b="1" dirty="0">
                <a:solidFill>
                  <a:prstClr val="black"/>
                </a:solidFill>
                <a:latin typeface="Arial" panose="020B0604020202020204" pitchFamily="34" charset="0"/>
                <a:cs typeface="Arial" panose="020B0604020202020204" pitchFamily="34" charset="0"/>
              </a:rPr>
              <a:t>https://rochdalesafeguarding.com</a:t>
            </a:r>
            <a:r>
              <a:rPr lang="en-GB" sz="105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031945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3582" y="964692"/>
            <a:ext cx="10044751" cy="1188720"/>
          </a:xfrm>
        </p:spPr>
        <p:txBody>
          <a:bodyPr>
            <a:noAutofit/>
          </a:bodyPr>
          <a:lstStyle/>
          <a:p>
            <a:r>
              <a:rPr lang="en-GB" sz="3800" b="1" dirty="0" smtClean="0">
                <a:latin typeface="Arial" panose="020B0604020202020204" pitchFamily="34" charset="0"/>
                <a:cs typeface="Arial" panose="020B0604020202020204" pitchFamily="34" charset="0"/>
              </a:rPr>
              <a:t>Virtual meeting etiquette</a:t>
            </a:r>
            <a:endParaRPr lang="en-GB" sz="3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3897" y="2636874"/>
            <a:ext cx="10604090" cy="2982261"/>
          </a:xfrm>
        </p:spPr>
        <p:txBody>
          <a:bodyPr>
            <a:noAutofit/>
          </a:bodyPr>
          <a:lstStyle/>
          <a:p>
            <a:pPr>
              <a:spcAft>
                <a:spcPts val="1000"/>
              </a:spcAft>
              <a:buClrTx/>
            </a:pPr>
            <a:r>
              <a:rPr lang="en-US" dirty="0">
                <a:latin typeface="Arial" panose="020B0604020202020204" pitchFamily="34" charset="0"/>
                <a:cs typeface="Arial" panose="020B0604020202020204" pitchFamily="34" charset="0"/>
              </a:rPr>
              <a:t>Do set your microphone to mute on the device you are using to minimise background noise</a:t>
            </a:r>
          </a:p>
          <a:p>
            <a:pPr>
              <a:spcAft>
                <a:spcPts val="1000"/>
              </a:spcAft>
              <a:buClrTx/>
            </a:pPr>
            <a:r>
              <a:rPr lang="en-US" dirty="0">
                <a:latin typeface="Arial" panose="020B0604020202020204" pitchFamily="34" charset="0"/>
                <a:cs typeface="Arial" panose="020B0604020202020204" pitchFamily="34" charset="0"/>
              </a:rPr>
              <a:t>Turn off your camera</a:t>
            </a:r>
          </a:p>
          <a:p>
            <a:pPr>
              <a:spcAft>
                <a:spcPts val="1000"/>
              </a:spcAft>
              <a:buClrTx/>
            </a:pPr>
            <a:r>
              <a:rPr lang="en-US" dirty="0">
                <a:latin typeface="Arial" panose="020B0604020202020204" pitchFamily="34" charset="0"/>
                <a:cs typeface="Arial" panose="020B0604020202020204" pitchFamily="34" charset="0"/>
              </a:rPr>
              <a:t>Do not interrupt presentations or use the show emotions facility </a:t>
            </a:r>
          </a:p>
          <a:p>
            <a:pPr>
              <a:spcAft>
                <a:spcPts val="1000"/>
              </a:spcAft>
              <a:buClrTx/>
            </a:pPr>
            <a:r>
              <a:rPr lang="en-US" dirty="0">
                <a:latin typeface="Arial" panose="020B0604020202020204" pitchFamily="34" charset="0"/>
                <a:cs typeface="Arial" panose="020B0604020202020204" pitchFamily="34" charset="0"/>
              </a:rPr>
              <a:t>Comments and questions can be sent via the chat (instant messaging) function </a:t>
            </a:r>
          </a:p>
          <a:p>
            <a:pPr>
              <a:spcAft>
                <a:spcPts val="1000"/>
              </a:spcAft>
              <a:buClrTx/>
            </a:pPr>
            <a:r>
              <a:rPr lang="en-US" dirty="0">
                <a:latin typeface="Arial" panose="020B0604020202020204" pitchFamily="34" charset="0"/>
                <a:cs typeface="Arial" panose="020B0604020202020204" pitchFamily="34" charset="0"/>
              </a:rPr>
              <a:t>The event is being recorded for training purposes </a:t>
            </a:r>
            <a:endParaRPr lang="en-GB" dirty="0">
              <a:latin typeface="Arial" panose="020B0604020202020204" pitchFamily="34" charset="0"/>
              <a:cs typeface="Arial" panose="020B0604020202020204" pitchFamily="34" charset="0"/>
            </a:endParaRPr>
          </a:p>
        </p:txBody>
      </p:sp>
      <p:pic>
        <p:nvPicPr>
          <p:cNvPr id="4" name="Picture 3" descr="\\r1p-fps01\home$\choudhury bilal\Desktop\RBSAB Logo 2014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l="54968" t="40172" r="15385" b="35327"/>
          <a:stretch>
            <a:fillRect/>
          </a:stretch>
        </p:blipFill>
        <p:spPr bwMode="auto">
          <a:xfrm>
            <a:off x="10429875" y="6038850"/>
            <a:ext cx="176212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85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9291" y="188640"/>
            <a:ext cx="9788577" cy="1008112"/>
          </a:xfrm>
        </p:spPr>
        <p:txBody>
          <a:bodyPr>
            <a:normAutofit/>
          </a:bodyPr>
          <a:lstStyle/>
          <a:p>
            <a:pPr algn="ctr"/>
            <a:r>
              <a:rPr lang="en-GB" b="1" dirty="0" smtClean="0">
                <a:solidFill>
                  <a:srgbClr val="00B0F0"/>
                </a:solidFill>
              </a:rPr>
              <a:t>KEY LEARNING FROM REVIEWS</a:t>
            </a:r>
          </a:p>
        </p:txBody>
      </p:sp>
      <p:sp>
        <p:nvSpPr>
          <p:cNvPr id="3" name="Content Placeholder 2"/>
          <p:cNvSpPr>
            <a:spLocks noGrp="1"/>
          </p:cNvSpPr>
          <p:nvPr>
            <p:ph idx="1"/>
          </p:nvPr>
        </p:nvSpPr>
        <p:spPr>
          <a:xfrm>
            <a:off x="1079290" y="1196752"/>
            <a:ext cx="9788578" cy="5129097"/>
          </a:xfrm>
        </p:spPr>
        <p:txBody>
          <a:bodyPr>
            <a:normAutofit/>
          </a:bodyPr>
          <a:lstStyle/>
          <a:p>
            <a:pPr marL="400050" lvl="1" indent="0">
              <a:buNone/>
            </a:pPr>
            <a:endParaRPr lang="en-GB" sz="2000" dirty="0"/>
          </a:p>
          <a:p>
            <a:pPr lvl="1" indent="-342900">
              <a:buFont typeface="Arial" panose="020B0604020202020204" pitchFamily="34" charset="0"/>
              <a:buChar char="•"/>
            </a:pPr>
            <a:r>
              <a:rPr lang="en-GB" sz="2000" dirty="0"/>
              <a:t>All learning from our reviews is on the RBSAB website (</a:t>
            </a:r>
            <a:r>
              <a:rPr lang="en-GB" sz="2000" dirty="0">
                <a:hlinkClick r:id="rId4"/>
              </a:rPr>
              <a:t>www.rochdalesafeguarding.com</a:t>
            </a:r>
            <a:r>
              <a:rPr lang="en-GB" sz="2000" dirty="0"/>
              <a:t>)  </a:t>
            </a:r>
            <a:br>
              <a:rPr lang="en-GB" sz="2000" dirty="0"/>
            </a:br>
            <a:endParaRPr lang="en-GB" sz="2000" dirty="0"/>
          </a:p>
          <a:p>
            <a:pPr lvl="1" indent="-342900">
              <a:buFont typeface="Arial" panose="020B0604020202020204" pitchFamily="34" charset="0"/>
              <a:buChar char="•"/>
            </a:pPr>
            <a:r>
              <a:rPr lang="en-GB" sz="2000" dirty="0"/>
              <a:t>The board regularly publishes learning briefs specific to reviews and also more thematic learning resulting from issues arising across a number of reviews</a:t>
            </a:r>
          </a:p>
          <a:p>
            <a:pPr lvl="1" indent="-342900">
              <a:buFont typeface="Arial" panose="020B0604020202020204" pitchFamily="34" charset="0"/>
              <a:buChar char="•"/>
            </a:pPr>
            <a:endParaRPr lang="en-GB" sz="2000" dirty="0"/>
          </a:p>
          <a:p>
            <a:pPr lvl="1" indent="-342900">
              <a:buFont typeface="Arial" panose="020B0604020202020204" pitchFamily="34" charset="0"/>
              <a:buChar char="•"/>
            </a:pPr>
            <a:r>
              <a:rPr lang="en-GB" sz="2000" dirty="0"/>
              <a:t>Recently learning from our reviews in Rochdale has included:</a:t>
            </a:r>
          </a:p>
          <a:p>
            <a:pPr lvl="2" indent="-342900">
              <a:buFont typeface="Courier New" panose="02070309020205020404" pitchFamily="49" charset="0"/>
              <a:buChar char="o"/>
            </a:pPr>
            <a:r>
              <a:rPr lang="en-GB" sz="2000" dirty="0"/>
              <a:t>Self-neglect and substance misuse</a:t>
            </a:r>
          </a:p>
          <a:p>
            <a:pPr lvl="2" indent="-342900">
              <a:buFont typeface="Courier New" panose="02070309020205020404" pitchFamily="49" charset="0"/>
              <a:buChar char="o"/>
            </a:pPr>
            <a:r>
              <a:rPr lang="en-GB" sz="2000" dirty="0"/>
              <a:t>Apparent non-engagement with services</a:t>
            </a:r>
          </a:p>
          <a:p>
            <a:pPr lvl="2" indent="-342900">
              <a:buFont typeface="Courier New" panose="02070309020205020404" pitchFamily="49" charset="0"/>
              <a:buChar char="o"/>
            </a:pPr>
            <a:r>
              <a:rPr lang="en-GB" sz="2000" dirty="0"/>
              <a:t>Suicide linked to domestic abuse</a:t>
            </a:r>
          </a:p>
          <a:p>
            <a:pPr marL="685800" lvl="1">
              <a:buFont typeface="Wingdings" panose="05000000000000000000" pitchFamily="2" charset="2"/>
              <a:buChar char="§"/>
            </a:pPr>
            <a:endParaRPr lang="en-GB" sz="1600" dirty="0"/>
          </a:p>
          <a:p>
            <a:pPr marL="685800" lvl="1">
              <a:buFont typeface="Wingdings" panose="05000000000000000000" pitchFamily="2" charset="2"/>
              <a:buChar char="§"/>
            </a:pPr>
            <a:endParaRPr lang="en-GB" sz="1600" b="1" dirty="0"/>
          </a:p>
          <a:p>
            <a:pPr marL="685800" lvl="1">
              <a:buFont typeface="Wingdings" panose="05000000000000000000" pitchFamily="2" charset="2"/>
              <a:buChar char="§"/>
            </a:pPr>
            <a:endParaRPr lang="en-GB" sz="1600" b="1" dirty="0"/>
          </a:p>
          <a:p>
            <a:pPr marL="400050" lvl="1" indent="0">
              <a:buNone/>
            </a:pPr>
            <a:endParaRPr lang="en-GB" sz="1600" b="1" dirty="0"/>
          </a:p>
        </p:txBody>
      </p:sp>
      <p:pic>
        <p:nvPicPr>
          <p:cNvPr id="4" name="Picture 3" descr="\\r1p-fps01\home$\choudhury bilal\Desktop\RBSAB Logo 2014 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8913606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449" y="188640"/>
            <a:ext cx="10058400" cy="950612"/>
          </a:xfrm>
        </p:spPr>
        <p:txBody>
          <a:bodyPr>
            <a:normAutofit/>
          </a:bodyPr>
          <a:lstStyle/>
          <a:p>
            <a:pPr algn="ctr"/>
            <a:r>
              <a:rPr lang="en-GB" sz="3500" b="1" dirty="0" smtClean="0">
                <a:solidFill>
                  <a:srgbClr val="00B0F0"/>
                </a:solidFill>
              </a:rPr>
              <a:t>KEY LEARNING FROM REVIEWS</a:t>
            </a:r>
          </a:p>
        </p:txBody>
      </p:sp>
      <p:sp>
        <p:nvSpPr>
          <p:cNvPr id="3" name="Content Placeholder 2"/>
          <p:cNvSpPr>
            <a:spLocks noGrp="1"/>
          </p:cNvSpPr>
          <p:nvPr>
            <p:ph idx="1"/>
          </p:nvPr>
        </p:nvSpPr>
        <p:spPr>
          <a:xfrm>
            <a:off x="944381" y="1689354"/>
            <a:ext cx="10268262" cy="3914895"/>
          </a:xfrm>
        </p:spPr>
        <p:txBody>
          <a:bodyPr>
            <a:noAutofit/>
          </a:bodyPr>
          <a:lstStyle/>
          <a:p>
            <a:pPr marL="400050" lvl="1" indent="0">
              <a:buNone/>
            </a:pPr>
            <a:r>
              <a:rPr lang="en-GB" sz="1900" dirty="0"/>
              <a:t>What is the board focussing on now as a result of reviews?</a:t>
            </a:r>
          </a:p>
          <a:p>
            <a:pPr marL="400050" lvl="1" indent="0">
              <a:buNone/>
            </a:pPr>
            <a:endParaRPr lang="en-GB" sz="1900" dirty="0"/>
          </a:p>
          <a:p>
            <a:pPr marL="400050" lvl="1" indent="0">
              <a:buNone/>
            </a:pPr>
            <a:r>
              <a:rPr lang="en-GB" sz="1900" dirty="0"/>
              <a:t>Our recommendations are varied, but some examples are here: </a:t>
            </a:r>
            <a:br>
              <a:rPr lang="en-GB" sz="1900" dirty="0"/>
            </a:br>
            <a:r>
              <a:rPr lang="en-GB" sz="1900" dirty="0"/>
              <a:t>Identification and responses to:</a:t>
            </a:r>
          </a:p>
          <a:p>
            <a:pPr lvl="1" indent="-342900">
              <a:buFont typeface="Courier New" panose="02070309020205020404" pitchFamily="49" charset="0"/>
              <a:buChar char="o"/>
            </a:pPr>
            <a:r>
              <a:rPr lang="en-GB" sz="1900" dirty="0"/>
              <a:t>Voice of the adult</a:t>
            </a:r>
            <a:br>
              <a:rPr lang="en-GB" sz="1900" dirty="0"/>
            </a:br>
            <a:endParaRPr lang="en-GB" sz="1900" dirty="0"/>
          </a:p>
          <a:p>
            <a:pPr lvl="1" indent="-342900">
              <a:buFont typeface="Courier New" panose="02070309020205020404" pitchFamily="49" charset="0"/>
              <a:buChar char="o"/>
            </a:pPr>
            <a:r>
              <a:rPr lang="en-GB" sz="1900" dirty="0"/>
              <a:t>Escalation when difficulties arise in multi-agency working</a:t>
            </a:r>
            <a:br>
              <a:rPr lang="en-GB" sz="1900" dirty="0"/>
            </a:br>
            <a:endParaRPr lang="en-GB" sz="1900" dirty="0"/>
          </a:p>
          <a:p>
            <a:pPr lvl="1" indent="-342900">
              <a:buFont typeface="Courier New" panose="02070309020205020404" pitchFamily="49" charset="0"/>
              <a:buChar char="o"/>
            </a:pPr>
            <a:r>
              <a:rPr lang="en-GB" sz="1900" dirty="0"/>
              <a:t>Effective response to self-neglect</a:t>
            </a:r>
            <a:br>
              <a:rPr lang="en-GB" sz="1900" dirty="0"/>
            </a:br>
            <a:endParaRPr lang="en-GB" sz="1900" dirty="0"/>
          </a:p>
          <a:p>
            <a:pPr lvl="1" indent="-342900">
              <a:buFont typeface="Courier New" panose="02070309020205020404" pitchFamily="49" charset="0"/>
              <a:buChar char="o"/>
            </a:pPr>
            <a:r>
              <a:rPr lang="en-GB" sz="1900" dirty="0"/>
              <a:t>Mental capacity </a:t>
            </a:r>
          </a:p>
          <a:p>
            <a:pPr lvl="1" indent="-342900"/>
            <a:endParaRPr lang="en-GB" sz="1900" dirty="0"/>
          </a:p>
          <a:p>
            <a:pPr marL="400050" lvl="1" indent="0">
              <a:buNone/>
            </a:pPr>
            <a:endParaRPr lang="en-GB" sz="1900" dirty="0"/>
          </a:p>
          <a:p>
            <a:pPr marL="685800" lvl="1">
              <a:buFont typeface="Wingdings" panose="05000000000000000000" pitchFamily="2" charset="2"/>
              <a:buChar char="§"/>
            </a:pPr>
            <a:endParaRPr lang="en-GB" sz="1900" dirty="0"/>
          </a:p>
          <a:p>
            <a:pPr marL="685800" lvl="1">
              <a:buFont typeface="Wingdings" panose="05000000000000000000" pitchFamily="2" charset="2"/>
              <a:buChar char="§"/>
            </a:pPr>
            <a:endParaRPr lang="en-GB" sz="1900" b="1" dirty="0"/>
          </a:p>
          <a:p>
            <a:pPr marL="685800" lvl="1">
              <a:buFont typeface="Wingdings" panose="05000000000000000000" pitchFamily="2" charset="2"/>
              <a:buChar char="§"/>
            </a:pPr>
            <a:endParaRPr lang="en-GB" sz="1900" b="1" dirty="0"/>
          </a:p>
          <a:p>
            <a:pPr marL="400050" lvl="1" indent="0">
              <a:buNone/>
            </a:pPr>
            <a:endParaRPr lang="en-GB" sz="1900" b="1" dirty="0"/>
          </a:p>
        </p:txBody>
      </p:sp>
      <p:pic>
        <p:nvPicPr>
          <p:cNvPr id="4" name="Picture 3"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4103421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261" y="188640"/>
            <a:ext cx="9773587" cy="1143000"/>
          </a:xfrm>
        </p:spPr>
        <p:txBody>
          <a:bodyPr>
            <a:normAutofit/>
          </a:bodyPr>
          <a:lstStyle/>
          <a:p>
            <a:pPr algn="ctr"/>
            <a:r>
              <a:rPr lang="en-GB" sz="3500" b="1" dirty="0" smtClean="0">
                <a:solidFill>
                  <a:srgbClr val="00B0F0"/>
                </a:solidFill>
              </a:rPr>
              <a:t>REVIEWS – FINAL POINTS</a:t>
            </a:r>
          </a:p>
        </p:txBody>
      </p:sp>
      <p:sp>
        <p:nvSpPr>
          <p:cNvPr id="3" name="Content Placeholder 2"/>
          <p:cNvSpPr>
            <a:spLocks noGrp="1"/>
          </p:cNvSpPr>
          <p:nvPr>
            <p:ph idx="1"/>
          </p:nvPr>
        </p:nvSpPr>
        <p:spPr>
          <a:xfrm>
            <a:off x="998975" y="1931270"/>
            <a:ext cx="10063766" cy="3944874"/>
          </a:xfrm>
        </p:spPr>
        <p:txBody>
          <a:bodyPr>
            <a:normAutofit/>
          </a:bodyPr>
          <a:lstStyle/>
          <a:p>
            <a:pPr lvl="1" indent="-342900">
              <a:buFont typeface="Arial" panose="020B0604020202020204" pitchFamily="34" charset="0"/>
              <a:buChar char="•"/>
            </a:pPr>
            <a:r>
              <a:rPr lang="en-GB" sz="1900" dirty="0"/>
              <a:t>Robust action planning process are regularly reviewed</a:t>
            </a:r>
            <a:br>
              <a:rPr lang="en-GB" sz="1900" dirty="0"/>
            </a:br>
            <a:endParaRPr lang="en-GB" sz="1900" dirty="0"/>
          </a:p>
          <a:p>
            <a:pPr lvl="1" indent="-342900">
              <a:buFont typeface="Arial" panose="020B0604020202020204" pitchFamily="34" charset="0"/>
              <a:buChar char="•"/>
            </a:pPr>
            <a:r>
              <a:rPr lang="en-GB" sz="1900" dirty="0"/>
              <a:t>Whole review process has oversight by the SAR Sub Group </a:t>
            </a:r>
            <a:br>
              <a:rPr lang="en-GB" sz="1900" dirty="0"/>
            </a:br>
            <a:endParaRPr lang="en-GB" sz="1900" dirty="0"/>
          </a:p>
          <a:p>
            <a:pPr lvl="1" indent="-342900">
              <a:buFont typeface="Arial" panose="020B0604020202020204" pitchFamily="34" charset="0"/>
              <a:buChar char="•"/>
            </a:pPr>
            <a:r>
              <a:rPr lang="en-GB" sz="1900" dirty="0"/>
              <a:t>The process is not a blaming exercise, reviews look at what can be developed and also highlight good practice</a:t>
            </a:r>
            <a:br>
              <a:rPr lang="en-GB" sz="1900" dirty="0"/>
            </a:br>
            <a:endParaRPr lang="en-GB" sz="1900" dirty="0"/>
          </a:p>
          <a:p>
            <a:pPr lvl="1" indent="-342900">
              <a:buFont typeface="Arial" panose="020B0604020202020204" pitchFamily="34" charset="0"/>
              <a:buChar char="•"/>
            </a:pPr>
            <a:r>
              <a:rPr lang="en-GB" sz="1900" dirty="0"/>
              <a:t>Feedback from practitioner events is positive!</a:t>
            </a:r>
          </a:p>
          <a:p>
            <a:pPr lvl="1" indent="-342900">
              <a:buFont typeface="Arial" panose="020B0604020202020204" pitchFamily="34" charset="0"/>
              <a:buChar char="•"/>
            </a:pPr>
            <a:endParaRPr lang="en-GB" sz="1900" dirty="0"/>
          </a:p>
          <a:p>
            <a:pPr lvl="1" indent="-342900">
              <a:buFont typeface="Arial" panose="020B0604020202020204" pitchFamily="34" charset="0"/>
              <a:buChar char="•"/>
            </a:pPr>
            <a:r>
              <a:rPr lang="en-GB" sz="1900" dirty="0"/>
              <a:t>Actions from reviews help to shape board priorities. </a:t>
            </a:r>
          </a:p>
          <a:p>
            <a:pPr lvl="1" indent="-342900"/>
            <a:endParaRPr lang="en-GB" sz="1900" dirty="0"/>
          </a:p>
          <a:p>
            <a:pPr marL="400050" lvl="1" indent="0">
              <a:buNone/>
            </a:pPr>
            <a:endParaRPr lang="en-GB" sz="1900" dirty="0"/>
          </a:p>
          <a:p>
            <a:pPr marL="685800" lvl="1">
              <a:buFont typeface="Wingdings" panose="05000000000000000000" pitchFamily="2" charset="2"/>
              <a:buChar char="§"/>
            </a:pPr>
            <a:endParaRPr lang="en-GB" sz="1900" dirty="0"/>
          </a:p>
          <a:p>
            <a:pPr marL="685800" lvl="1">
              <a:buFont typeface="Wingdings" panose="05000000000000000000" pitchFamily="2" charset="2"/>
              <a:buChar char="§"/>
            </a:pPr>
            <a:endParaRPr lang="en-GB" sz="1900" b="1" dirty="0"/>
          </a:p>
          <a:p>
            <a:pPr marL="685800" lvl="1">
              <a:buFont typeface="Wingdings" panose="05000000000000000000" pitchFamily="2" charset="2"/>
              <a:buChar char="§"/>
            </a:pPr>
            <a:endParaRPr lang="en-GB" sz="1900" b="1" dirty="0"/>
          </a:p>
          <a:p>
            <a:pPr marL="400050" lvl="1" indent="0">
              <a:buNone/>
            </a:pPr>
            <a:endParaRPr lang="en-GB" sz="1900" b="1" dirty="0"/>
          </a:p>
        </p:txBody>
      </p:sp>
      <p:pic>
        <p:nvPicPr>
          <p:cNvPr id="4" name="Picture 3"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417631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1143000"/>
          </a:xfrm>
        </p:spPr>
        <p:txBody>
          <a:bodyPr>
            <a:normAutofit/>
          </a:bodyPr>
          <a:lstStyle/>
          <a:p>
            <a:pPr algn="ctr"/>
            <a:r>
              <a:rPr lang="en-GB" sz="3500" b="1" dirty="0" smtClean="0">
                <a:solidFill>
                  <a:srgbClr val="00B0F0"/>
                </a:solidFill>
              </a:rPr>
              <a:t>RECAP</a:t>
            </a:r>
          </a:p>
        </p:txBody>
      </p:sp>
      <p:sp>
        <p:nvSpPr>
          <p:cNvPr id="3" name="Content Placeholder 2"/>
          <p:cNvSpPr>
            <a:spLocks noGrp="1"/>
          </p:cNvSpPr>
          <p:nvPr>
            <p:ph idx="1"/>
          </p:nvPr>
        </p:nvSpPr>
        <p:spPr>
          <a:xfrm>
            <a:off x="447557" y="1808417"/>
            <a:ext cx="11317574" cy="4667334"/>
          </a:xfrm>
        </p:spPr>
        <p:txBody>
          <a:bodyPr>
            <a:normAutofit/>
          </a:bodyPr>
          <a:lstStyle/>
          <a:p>
            <a:pPr lvl="1" indent="-342900">
              <a:buFont typeface="Arial" panose="020B0604020202020204" pitchFamily="34" charset="0"/>
              <a:buChar char="•"/>
            </a:pPr>
            <a:r>
              <a:rPr lang="en-GB" sz="2000" dirty="0"/>
              <a:t>Rochdale Borough Safeguarding Adults Board is there to promote joint working / to ensure it happens effectively</a:t>
            </a:r>
            <a:br>
              <a:rPr lang="en-GB" sz="2000" dirty="0"/>
            </a:br>
            <a:endParaRPr lang="en-GB" sz="2000" dirty="0"/>
          </a:p>
          <a:p>
            <a:pPr lvl="1" indent="-342900">
              <a:buFont typeface="Arial" panose="020B0604020202020204" pitchFamily="34" charset="0"/>
              <a:buChar char="•"/>
            </a:pPr>
            <a:r>
              <a:rPr lang="en-GB" sz="2000" dirty="0"/>
              <a:t>Ultimate goal that safeguarding adults in Rochdale remains strong and is always a priority</a:t>
            </a:r>
            <a:br>
              <a:rPr lang="en-GB" sz="2000" dirty="0"/>
            </a:br>
            <a:endParaRPr lang="en-GB" sz="2000" dirty="0"/>
          </a:p>
          <a:p>
            <a:pPr lvl="1" indent="-342900">
              <a:buFont typeface="Arial" panose="020B0604020202020204" pitchFamily="34" charset="0"/>
              <a:buChar char="•"/>
            </a:pPr>
            <a:r>
              <a:rPr lang="en-GB" sz="2000" dirty="0"/>
              <a:t>Constantly striving for safeguarding learning and improvement – achieved by review, training and audit</a:t>
            </a:r>
            <a:br>
              <a:rPr lang="en-GB" sz="2000" dirty="0"/>
            </a:br>
            <a:endParaRPr lang="en-GB" sz="2000" dirty="0"/>
          </a:p>
          <a:p>
            <a:pPr marL="400050" lvl="1" indent="0" algn="ctr">
              <a:lnSpc>
                <a:spcPct val="220000"/>
              </a:lnSpc>
              <a:buNone/>
            </a:pPr>
            <a:r>
              <a:rPr lang="en-GB" sz="4000" b="1" dirty="0"/>
              <a:t>ANY QUESTIONS?</a:t>
            </a:r>
          </a:p>
          <a:p>
            <a:pPr marL="400050" lvl="1" indent="0">
              <a:lnSpc>
                <a:spcPct val="320000"/>
              </a:lnSpc>
              <a:buNone/>
            </a:pPr>
            <a:endParaRPr lang="en-GB" sz="1600" b="1" dirty="0"/>
          </a:p>
          <a:p>
            <a:pPr marL="400050" lvl="1" indent="0">
              <a:lnSpc>
                <a:spcPct val="320000"/>
              </a:lnSpc>
              <a:buNone/>
            </a:pPr>
            <a:endParaRPr lang="en-GB" sz="1600" b="1" dirty="0"/>
          </a:p>
        </p:txBody>
      </p:sp>
      <p:pic>
        <p:nvPicPr>
          <p:cNvPr id="4" name="Picture 3"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2222455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1196752"/>
            <a:ext cx="8856984" cy="5400600"/>
          </a:xfrm>
          <a:solidFill>
            <a:schemeClr val="accent1">
              <a:lumMod val="20000"/>
              <a:lumOff val="80000"/>
            </a:schemeClr>
          </a:solidFill>
        </p:spPr>
        <p:txBody>
          <a:bodyPr>
            <a:normAutofit/>
          </a:bodyPr>
          <a:lstStyle/>
          <a:p>
            <a:pPr marL="400050" lvl="1" indent="0" algn="ctr">
              <a:lnSpc>
                <a:spcPct val="250000"/>
              </a:lnSpc>
              <a:buNone/>
            </a:pPr>
            <a:r>
              <a:rPr lang="en-GB" sz="2000" b="1" dirty="0"/>
              <a:t>To contact the </a:t>
            </a:r>
            <a:r>
              <a:rPr lang="en-GB" sz="2000" b="1" dirty="0" smtClean="0"/>
              <a:t>board:</a:t>
            </a:r>
            <a:endParaRPr lang="en-GB" sz="2000" b="1" dirty="0"/>
          </a:p>
          <a:p>
            <a:pPr marL="400050" lvl="1" indent="0" algn="ctr">
              <a:lnSpc>
                <a:spcPct val="250000"/>
              </a:lnSpc>
              <a:buNone/>
            </a:pPr>
            <a:r>
              <a:rPr lang="en-GB" sz="2000" b="1" dirty="0"/>
              <a:t>E-mail address: </a:t>
            </a:r>
            <a:r>
              <a:rPr lang="en-GB" sz="2000" dirty="0">
                <a:hlinkClick r:id="rId3"/>
              </a:rPr>
              <a:t>RBSB.admin@rochdale.gov.uk</a:t>
            </a:r>
            <a:r>
              <a:rPr lang="en-GB" sz="2000" dirty="0"/>
              <a:t> </a:t>
            </a:r>
          </a:p>
          <a:p>
            <a:pPr marL="400050" lvl="1" indent="0" algn="ctr">
              <a:lnSpc>
                <a:spcPct val="250000"/>
              </a:lnSpc>
              <a:buNone/>
            </a:pPr>
            <a:r>
              <a:rPr lang="en-GB" sz="2000" b="1" dirty="0"/>
              <a:t>Call the team: </a:t>
            </a:r>
            <a:r>
              <a:rPr lang="en-GB" sz="2000" dirty="0"/>
              <a:t>01706 927700</a:t>
            </a:r>
          </a:p>
          <a:p>
            <a:pPr marL="400050" lvl="1" indent="0" algn="ctr">
              <a:lnSpc>
                <a:spcPct val="250000"/>
              </a:lnSpc>
              <a:buNone/>
            </a:pPr>
            <a:r>
              <a:rPr lang="en-GB" sz="2000" b="1" dirty="0"/>
              <a:t>Website: </a:t>
            </a:r>
            <a:r>
              <a:rPr lang="en-GB" sz="2000" dirty="0">
                <a:hlinkClick r:id="rId4"/>
              </a:rPr>
              <a:t>rochdalesafeguarding.com</a:t>
            </a:r>
            <a:endParaRPr lang="en-GB" sz="2000" dirty="0"/>
          </a:p>
          <a:p>
            <a:pPr marL="400050" lvl="1" indent="0" algn="ctr">
              <a:lnSpc>
                <a:spcPct val="250000"/>
              </a:lnSpc>
              <a:buNone/>
            </a:pPr>
            <a:r>
              <a:rPr lang="en-GB" sz="2000" b="1" dirty="0"/>
              <a:t>Twitter: </a:t>
            </a:r>
            <a:r>
              <a:rPr lang="en-GB" sz="2000" dirty="0">
                <a:hlinkClick r:id="rId5"/>
              </a:rPr>
              <a:t>LSCPB_Rochdale </a:t>
            </a:r>
            <a:endParaRPr lang="en-GB" sz="2000" dirty="0"/>
          </a:p>
          <a:p>
            <a:pPr marL="400050" lvl="1" indent="0" algn="ctr">
              <a:lnSpc>
                <a:spcPct val="250000"/>
              </a:lnSpc>
              <a:buNone/>
            </a:pPr>
            <a:r>
              <a:rPr lang="en-GB" sz="2000" b="1" dirty="0"/>
              <a:t>Facebook</a:t>
            </a:r>
            <a:r>
              <a:rPr lang="en-GB" sz="2000" b="1" smtClean="0"/>
              <a:t>: </a:t>
            </a:r>
            <a:r>
              <a:rPr lang="en-GB" sz="2000" b="1" smtClean="0">
                <a:hlinkClick r:id="rId6"/>
              </a:rPr>
              <a:t>https://www.facebook.com/rochdalesab</a:t>
            </a:r>
            <a:endParaRPr lang="en-GB" b="1" dirty="0"/>
          </a:p>
          <a:p>
            <a:pPr marL="685800" lvl="1">
              <a:buFont typeface="Wingdings" panose="05000000000000000000" pitchFamily="2" charset="2"/>
              <a:buChar char="§"/>
            </a:pPr>
            <a:endParaRPr lang="en-GB" b="1" dirty="0"/>
          </a:p>
          <a:p>
            <a:pPr marL="400050" lvl="1" indent="0">
              <a:buNone/>
            </a:pPr>
            <a:endParaRPr lang="en-GB" b="1" dirty="0"/>
          </a:p>
        </p:txBody>
      </p:sp>
      <p:pic>
        <p:nvPicPr>
          <p:cNvPr id="10" name="Picture 2" descr="Image result for email pictu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4127">
            <a:off x="9015456" y="2225814"/>
            <a:ext cx="792436" cy="792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hon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70910">
            <a:off x="3717844" y="3006383"/>
            <a:ext cx="892535" cy="8925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websit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509373">
            <a:off x="9198866" y="3723555"/>
            <a:ext cx="911692" cy="9116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witter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546384">
            <a:off x="2854406" y="4383741"/>
            <a:ext cx="1161544" cy="11615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acebook ico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5738" y="5139251"/>
            <a:ext cx="1294758" cy="9403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183389" y="176618"/>
            <a:ext cx="7729728" cy="1188720"/>
          </a:xfrm>
        </p:spPr>
        <p:txBody>
          <a:bodyPr/>
          <a:lstStyle/>
          <a:p>
            <a:r>
              <a:rPr lang="en-GB" b="1" dirty="0" smtClean="0">
                <a:solidFill>
                  <a:srgbClr val="0070C0"/>
                </a:solidFill>
              </a:rPr>
              <a:t>THANK YOU</a:t>
            </a:r>
            <a:endParaRPr lang="en-GB" b="1" dirty="0">
              <a:solidFill>
                <a:srgbClr val="0070C0"/>
              </a:solidFill>
            </a:endParaRPr>
          </a:p>
        </p:txBody>
      </p:sp>
      <p:pic>
        <p:nvPicPr>
          <p:cNvPr id="9" name="Picture 8" descr="\\r1p-fps01\home$\choudhury bilal\Desktop\RBSAB Logo 2014 small.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897244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accent1">
                <a:lumMod val="45000"/>
                <a:lumOff val="55000"/>
              </a:schemeClr>
            </a:gs>
            <a:gs pos="100000">
              <a:srgbClr val="7030A0">
                <a:alpha val="99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PROBATION SERVICE</a:t>
            </a:r>
            <a:endParaRPr lang="en-GB" b="1" dirty="0"/>
          </a:p>
        </p:txBody>
      </p:sp>
      <p:sp>
        <p:nvSpPr>
          <p:cNvPr id="4" name="Subtitle 2"/>
          <p:cNvSpPr txBox="1">
            <a:spLocks/>
          </p:cNvSpPr>
          <p:nvPr/>
        </p:nvSpPr>
        <p:spPr>
          <a:xfrm>
            <a:off x="2695194" y="3858557"/>
            <a:ext cx="6801612" cy="140478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45720" indent="0" algn="ctr">
              <a:spcBef>
                <a:spcPct val="20000"/>
              </a:spcBef>
              <a:buClr>
                <a:srgbClr val="0BD0D9"/>
              </a:buClr>
              <a:buSzPct val="95000"/>
              <a:buNone/>
            </a:pPr>
            <a:r>
              <a:rPr lang="en-GB" sz="11000" b="1" dirty="0" smtClean="0">
                <a:solidFill>
                  <a:schemeClr val="tx1"/>
                </a:solidFill>
                <a:latin typeface="Arial" panose="020B0604020202020204" pitchFamily="34" charset="0"/>
                <a:cs typeface="Arial" panose="020B0604020202020204" pitchFamily="34" charset="0"/>
              </a:rPr>
              <a:t>Janice France</a:t>
            </a:r>
          </a:p>
          <a:p>
            <a:pPr marL="0" indent="0" algn="ctr">
              <a:buNone/>
            </a:pPr>
            <a:r>
              <a:rPr lang="en-GB" sz="10000" dirty="0"/>
              <a:t>Assistant Chief Officer</a:t>
            </a:r>
          </a:p>
          <a:p>
            <a:pPr marL="0" indent="0" algn="ctr">
              <a:buNone/>
            </a:pPr>
            <a:r>
              <a:rPr lang="en-GB" sz="10000" dirty="0"/>
              <a:t>Probation Service – Greater Manchester</a:t>
            </a:r>
          </a:p>
          <a:p>
            <a:pPr marL="0" indent="0" algn="ctr">
              <a:buNone/>
            </a:pPr>
            <a:r>
              <a:rPr lang="en-GB" sz="10000" dirty="0"/>
              <a:t>Bury Rochdale</a:t>
            </a:r>
          </a:p>
          <a:p>
            <a:pPr marR="45720" algn="ctr">
              <a:spcBef>
                <a:spcPct val="20000"/>
              </a:spcBef>
              <a:buClr>
                <a:srgbClr val="0BD0D9"/>
              </a:buClr>
              <a:buSzPct val="95000"/>
            </a:pPr>
            <a:r>
              <a:rPr lang="en-GB" dirty="0" smtClean="0">
                <a:solidFill>
                  <a:schemeClr val="tx1"/>
                </a:solidFill>
                <a:latin typeface="Arial" panose="020B0604020202020204" pitchFamily="34" charset="0"/>
                <a:cs typeface="Arial" panose="020B0604020202020204" pitchFamily="34" charset="0"/>
              </a:rPr>
              <a:t> </a:t>
            </a:r>
          </a:p>
          <a:p>
            <a:pPr algn="ctr"/>
            <a:endParaRPr lang="en-GB" dirty="0"/>
          </a:p>
        </p:txBody>
      </p:sp>
    </p:spTree>
    <p:extLst>
      <p:ext uri="{BB962C8B-B14F-4D97-AF65-F5344CB8AC3E}">
        <p14:creationId xmlns:p14="http://schemas.microsoft.com/office/powerpoint/2010/main" val="38938883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938492-6419-4171-A2E2-DF053F6440C6}"/>
              </a:ext>
            </a:extLst>
          </p:cNvPr>
          <p:cNvSpPr>
            <a:spLocks noGrp="1"/>
          </p:cNvSpPr>
          <p:nvPr>
            <p:ph type="subTitle" idx="1"/>
          </p:nvPr>
        </p:nvSpPr>
        <p:spPr>
          <a:xfrm>
            <a:off x="778928" y="3176058"/>
            <a:ext cx="9025467" cy="2076425"/>
          </a:xfrm>
        </p:spPr>
        <p:txBody>
          <a:bodyPr>
            <a:normAutofit/>
          </a:bodyPr>
          <a:lstStyle/>
          <a:p>
            <a:r>
              <a:rPr lang="en-GB" sz="2800" i="1" dirty="0"/>
              <a:t>Janice France</a:t>
            </a:r>
          </a:p>
          <a:p>
            <a:r>
              <a:rPr lang="en-GB" sz="2800" i="1" dirty="0"/>
              <a:t>Assistant Chief Officer</a:t>
            </a:r>
          </a:p>
          <a:p>
            <a:r>
              <a:rPr lang="en-GB" sz="2800" i="1" dirty="0"/>
              <a:t>Probation Service – Greater Manchester</a:t>
            </a:r>
          </a:p>
          <a:p>
            <a:r>
              <a:rPr lang="en-GB" sz="2800" i="1" dirty="0"/>
              <a:t>Bury Rochdale</a:t>
            </a:r>
          </a:p>
        </p:txBody>
      </p:sp>
      <p:sp>
        <p:nvSpPr>
          <p:cNvPr id="4" name="Title 1">
            <a:extLst>
              <a:ext uri="{FF2B5EF4-FFF2-40B4-BE49-F238E27FC236}">
                <a16:creationId xmlns:a16="http://schemas.microsoft.com/office/drawing/2014/main" id="{5374EF96-C93F-48DE-851A-1C21CFDDC3EE}"/>
              </a:ext>
            </a:extLst>
          </p:cNvPr>
          <p:cNvSpPr txBox="1">
            <a:spLocks/>
          </p:cNvSpPr>
          <p:nvPr/>
        </p:nvSpPr>
        <p:spPr bwMode="auto">
          <a:xfrm>
            <a:off x="778928" y="1981200"/>
            <a:ext cx="902546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33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300" b="1" i="0" u="none" strike="noStrike" kern="1200" cap="none" spc="0" normalizeH="0" baseline="0" noProof="0" dirty="0">
                <a:ln>
                  <a:noFill/>
                </a:ln>
                <a:solidFill>
                  <a:prstClr val="black"/>
                </a:solidFill>
                <a:effectLst/>
                <a:uLnTx/>
                <a:uFillTx/>
                <a:latin typeface="Arial"/>
                <a:ea typeface="+mj-ea"/>
                <a:cs typeface="+mj-cs"/>
              </a:rPr>
              <a:t>Safeguarding Forum November 2022</a:t>
            </a:r>
          </a:p>
        </p:txBody>
      </p:sp>
    </p:spTree>
    <p:extLst>
      <p:ext uri="{BB962C8B-B14F-4D97-AF65-F5344CB8AC3E}">
        <p14:creationId xmlns:p14="http://schemas.microsoft.com/office/powerpoint/2010/main" val="3208306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B147472-664D-410A-A9DF-9403CAE0D396}"/>
              </a:ext>
            </a:extLst>
          </p:cNvPr>
          <p:cNvSpPr>
            <a:spLocks noGrp="1" noChangeArrowheads="1"/>
          </p:cNvSpPr>
          <p:nvPr>
            <p:ph idx="1"/>
          </p:nvPr>
        </p:nvSpPr>
        <p:spPr>
          <a:xfrm>
            <a:off x="528001" y="1743897"/>
            <a:ext cx="9889175" cy="4421954"/>
          </a:xfrm>
        </p:spPr>
        <p:txBody>
          <a:bodyPr rtlCol="0">
            <a:noAutofit/>
          </a:bodyPr>
          <a:lstStyle/>
          <a:p>
            <a:pPr fontAlgn="auto">
              <a:spcAft>
                <a:spcPts val="0"/>
              </a:spcAft>
              <a:defRPr/>
            </a:pPr>
            <a:r>
              <a:rPr lang="en-GB" sz="4800" dirty="0"/>
              <a:t>Reducing Re-offending</a:t>
            </a:r>
          </a:p>
          <a:p>
            <a:pPr marL="0" indent="0" fontAlgn="auto">
              <a:spcAft>
                <a:spcPts val="0"/>
              </a:spcAft>
              <a:buNone/>
              <a:defRPr/>
            </a:pPr>
            <a:endParaRPr lang="en-GB" sz="4800" dirty="0"/>
          </a:p>
          <a:p>
            <a:pPr fontAlgn="auto">
              <a:spcAft>
                <a:spcPts val="0"/>
              </a:spcAft>
              <a:defRPr/>
            </a:pPr>
            <a:r>
              <a:rPr lang="en-GB" sz="4800" dirty="0">
                <a:latin typeface="Arial" panose="020B0604020202020204" pitchFamily="34" charset="0"/>
                <a:cs typeface="Arial" panose="020B0604020202020204" pitchFamily="34" charset="0"/>
              </a:rPr>
              <a:t>Public Protection</a:t>
            </a:r>
          </a:p>
          <a:p>
            <a:pPr marL="609600" indent="-609600" fontAlgn="auto">
              <a:spcAft>
                <a:spcPts val="0"/>
              </a:spcAft>
              <a:defRPr/>
            </a:pPr>
            <a:endParaRPr lang="en-GB" dirty="0">
              <a:latin typeface="Arial" panose="020B0604020202020204" pitchFamily="34" charset="0"/>
              <a:cs typeface="Arial" panose="020B0604020202020204" pitchFamily="34" charset="0"/>
            </a:endParaRPr>
          </a:p>
          <a:p>
            <a:pPr marL="609600" indent="-609600" fontAlgn="auto">
              <a:spcAft>
                <a:spcPts val="0"/>
              </a:spcAft>
              <a:defRPr/>
            </a:pPr>
            <a:endParaRPr lang="en-GB" dirty="0">
              <a:latin typeface="Arial" panose="020B0604020202020204" pitchFamily="34" charset="0"/>
              <a:cs typeface="Arial" panose="020B0604020202020204" pitchFamily="34" charset="0"/>
            </a:endParaRPr>
          </a:p>
          <a:p>
            <a:pPr fontAlgn="auto">
              <a:spcAft>
                <a:spcPts val="0"/>
              </a:spcAft>
              <a:defRPr/>
            </a:pPr>
            <a:r>
              <a:rPr lang="en-GB" dirty="0">
                <a:latin typeface="Arial" panose="020B0604020202020204" pitchFamily="34" charset="0"/>
                <a:cs typeface="Arial" panose="020B0604020202020204" pitchFamily="34" charset="0"/>
              </a:rPr>
              <a:t> </a:t>
            </a:r>
          </a:p>
        </p:txBody>
      </p:sp>
      <p:sp>
        <p:nvSpPr>
          <p:cNvPr id="10244" name="Slide Number Placeholder 3">
            <a:extLst>
              <a:ext uri="{FF2B5EF4-FFF2-40B4-BE49-F238E27FC236}">
                <a16:creationId xmlns:a16="http://schemas.microsoft.com/office/drawing/2014/main" id="{DADE213A-DD2D-4588-BDC4-3D85933BF83D}"/>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800">
                <a:solidFill>
                  <a:srgbClr val="FFFFCC"/>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defRPr sz="2400">
                <a:solidFill>
                  <a:srgbClr val="FFFFCC"/>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defRPr sz="2000">
                <a:solidFill>
                  <a:srgbClr val="FFFFCC"/>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a:solidFill>
                  <a:srgbClr val="FFFFCC"/>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600">
                <a:solidFill>
                  <a:srgbClr val="FFFFCC"/>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FFFFCC"/>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FFFFCC"/>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FFFFCC"/>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FFFFCC"/>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ヒラギノ角ゴ Pro W3"/>
              </a:rPr>
              <a:t>7</a:t>
            </a:r>
          </a:p>
        </p:txBody>
      </p:sp>
      <p:pic>
        <p:nvPicPr>
          <p:cNvPr id="3" name="Picture 2">
            <a:extLst>
              <a:ext uri="{FF2B5EF4-FFF2-40B4-BE49-F238E27FC236}">
                <a16:creationId xmlns:a16="http://schemas.microsoft.com/office/drawing/2014/main" id="{83CB8635-7676-47AC-B126-BC34DFD6E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091" y="142450"/>
            <a:ext cx="2963658" cy="1495721"/>
          </a:xfrm>
          <a:prstGeom prst="rect">
            <a:avLst/>
          </a:prstGeom>
        </p:spPr>
      </p:pic>
      <p:sp>
        <p:nvSpPr>
          <p:cNvPr id="2" name="Title 1">
            <a:extLst>
              <a:ext uri="{FF2B5EF4-FFF2-40B4-BE49-F238E27FC236}">
                <a16:creationId xmlns:a16="http://schemas.microsoft.com/office/drawing/2014/main" id="{4565F038-0DAE-4E6E-B905-8AE9337C08F2}"/>
              </a:ext>
            </a:extLst>
          </p:cNvPr>
          <p:cNvSpPr>
            <a:spLocks noGrp="1"/>
          </p:cNvSpPr>
          <p:nvPr>
            <p:ph type="title"/>
          </p:nvPr>
        </p:nvSpPr>
        <p:spPr/>
        <p:txBody>
          <a:bodyPr/>
          <a:lstStyle/>
          <a:p>
            <a:r>
              <a:rPr lang="en-GB" dirty="0"/>
              <a:t>Probation – Our Role</a:t>
            </a:r>
          </a:p>
        </p:txBody>
      </p:sp>
    </p:spTree>
    <p:extLst>
      <p:ext uri="{BB962C8B-B14F-4D97-AF65-F5344CB8AC3E}">
        <p14:creationId xmlns:p14="http://schemas.microsoft.com/office/powerpoint/2010/main" val="3167253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5B4D-2F9B-4EC8-A8FB-48302590C4D4}"/>
              </a:ext>
            </a:extLst>
          </p:cNvPr>
          <p:cNvSpPr>
            <a:spLocks noGrp="1"/>
          </p:cNvSpPr>
          <p:nvPr>
            <p:ph type="title"/>
          </p:nvPr>
        </p:nvSpPr>
        <p:spPr/>
        <p:txBody>
          <a:bodyPr/>
          <a:lstStyle/>
          <a:p>
            <a:r>
              <a:rPr lang="en-GB" dirty="0"/>
              <a:t>Identifying and Responding to Safeguarding Needs and Risks</a:t>
            </a:r>
          </a:p>
        </p:txBody>
      </p:sp>
      <p:sp>
        <p:nvSpPr>
          <p:cNvPr id="3" name="Content Placeholder 2">
            <a:extLst>
              <a:ext uri="{FF2B5EF4-FFF2-40B4-BE49-F238E27FC236}">
                <a16:creationId xmlns:a16="http://schemas.microsoft.com/office/drawing/2014/main" id="{9D7BC38B-24E5-40F0-BE4F-B0964417C774}"/>
              </a:ext>
            </a:extLst>
          </p:cNvPr>
          <p:cNvSpPr>
            <a:spLocks noGrp="1"/>
          </p:cNvSpPr>
          <p:nvPr>
            <p:ph idx="1"/>
          </p:nvPr>
        </p:nvSpPr>
        <p:spPr/>
        <p:txBody>
          <a:bodyPr/>
          <a:lstStyle/>
          <a:p>
            <a:r>
              <a:rPr lang="en-GB" dirty="0"/>
              <a:t>Victim Contact Service</a:t>
            </a:r>
          </a:p>
          <a:p>
            <a:endParaRPr lang="en-GB" dirty="0"/>
          </a:p>
          <a:p>
            <a:r>
              <a:rPr lang="en-GB" dirty="0"/>
              <a:t>Sentence management – people who offend against children/vulnerable adults</a:t>
            </a:r>
          </a:p>
          <a:p>
            <a:endParaRPr lang="en-GB" dirty="0"/>
          </a:p>
          <a:p>
            <a:r>
              <a:rPr lang="en-GB" dirty="0"/>
              <a:t>Home visits</a:t>
            </a:r>
          </a:p>
          <a:p>
            <a:endParaRPr lang="en-GB" dirty="0"/>
          </a:p>
          <a:p>
            <a:r>
              <a:rPr lang="en-GB" dirty="0"/>
              <a:t>MAPPA</a:t>
            </a:r>
          </a:p>
          <a:p>
            <a:endParaRPr lang="en-GB" dirty="0"/>
          </a:p>
          <a:p>
            <a:r>
              <a:rPr lang="en-GB" dirty="0"/>
              <a:t>Safeguarding Partnership engagement</a:t>
            </a:r>
          </a:p>
          <a:p>
            <a:pPr marL="0" indent="0">
              <a:buNone/>
            </a:pPr>
            <a:endParaRPr lang="en-GB" dirty="0"/>
          </a:p>
          <a:p>
            <a:endParaRPr lang="en-GB" dirty="0"/>
          </a:p>
          <a:p>
            <a:endParaRPr lang="en-GB" dirty="0"/>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C3E72CE2-8A71-4C26-9649-482CC921C6B8}"/>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09318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E141-A81E-4D82-9099-F8C7136BF12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86BF874-C4BA-45F5-A226-46E8E478FF2F}"/>
              </a:ext>
            </a:extLst>
          </p:cNvPr>
          <p:cNvSpPr>
            <a:spLocks noGrp="1"/>
          </p:cNvSpPr>
          <p:nvPr>
            <p:ph idx="1"/>
          </p:nvPr>
        </p:nvSpPr>
        <p:spPr/>
        <p:txBody>
          <a:bodyPr/>
          <a:lstStyle/>
          <a:p>
            <a:endParaRPr lang="en-GB" dirty="0"/>
          </a:p>
          <a:p>
            <a:endParaRPr lang="en-GB" dirty="0"/>
          </a:p>
          <a:p>
            <a:endParaRPr lang="en-GB" dirty="0"/>
          </a:p>
          <a:p>
            <a:pPr marL="0" indent="0" algn="ctr">
              <a:buNone/>
            </a:pPr>
            <a:r>
              <a:rPr lang="en-GB" sz="4800" dirty="0">
                <a:solidFill>
                  <a:schemeClr val="accent1">
                    <a:lumMod val="75000"/>
                  </a:schemeClr>
                </a:solidFill>
              </a:rPr>
              <a:t>Any Questions?</a:t>
            </a:r>
          </a:p>
        </p:txBody>
      </p:sp>
      <p:sp>
        <p:nvSpPr>
          <p:cNvPr id="4" name="Slide Number Placeholder 3">
            <a:extLst>
              <a:ext uri="{FF2B5EF4-FFF2-40B4-BE49-F238E27FC236}">
                <a16:creationId xmlns:a16="http://schemas.microsoft.com/office/drawing/2014/main" id="{7D646129-6736-4160-AB9B-B3D35C43E50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57492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accent1">
                <a:lumMod val="45000"/>
                <a:lumOff val="55000"/>
              </a:schemeClr>
            </a:gs>
            <a:gs pos="100000">
              <a:srgbClr val="7030A0">
                <a:alpha val="99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745589"/>
            <a:ext cx="7851648" cy="1842867"/>
          </a:xfrm>
        </p:spPr>
        <p:txBody>
          <a:bodyPr>
            <a:noAutofit/>
          </a:bodyPr>
          <a:lstStyle/>
          <a:p>
            <a:pPr>
              <a:defRPr/>
            </a:pPr>
            <a:r>
              <a:rPr lang="en-GB" b="1" dirty="0" smtClean="0">
                <a:solidFill>
                  <a:schemeClr val="tx1"/>
                </a:solidFill>
              </a:rPr>
              <a:t>SELF-NEGLECT &amp; HOARDING</a:t>
            </a:r>
            <a:endParaRPr lang="en-GB" b="1" dirty="0">
              <a:solidFill>
                <a:schemeClr val="tx1"/>
              </a:solidFill>
            </a:endParaRPr>
          </a:p>
        </p:txBody>
      </p:sp>
      <p:pic>
        <p:nvPicPr>
          <p:cNvPr id="4" name="Picture 3"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
        <p:nvSpPr>
          <p:cNvPr id="5" name="Rectangle 4"/>
          <p:cNvSpPr/>
          <p:nvPr/>
        </p:nvSpPr>
        <p:spPr>
          <a:xfrm>
            <a:off x="3133725" y="3637294"/>
            <a:ext cx="6096000" cy="1661993"/>
          </a:xfrm>
          <a:prstGeom prst="rect">
            <a:avLst/>
          </a:prstGeom>
        </p:spPr>
        <p:txBody>
          <a:bodyPr>
            <a:spAutoFit/>
          </a:bodyPr>
          <a:lstStyle/>
          <a:p>
            <a:pPr marR="45720" algn="ctr">
              <a:spcBef>
                <a:spcPct val="20000"/>
              </a:spcBef>
              <a:buClr>
                <a:srgbClr val="0BD0D9"/>
              </a:buClr>
              <a:buSzPct val="95000"/>
            </a:pPr>
            <a:r>
              <a:rPr lang="en-GB" sz="3000" b="1" dirty="0" smtClean="0">
                <a:latin typeface="Arial" panose="020B0604020202020204" pitchFamily="34" charset="0"/>
                <a:cs typeface="Arial" panose="020B0604020202020204" pitchFamily="34" charset="0"/>
              </a:rPr>
              <a:t>Mary Martins</a:t>
            </a:r>
            <a:endParaRPr lang="en-GB" sz="3000" b="1" dirty="0">
              <a:latin typeface="Arial" panose="020B0604020202020204" pitchFamily="34" charset="0"/>
              <a:cs typeface="Arial" panose="020B0604020202020204" pitchFamily="34" charset="0"/>
            </a:endParaRPr>
          </a:p>
          <a:p>
            <a:pPr marR="45720" algn="ctr">
              <a:spcBef>
                <a:spcPct val="20000"/>
              </a:spcBef>
              <a:buClr>
                <a:srgbClr val="0BD0D9"/>
              </a:buClr>
              <a:buSzPct val="95000"/>
            </a:pPr>
            <a:r>
              <a:rPr lang="en-GB" sz="2000" dirty="0" smtClean="0">
                <a:latin typeface="Arial" panose="020B0604020202020204" pitchFamily="34" charset="0"/>
                <a:cs typeface="Arial" panose="020B0604020202020204" pitchFamily="34" charset="0"/>
              </a:rPr>
              <a:t>Team Manager</a:t>
            </a:r>
            <a:endParaRPr lang="en-GB" sz="2000" dirty="0">
              <a:latin typeface="Arial" panose="020B0604020202020204" pitchFamily="34" charset="0"/>
              <a:cs typeface="Arial" panose="020B0604020202020204" pitchFamily="34" charset="0"/>
            </a:endParaRPr>
          </a:p>
          <a:p>
            <a:pPr marR="45720" algn="ctr">
              <a:spcBef>
                <a:spcPct val="20000"/>
              </a:spcBef>
              <a:buClr>
                <a:srgbClr val="0BD0D9"/>
              </a:buClr>
              <a:buSzPct val="95000"/>
            </a:pPr>
            <a:r>
              <a:rPr lang="en-GB" sz="2000" dirty="0" smtClean="0">
                <a:latin typeface="Arial" panose="020B0604020202020204" pitchFamily="34" charset="0"/>
                <a:cs typeface="Arial" panose="020B0604020202020204" pitchFamily="34" charset="0"/>
              </a:rPr>
              <a:t>Adult Care and Support</a:t>
            </a:r>
          </a:p>
          <a:p>
            <a:pPr marR="45720" algn="ctr">
              <a:spcBef>
                <a:spcPct val="20000"/>
              </a:spcBef>
              <a:buClr>
                <a:srgbClr val="0BD0D9"/>
              </a:buClr>
              <a:buSzPct val="95000"/>
            </a:pPr>
            <a:r>
              <a:rPr lang="en-GB" sz="2000" dirty="0" smtClean="0">
                <a:latin typeface="Arial" panose="020B0604020202020204" pitchFamily="34" charset="0"/>
                <a:cs typeface="Arial" panose="020B0604020202020204" pitchFamily="34" charset="0"/>
              </a:rPr>
              <a:t>Rochdale Borough Council</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1355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accent1">
                <a:lumMod val="45000"/>
                <a:lumOff val="55000"/>
              </a:schemeClr>
            </a:gs>
            <a:gs pos="100000">
              <a:srgbClr val="7030A0">
                <a:alpha val="99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EARLY BREAK – Family services OFFER</a:t>
            </a:r>
            <a:endParaRPr lang="en-GB" b="1" dirty="0"/>
          </a:p>
        </p:txBody>
      </p:sp>
      <p:sp>
        <p:nvSpPr>
          <p:cNvPr id="4" name="Subtitle 2"/>
          <p:cNvSpPr txBox="1">
            <a:spLocks/>
          </p:cNvSpPr>
          <p:nvPr/>
        </p:nvSpPr>
        <p:spPr>
          <a:xfrm>
            <a:off x="2695194" y="3858557"/>
            <a:ext cx="6801612" cy="140478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45720" indent="0" algn="ctr">
              <a:spcBef>
                <a:spcPct val="20000"/>
              </a:spcBef>
              <a:buClr>
                <a:srgbClr val="0BD0D9"/>
              </a:buClr>
              <a:buSzPct val="95000"/>
              <a:buNone/>
            </a:pPr>
            <a:r>
              <a:rPr lang="en-GB" sz="14400" b="1" dirty="0" smtClean="0">
                <a:solidFill>
                  <a:schemeClr val="tx1"/>
                </a:solidFill>
                <a:latin typeface="Arial" panose="020B0604020202020204" pitchFamily="34" charset="0"/>
                <a:cs typeface="Arial" panose="020B0604020202020204" pitchFamily="34" charset="0"/>
              </a:rPr>
              <a:t>Julie Burgess</a:t>
            </a:r>
          </a:p>
          <a:p>
            <a:pPr marL="0" indent="0" algn="ctr">
              <a:buNone/>
            </a:pPr>
            <a:r>
              <a:rPr lang="en-GB" sz="10000" dirty="0">
                <a:latin typeface="+mj-lt"/>
                <a:cs typeface="Arial" panose="020B0604020202020204" pitchFamily="34" charset="0"/>
              </a:rPr>
              <a:t>Family Worker</a:t>
            </a:r>
          </a:p>
          <a:p>
            <a:pPr marL="0" indent="0" algn="ctr">
              <a:buNone/>
            </a:pPr>
            <a:r>
              <a:rPr lang="en-GB" sz="10000" dirty="0">
                <a:latin typeface="+mj-lt"/>
                <a:cs typeface="Arial" panose="020B0604020202020204" pitchFamily="34" charset="0"/>
              </a:rPr>
              <a:t>Holding Families + Rochdale</a:t>
            </a:r>
          </a:p>
          <a:p>
            <a:pPr marL="0" indent="0" algn="ctr">
              <a:buNone/>
            </a:pPr>
            <a:r>
              <a:rPr lang="en-GB" sz="10000" dirty="0">
                <a:latin typeface="+mj-lt"/>
                <a:cs typeface="Arial" panose="020B0604020202020204" pitchFamily="34" charset="0"/>
              </a:rPr>
              <a:t>Early Break</a:t>
            </a:r>
            <a:r>
              <a:rPr lang="en-GB" sz="10000" dirty="0" smtClean="0">
                <a:solidFill>
                  <a:schemeClr val="tx1"/>
                </a:solidFill>
                <a:latin typeface="+mj-lt"/>
                <a:cs typeface="Arial" panose="020B0604020202020204" pitchFamily="34" charset="0"/>
              </a:rPr>
              <a:t> </a:t>
            </a:r>
          </a:p>
          <a:p>
            <a:pPr algn="ctr"/>
            <a:endParaRPr lang="en-GB" dirty="0"/>
          </a:p>
        </p:txBody>
      </p:sp>
    </p:spTree>
    <p:extLst>
      <p:ext uri="{BB962C8B-B14F-4D97-AF65-F5344CB8AC3E}">
        <p14:creationId xmlns:p14="http://schemas.microsoft.com/office/powerpoint/2010/main" val="39155699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4854" y="1391011"/>
            <a:ext cx="5964329" cy="1598756"/>
          </a:xfrm>
          <a:prstGeom prst="rect">
            <a:avLst/>
          </a:prstGeom>
        </p:spPr>
        <p:txBody>
          <a:bodyPr vert="horz" wrap="square" lIns="0" tIns="268907" rIns="0" bIns="0" rtlCol="0">
            <a:spAutoFit/>
          </a:bodyPr>
          <a:lstStyle/>
          <a:p>
            <a:pPr marL="11516">
              <a:spcBef>
                <a:spcPts val="2117"/>
              </a:spcBef>
            </a:pPr>
            <a:r>
              <a:rPr sz="5078" spc="222" dirty="0"/>
              <a:t>Family</a:t>
            </a:r>
            <a:r>
              <a:rPr sz="5078" spc="-95" dirty="0"/>
              <a:t> </a:t>
            </a:r>
            <a:r>
              <a:rPr sz="5078" spc="236" dirty="0"/>
              <a:t>Services</a:t>
            </a:r>
            <a:endParaRPr sz="5078"/>
          </a:p>
          <a:p>
            <a:pPr marL="11516">
              <a:spcBef>
                <a:spcPts val="1052"/>
              </a:spcBef>
            </a:pPr>
            <a:r>
              <a:rPr sz="2630" b="0" spc="-41" dirty="0"/>
              <a:t>Working </a:t>
            </a:r>
            <a:r>
              <a:rPr sz="2630" b="0" spc="27" dirty="0"/>
              <a:t>together </a:t>
            </a:r>
            <a:r>
              <a:rPr sz="2630" b="0" spc="23" dirty="0"/>
              <a:t>towards </a:t>
            </a:r>
            <a:r>
              <a:rPr sz="2630" b="0" spc="27" dirty="0"/>
              <a:t>positive</a:t>
            </a:r>
            <a:r>
              <a:rPr sz="2630" b="0" spc="-14" dirty="0"/>
              <a:t> </a:t>
            </a:r>
            <a:r>
              <a:rPr sz="2630" b="0" spc="118" dirty="0"/>
              <a:t>change</a:t>
            </a:r>
            <a:endParaRPr sz="2630"/>
          </a:p>
        </p:txBody>
      </p:sp>
    </p:spTree>
    <p:extLst>
      <p:ext uri="{BB962C8B-B14F-4D97-AF65-F5344CB8AC3E}">
        <p14:creationId xmlns:p14="http://schemas.microsoft.com/office/powerpoint/2010/main" val="23756351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36440" y="2760023"/>
            <a:ext cx="1707302" cy="3410573"/>
          </a:xfrm>
          <a:custGeom>
            <a:avLst/>
            <a:gdLst/>
            <a:ahLst/>
            <a:cxnLst/>
            <a:rect l="l" t="t" r="r" b="b"/>
            <a:pathLst>
              <a:path w="1882775" h="3761104">
                <a:moveTo>
                  <a:pt x="1781637" y="31634"/>
                </a:moveTo>
                <a:lnTo>
                  <a:pt x="1780051" y="2378"/>
                </a:lnTo>
                <a:lnTo>
                  <a:pt x="1813906" y="882"/>
                </a:lnTo>
                <a:lnTo>
                  <a:pt x="1847761" y="0"/>
                </a:lnTo>
                <a:lnTo>
                  <a:pt x="1848249" y="29255"/>
                </a:lnTo>
                <a:lnTo>
                  <a:pt x="1814943" y="30143"/>
                </a:lnTo>
                <a:lnTo>
                  <a:pt x="1781637" y="31634"/>
                </a:lnTo>
                <a:close/>
              </a:path>
              <a:path w="1882775" h="3761104">
                <a:moveTo>
                  <a:pt x="1639263" y="44810"/>
                </a:moveTo>
                <a:lnTo>
                  <a:pt x="1635359" y="15799"/>
                </a:lnTo>
                <a:lnTo>
                  <a:pt x="1668985" y="11651"/>
                </a:lnTo>
                <a:lnTo>
                  <a:pt x="1702703" y="8125"/>
                </a:lnTo>
                <a:lnTo>
                  <a:pt x="1705509" y="37234"/>
                </a:lnTo>
                <a:lnTo>
                  <a:pt x="1672295" y="40738"/>
                </a:lnTo>
                <a:lnTo>
                  <a:pt x="1639263" y="44810"/>
                </a:lnTo>
                <a:close/>
              </a:path>
              <a:path w="1882775" h="3761104">
                <a:moveTo>
                  <a:pt x="1498232" y="69088"/>
                </a:moveTo>
                <a:lnTo>
                  <a:pt x="1492131" y="40443"/>
                </a:lnTo>
                <a:lnTo>
                  <a:pt x="1525346" y="33705"/>
                </a:lnTo>
                <a:lnTo>
                  <a:pt x="1558743" y="27572"/>
                </a:lnTo>
                <a:lnTo>
                  <a:pt x="1563745" y="56412"/>
                </a:lnTo>
                <a:lnTo>
                  <a:pt x="1530897" y="62462"/>
                </a:lnTo>
                <a:lnTo>
                  <a:pt x="1498232" y="69088"/>
                </a:lnTo>
                <a:close/>
              </a:path>
              <a:path w="1882775" h="3761104">
                <a:moveTo>
                  <a:pt x="1359518" y="104102"/>
                </a:moveTo>
                <a:lnTo>
                  <a:pt x="1351222" y="75981"/>
                </a:lnTo>
                <a:lnTo>
                  <a:pt x="1383872" y="66712"/>
                </a:lnTo>
                <a:lnTo>
                  <a:pt x="1416614" y="58011"/>
                </a:lnTo>
                <a:lnTo>
                  <a:pt x="1423812" y="86375"/>
                </a:lnTo>
                <a:lnTo>
                  <a:pt x="1391619" y="94932"/>
                </a:lnTo>
                <a:lnTo>
                  <a:pt x="1375517" y="99447"/>
                </a:lnTo>
                <a:lnTo>
                  <a:pt x="1359518" y="104102"/>
                </a:lnTo>
                <a:close/>
              </a:path>
              <a:path w="1882775" h="3761104">
                <a:moveTo>
                  <a:pt x="1223854" y="149852"/>
                </a:moveTo>
                <a:lnTo>
                  <a:pt x="1213362" y="122500"/>
                </a:lnTo>
                <a:lnTo>
                  <a:pt x="1245234" y="110701"/>
                </a:lnTo>
                <a:lnTo>
                  <a:pt x="1261262" y="105006"/>
                </a:lnTo>
                <a:lnTo>
                  <a:pt x="1277290" y="99479"/>
                </a:lnTo>
                <a:lnTo>
                  <a:pt x="1286684" y="127209"/>
                </a:lnTo>
                <a:lnTo>
                  <a:pt x="1255177" y="138243"/>
                </a:lnTo>
                <a:lnTo>
                  <a:pt x="1239470" y="143979"/>
                </a:lnTo>
                <a:lnTo>
                  <a:pt x="1223854" y="149852"/>
                </a:lnTo>
                <a:close/>
              </a:path>
              <a:path w="1882775" h="3761104">
                <a:moveTo>
                  <a:pt x="1092094" y="205850"/>
                </a:moveTo>
                <a:lnTo>
                  <a:pt x="1110394" y="165217"/>
                </a:lnTo>
                <a:lnTo>
                  <a:pt x="1141504" y="151573"/>
                </a:lnTo>
                <a:lnTo>
                  <a:pt x="1152972" y="178449"/>
                </a:lnTo>
                <a:lnTo>
                  <a:pt x="1137678" y="185105"/>
                </a:lnTo>
                <a:lnTo>
                  <a:pt x="1107182" y="198838"/>
                </a:lnTo>
                <a:lnTo>
                  <a:pt x="1092094" y="205850"/>
                </a:lnTo>
                <a:close/>
              </a:path>
              <a:path w="1882775" h="3761104">
                <a:moveTo>
                  <a:pt x="964970" y="271853"/>
                </a:moveTo>
                <a:lnTo>
                  <a:pt x="980143" y="229865"/>
                </a:lnTo>
                <a:lnTo>
                  <a:pt x="1010110" y="213903"/>
                </a:lnTo>
                <a:lnTo>
                  <a:pt x="1023652" y="239828"/>
                </a:lnTo>
                <a:lnTo>
                  <a:pt x="1008907" y="247633"/>
                </a:lnTo>
                <a:lnTo>
                  <a:pt x="994173" y="255588"/>
                </a:lnTo>
                <a:lnTo>
                  <a:pt x="979509" y="263670"/>
                </a:lnTo>
                <a:lnTo>
                  <a:pt x="964970" y="271853"/>
                </a:lnTo>
                <a:close/>
              </a:path>
              <a:path w="1882775" h="3761104">
                <a:moveTo>
                  <a:pt x="843336" y="347371"/>
                </a:moveTo>
                <a:lnTo>
                  <a:pt x="826866" y="323117"/>
                </a:lnTo>
                <a:lnTo>
                  <a:pt x="841018" y="313687"/>
                </a:lnTo>
                <a:lnTo>
                  <a:pt x="855261" y="304358"/>
                </a:lnTo>
                <a:lnTo>
                  <a:pt x="869551" y="295165"/>
                </a:lnTo>
                <a:lnTo>
                  <a:pt x="883840" y="286139"/>
                </a:lnTo>
                <a:lnTo>
                  <a:pt x="899334" y="310966"/>
                </a:lnTo>
                <a:lnTo>
                  <a:pt x="885249" y="319852"/>
                </a:lnTo>
                <a:lnTo>
                  <a:pt x="871198" y="328903"/>
                </a:lnTo>
                <a:lnTo>
                  <a:pt x="857215" y="338087"/>
                </a:lnTo>
                <a:lnTo>
                  <a:pt x="843336" y="347371"/>
                </a:lnTo>
                <a:close/>
              </a:path>
              <a:path w="1882775" h="3761104">
                <a:moveTo>
                  <a:pt x="727802" y="432161"/>
                </a:moveTo>
                <a:lnTo>
                  <a:pt x="709502" y="409225"/>
                </a:lnTo>
                <a:lnTo>
                  <a:pt x="722836" y="398802"/>
                </a:lnTo>
                <a:lnTo>
                  <a:pt x="736296" y="388424"/>
                </a:lnTo>
                <a:lnTo>
                  <a:pt x="749871" y="378138"/>
                </a:lnTo>
                <a:lnTo>
                  <a:pt x="763548" y="367989"/>
                </a:lnTo>
                <a:lnTo>
                  <a:pt x="780872" y="391535"/>
                </a:lnTo>
                <a:lnTo>
                  <a:pt x="767433" y="401503"/>
                </a:lnTo>
                <a:lnTo>
                  <a:pt x="754063" y="411619"/>
                </a:lnTo>
                <a:lnTo>
                  <a:pt x="740829" y="421850"/>
                </a:lnTo>
                <a:lnTo>
                  <a:pt x="727802" y="432161"/>
                </a:lnTo>
                <a:close/>
              </a:path>
              <a:path w="1882775" h="3761104">
                <a:moveTo>
                  <a:pt x="619100" y="525613"/>
                </a:moveTo>
                <a:lnTo>
                  <a:pt x="599214" y="504141"/>
                </a:lnTo>
                <a:lnTo>
                  <a:pt x="611654" y="492641"/>
                </a:lnTo>
                <a:lnTo>
                  <a:pt x="624255" y="481220"/>
                </a:lnTo>
                <a:lnTo>
                  <a:pt x="636992" y="469914"/>
                </a:lnTo>
                <a:lnTo>
                  <a:pt x="649844" y="458757"/>
                </a:lnTo>
                <a:lnTo>
                  <a:pt x="668998" y="480961"/>
                </a:lnTo>
                <a:lnTo>
                  <a:pt x="656381" y="491935"/>
                </a:lnTo>
                <a:lnTo>
                  <a:pt x="643820" y="503058"/>
                </a:lnTo>
                <a:lnTo>
                  <a:pt x="631374" y="514296"/>
                </a:lnTo>
                <a:lnTo>
                  <a:pt x="619100" y="525613"/>
                </a:lnTo>
                <a:close/>
              </a:path>
              <a:path w="1882775" h="3761104">
                <a:moveTo>
                  <a:pt x="517962" y="627117"/>
                </a:moveTo>
                <a:lnTo>
                  <a:pt x="496490" y="607231"/>
                </a:lnTo>
                <a:lnTo>
                  <a:pt x="508015" y="594867"/>
                </a:lnTo>
                <a:lnTo>
                  <a:pt x="519701" y="582526"/>
                </a:lnTo>
                <a:lnTo>
                  <a:pt x="531523" y="570277"/>
                </a:lnTo>
                <a:lnTo>
                  <a:pt x="543460" y="558187"/>
                </a:lnTo>
                <a:lnTo>
                  <a:pt x="564200" y="578805"/>
                </a:lnTo>
                <a:lnTo>
                  <a:pt x="552515" y="590694"/>
                </a:lnTo>
                <a:lnTo>
                  <a:pt x="540898" y="602732"/>
                </a:lnTo>
                <a:lnTo>
                  <a:pt x="529373" y="614885"/>
                </a:lnTo>
                <a:lnTo>
                  <a:pt x="517962" y="627117"/>
                </a:lnTo>
                <a:close/>
              </a:path>
              <a:path w="1882775" h="3761104">
                <a:moveTo>
                  <a:pt x="425120" y="736185"/>
                </a:moveTo>
                <a:lnTo>
                  <a:pt x="402062" y="718007"/>
                </a:lnTo>
                <a:lnTo>
                  <a:pt x="412649" y="704747"/>
                </a:lnTo>
                <a:lnTo>
                  <a:pt x="423351" y="691533"/>
                </a:lnTo>
                <a:lnTo>
                  <a:pt x="434144" y="678410"/>
                </a:lnTo>
                <a:lnTo>
                  <a:pt x="445006" y="665425"/>
                </a:lnTo>
                <a:lnTo>
                  <a:pt x="467454" y="684335"/>
                </a:lnTo>
                <a:lnTo>
                  <a:pt x="456705" y="697138"/>
                </a:lnTo>
                <a:lnTo>
                  <a:pt x="446058" y="710077"/>
                </a:lnTo>
                <a:lnTo>
                  <a:pt x="435526" y="723108"/>
                </a:lnTo>
                <a:lnTo>
                  <a:pt x="425120" y="736185"/>
                </a:lnTo>
                <a:close/>
              </a:path>
              <a:path w="1882775" h="3761104">
                <a:moveTo>
                  <a:pt x="341013" y="852085"/>
                </a:moveTo>
                <a:lnTo>
                  <a:pt x="316662" y="835859"/>
                </a:lnTo>
                <a:lnTo>
                  <a:pt x="326125" y="821795"/>
                </a:lnTo>
                <a:lnTo>
                  <a:pt x="335766" y="807799"/>
                </a:lnTo>
                <a:lnTo>
                  <a:pt x="345541" y="793895"/>
                </a:lnTo>
                <a:lnTo>
                  <a:pt x="355409" y="780105"/>
                </a:lnTo>
                <a:lnTo>
                  <a:pt x="379114" y="797185"/>
                </a:lnTo>
                <a:lnTo>
                  <a:pt x="369434" y="810738"/>
                </a:lnTo>
                <a:lnTo>
                  <a:pt x="359826" y="824452"/>
                </a:lnTo>
                <a:lnTo>
                  <a:pt x="350336" y="838257"/>
                </a:lnTo>
                <a:lnTo>
                  <a:pt x="341013" y="852085"/>
                </a:lnTo>
                <a:close/>
              </a:path>
              <a:path w="1882775" h="3761104">
                <a:moveTo>
                  <a:pt x="266203" y="974207"/>
                </a:moveTo>
                <a:lnTo>
                  <a:pt x="240656" y="959933"/>
                </a:lnTo>
                <a:lnTo>
                  <a:pt x="249020" y="945171"/>
                </a:lnTo>
                <a:lnTo>
                  <a:pt x="257526" y="930455"/>
                </a:lnTo>
                <a:lnTo>
                  <a:pt x="266174" y="915790"/>
                </a:lnTo>
                <a:lnTo>
                  <a:pt x="274926" y="901251"/>
                </a:lnTo>
                <a:lnTo>
                  <a:pt x="299899" y="916501"/>
                </a:lnTo>
                <a:lnTo>
                  <a:pt x="291287" y="930768"/>
                </a:lnTo>
                <a:lnTo>
                  <a:pt x="282771" y="945188"/>
                </a:lnTo>
                <a:lnTo>
                  <a:pt x="274410" y="959666"/>
                </a:lnTo>
                <a:lnTo>
                  <a:pt x="266203" y="974207"/>
                </a:lnTo>
                <a:close/>
              </a:path>
              <a:path w="1882775" h="3761104">
                <a:moveTo>
                  <a:pt x="201128" y="1101819"/>
                </a:moveTo>
                <a:lnTo>
                  <a:pt x="174532" y="1089619"/>
                </a:lnTo>
                <a:lnTo>
                  <a:pt x="181706" y="1074234"/>
                </a:lnTo>
                <a:lnTo>
                  <a:pt x="189047" y="1058860"/>
                </a:lnTo>
                <a:lnTo>
                  <a:pt x="196530" y="1043554"/>
                </a:lnTo>
                <a:lnTo>
                  <a:pt x="204129" y="1028375"/>
                </a:lnTo>
                <a:lnTo>
                  <a:pt x="230250" y="1041673"/>
                </a:lnTo>
                <a:lnTo>
                  <a:pt x="222766" y="1056578"/>
                </a:lnTo>
                <a:lnTo>
                  <a:pt x="215405" y="1071609"/>
                </a:lnTo>
                <a:lnTo>
                  <a:pt x="208187" y="1086708"/>
                </a:lnTo>
                <a:lnTo>
                  <a:pt x="201128" y="1101819"/>
                </a:lnTo>
                <a:close/>
              </a:path>
              <a:path w="1882775" h="3761104">
                <a:moveTo>
                  <a:pt x="146107" y="1234189"/>
                </a:moveTo>
                <a:lnTo>
                  <a:pt x="118657" y="1223941"/>
                </a:lnTo>
                <a:lnTo>
                  <a:pt x="124644" y="1208077"/>
                </a:lnTo>
                <a:lnTo>
                  <a:pt x="130786" y="1192190"/>
                </a:lnTo>
                <a:lnTo>
                  <a:pt x="137062" y="1176349"/>
                </a:lnTo>
                <a:lnTo>
                  <a:pt x="143447" y="1160623"/>
                </a:lnTo>
                <a:lnTo>
                  <a:pt x="170507" y="1171847"/>
                </a:lnTo>
                <a:lnTo>
                  <a:pt x="164224" y="1187301"/>
                </a:lnTo>
                <a:lnTo>
                  <a:pt x="158041" y="1202881"/>
                </a:lnTo>
                <a:lnTo>
                  <a:pt x="151992" y="1218529"/>
                </a:lnTo>
                <a:lnTo>
                  <a:pt x="146107" y="1234189"/>
                </a:lnTo>
                <a:close/>
              </a:path>
              <a:path w="1882775" h="3761104">
                <a:moveTo>
                  <a:pt x="93171" y="1399865"/>
                </a:moveTo>
                <a:lnTo>
                  <a:pt x="64855" y="1392301"/>
                </a:lnTo>
                <a:lnTo>
                  <a:pt x="68996" y="1377234"/>
                </a:lnTo>
                <a:lnTo>
                  <a:pt x="71110" y="1369689"/>
                </a:lnTo>
                <a:lnTo>
                  <a:pt x="82911" y="1329623"/>
                </a:lnTo>
                <a:lnTo>
                  <a:pt x="93122" y="1297263"/>
                </a:lnTo>
                <a:lnTo>
                  <a:pt x="120950" y="1306291"/>
                </a:lnTo>
                <a:lnTo>
                  <a:pt x="115856" y="1322181"/>
                </a:lnTo>
                <a:lnTo>
                  <a:pt x="110890" y="1338163"/>
                </a:lnTo>
                <a:lnTo>
                  <a:pt x="106067" y="1354191"/>
                </a:lnTo>
                <a:lnTo>
                  <a:pt x="101406" y="1370219"/>
                </a:lnTo>
                <a:lnTo>
                  <a:pt x="99289" y="1377648"/>
                </a:lnTo>
                <a:lnTo>
                  <a:pt x="97215" y="1385088"/>
                </a:lnTo>
                <a:lnTo>
                  <a:pt x="93171" y="1399865"/>
                </a:lnTo>
                <a:close/>
              </a:path>
              <a:path w="1882775" h="3761104">
                <a:moveTo>
                  <a:pt x="61182" y="1539555"/>
                </a:moveTo>
                <a:lnTo>
                  <a:pt x="32403" y="1534065"/>
                </a:lnTo>
                <a:lnTo>
                  <a:pt x="35629" y="1517465"/>
                </a:lnTo>
                <a:lnTo>
                  <a:pt x="39006" y="1500820"/>
                </a:lnTo>
                <a:lnTo>
                  <a:pt x="42525" y="1484175"/>
                </a:lnTo>
                <a:lnTo>
                  <a:pt x="46176" y="1467575"/>
                </a:lnTo>
                <a:lnTo>
                  <a:pt x="74724" y="1474041"/>
                </a:lnTo>
                <a:lnTo>
                  <a:pt x="71131" y="1490368"/>
                </a:lnTo>
                <a:lnTo>
                  <a:pt x="67665" y="1506752"/>
                </a:lnTo>
                <a:lnTo>
                  <a:pt x="64343" y="1523159"/>
                </a:lnTo>
                <a:lnTo>
                  <a:pt x="61182" y="1539555"/>
                </a:lnTo>
                <a:close/>
              </a:path>
              <a:path w="1882775" h="3761104">
                <a:moveTo>
                  <a:pt x="40052" y="1681197"/>
                </a:moveTo>
                <a:lnTo>
                  <a:pt x="10931" y="1678025"/>
                </a:lnTo>
                <a:lnTo>
                  <a:pt x="12868" y="1661172"/>
                </a:lnTo>
                <a:lnTo>
                  <a:pt x="14960" y="1644307"/>
                </a:lnTo>
                <a:lnTo>
                  <a:pt x="17193" y="1627466"/>
                </a:lnTo>
                <a:lnTo>
                  <a:pt x="19556" y="1610681"/>
                </a:lnTo>
                <a:lnTo>
                  <a:pt x="48531" y="1614829"/>
                </a:lnTo>
                <a:lnTo>
                  <a:pt x="46199" y="1631410"/>
                </a:lnTo>
                <a:lnTo>
                  <a:pt x="44003" y="1648013"/>
                </a:lnTo>
                <a:lnTo>
                  <a:pt x="41952" y="1664616"/>
                </a:lnTo>
                <a:lnTo>
                  <a:pt x="40052" y="1681197"/>
                </a:lnTo>
                <a:close/>
              </a:path>
              <a:path w="1882775" h="3761104">
                <a:moveTo>
                  <a:pt x="30121" y="1823815"/>
                </a:moveTo>
                <a:lnTo>
                  <a:pt x="805" y="1822961"/>
                </a:lnTo>
                <a:lnTo>
                  <a:pt x="1424" y="1806016"/>
                </a:lnTo>
                <a:lnTo>
                  <a:pt x="2198" y="1789060"/>
                </a:lnTo>
                <a:lnTo>
                  <a:pt x="3124" y="1772127"/>
                </a:lnTo>
                <a:lnTo>
                  <a:pt x="4196" y="1755251"/>
                </a:lnTo>
                <a:lnTo>
                  <a:pt x="33403" y="1757325"/>
                </a:lnTo>
                <a:lnTo>
                  <a:pt x="32360" y="1773873"/>
                </a:lnTo>
                <a:lnTo>
                  <a:pt x="31455" y="1790524"/>
                </a:lnTo>
                <a:lnTo>
                  <a:pt x="30704" y="1807198"/>
                </a:lnTo>
                <a:lnTo>
                  <a:pt x="30121" y="1823815"/>
                </a:lnTo>
                <a:close/>
              </a:path>
              <a:path w="1882775" h="3761104">
                <a:moveTo>
                  <a:pt x="1882476" y="3760745"/>
                </a:moveTo>
                <a:lnTo>
                  <a:pt x="1856429" y="3760745"/>
                </a:lnTo>
                <a:lnTo>
                  <a:pt x="1856790" y="3731894"/>
                </a:lnTo>
                <a:lnTo>
                  <a:pt x="1882476" y="3732008"/>
                </a:lnTo>
                <a:lnTo>
                  <a:pt x="1882476" y="3760745"/>
                </a:lnTo>
                <a:close/>
              </a:path>
              <a:path w="1882775" h="3761104">
                <a:moveTo>
                  <a:pt x="1882476" y="3732008"/>
                </a:moveTo>
                <a:lnTo>
                  <a:pt x="1873479" y="3732008"/>
                </a:lnTo>
                <a:lnTo>
                  <a:pt x="1882476" y="3731996"/>
                </a:lnTo>
                <a:close/>
              </a:path>
              <a:path w="1882775" h="3761104">
                <a:moveTo>
                  <a:pt x="1903" y="1968141"/>
                </a:moveTo>
                <a:lnTo>
                  <a:pt x="1161" y="1950178"/>
                </a:lnTo>
                <a:lnTo>
                  <a:pt x="626" y="1933477"/>
                </a:lnTo>
                <a:lnTo>
                  <a:pt x="239" y="1916754"/>
                </a:lnTo>
                <a:lnTo>
                  <a:pt x="0" y="1900431"/>
                </a:lnTo>
                <a:lnTo>
                  <a:pt x="29255" y="1900065"/>
                </a:lnTo>
                <a:lnTo>
                  <a:pt x="29529" y="1917324"/>
                </a:lnTo>
                <a:lnTo>
                  <a:pt x="29951" y="1934286"/>
                </a:lnTo>
                <a:lnTo>
                  <a:pt x="30523" y="1951247"/>
                </a:lnTo>
                <a:lnTo>
                  <a:pt x="31170" y="1966799"/>
                </a:lnTo>
                <a:lnTo>
                  <a:pt x="1903" y="1968141"/>
                </a:lnTo>
                <a:close/>
              </a:path>
              <a:path w="1882775" h="3761104">
                <a:moveTo>
                  <a:pt x="1778954" y="3758490"/>
                </a:moveTo>
                <a:lnTo>
                  <a:pt x="1745191" y="3756324"/>
                </a:lnTo>
                <a:lnTo>
                  <a:pt x="1711244" y="3753610"/>
                </a:lnTo>
                <a:lnTo>
                  <a:pt x="1714050" y="3724330"/>
                </a:lnTo>
                <a:lnTo>
                  <a:pt x="1747356" y="3727136"/>
                </a:lnTo>
                <a:lnTo>
                  <a:pt x="1764043" y="3728276"/>
                </a:lnTo>
                <a:lnTo>
                  <a:pt x="1780662" y="3729210"/>
                </a:lnTo>
                <a:lnTo>
                  <a:pt x="1778954" y="3758490"/>
                </a:lnTo>
                <a:close/>
              </a:path>
              <a:path w="1882775" h="3761104">
                <a:moveTo>
                  <a:pt x="14347" y="2112955"/>
                </a:moveTo>
                <a:lnTo>
                  <a:pt x="12308" y="2096082"/>
                </a:lnTo>
                <a:lnTo>
                  <a:pt x="10423" y="2079176"/>
                </a:lnTo>
                <a:lnTo>
                  <a:pt x="8701" y="2062292"/>
                </a:lnTo>
                <a:lnTo>
                  <a:pt x="7149" y="2045489"/>
                </a:lnTo>
                <a:lnTo>
                  <a:pt x="36307" y="2042927"/>
                </a:lnTo>
                <a:lnTo>
                  <a:pt x="37850" y="2059507"/>
                </a:lnTo>
                <a:lnTo>
                  <a:pt x="39537" y="2076111"/>
                </a:lnTo>
                <a:lnTo>
                  <a:pt x="41375" y="2092714"/>
                </a:lnTo>
                <a:lnTo>
                  <a:pt x="43371" y="2109295"/>
                </a:lnTo>
                <a:lnTo>
                  <a:pt x="14347" y="2112955"/>
                </a:lnTo>
                <a:close/>
              </a:path>
              <a:path w="1882775" h="3761104">
                <a:moveTo>
                  <a:pt x="1634140" y="3744826"/>
                </a:moveTo>
                <a:lnTo>
                  <a:pt x="1600544" y="3740084"/>
                </a:lnTo>
                <a:lnTo>
                  <a:pt x="1567040" y="3734700"/>
                </a:lnTo>
                <a:lnTo>
                  <a:pt x="1572042" y="3705786"/>
                </a:lnTo>
                <a:lnTo>
                  <a:pt x="1588411" y="3708533"/>
                </a:lnTo>
                <a:lnTo>
                  <a:pt x="1604906" y="3711108"/>
                </a:lnTo>
                <a:lnTo>
                  <a:pt x="1638044" y="3715790"/>
                </a:lnTo>
                <a:lnTo>
                  <a:pt x="1634140" y="3744826"/>
                </a:lnTo>
                <a:close/>
              </a:path>
              <a:path w="1882775" h="3761104">
                <a:moveTo>
                  <a:pt x="37893" y="2256305"/>
                </a:moveTo>
                <a:lnTo>
                  <a:pt x="34570" y="2239684"/>
                </a:lnTo>
                <a:lnTo>
                  <a:pt x="31395" y="2222984"/>
                </a:lnTo>
                <a:lnTo>
                  <a:pt x="28373" y="2206260"/>
                </a:lnTo>
                <a:lnTo>
                  <a:pt x="25510" y="2189571"/>
                </a:lnTo>
                <a:lnTo>
                  <a:pt x="54387" y="2184813"/>
                </a:lnTo>
                <a:lnTo>
                  <a:pt x="57199" y="2201227"/>
                </a:lnTo>
                <a:lnTo>
                  <a:pt x="60185" y="2217677"/>
                </a:lnTo>
                <a:lnTo>
                  <a:pt x="63322" y="2234103"/>
                </a:lnTo>
                <a:lnTo>
                  <a:pt x="66587" y="2250449"/>
                </a:lnTo>
                <a:lnTo>
                  <a:pt x="37893" y="2256305"/>
                </a:lnTo>
                <a:close/>
              </a:path>
              <a:path w="1882775" h="3761104">
                <a:moveTo>
                  <a:pt x="1490912" y="3720061"/>
                </a:moveTo>
                <a:lnTo>
                  <a:pt x="1474402" y="3716477"/>
                </a:lnTo>
                <a:lnTo>
                  <a:pt x="1457835" y="3712710"/>
                </a:lnTo>
                <a:lnTo>
                  <a:pt x="1424666" y="3704811"/>
                </a:lnTo>
                <a:lnTo>
                  <a:pt x="1431864" y="3676384"/>
                </a:lnTo>
                <a:lnTo>
                  <a:pt x="1464438" y="3684208"/>
                </a:lnTo>
                <a:lnTo>
                  <a:pt x="1480759" y="3687896"/>
                </a:lnTo>
                <a:lnTo>
                  <a:pt x="1497012" y="3691391"/>
                </a:lnTo>
                <a:lnTo>
                  <a:pt x="1490912" y="3720061"/>
                </a:lnTo>
                <a:close/>
              </a:path>
              <a:path w="1882775" h="3761104">
                <a:moveTo>
                  <a:pt x="72541" y="2397459"/>
                </a:moveTo>
                <a:lnTo>
                  <a:pt x="67950" y="2381183"/>
                </a:lnTo>
                <a:lnTo>
                  <a:pt x="63487" y="2364793"/>
                </a:lnTo>
                <a:lnTo>
                  <a:pt x="59167" y="2348358"/>
                </a:lnTo>
                <a:lnTo>
                  <a:pt x="55009" y="2331945"/>
                </a:lnTo>
                <a:lnTo>
                  <a:pt x="83460" y="2324869"/>
                </a:lnTo>
                <a:lnTo>
                  <a:pt x="87540" y="2341009"/>
                </a:lnTo>
                <a:lnTo>
                  <a:pt x="91778" y="2357184"/>
                </a:lnTo>
                <a:lnTo>
                  <a:pt x="96171" y="2373336"/>
                </a:lnTo>
                <a:lnTo>
                  <a:pt x="100710" y="2389407"/>
                </a:lnTo>
                <a:lnTo>
                  <a:pt x="72541" y="2397459"/>
                </a:lnTo>
                <a:close/>
              </a:path>
              <a:path w="1882775" h="3761104">
                <a:moveTo>
                  <a:pt x="1349770" y="3684314"/>
                </a:moveTo>
                <a:lnTo>
                  <a:pt x="1317379" y="3674463"/>
                </a:lnTo>
                <a:lnTo>
                  <a:pt x="1284988" y="3664062"/>
                </a:lnTo>
                <a:lnTo>
                  <a:pt x="1294260" y="3636246"/>
                </a:lnTo>
                <a:lnTo>
                  <a:pt x="1310149" y="3641483"/>
                </a:lnTo>
                <a:lnTo>
                  <a:pt x="1326117" y="3646571"/>
                </a:lnTo>
                <a:lnTo>
                  <a:pt x="1342109" y="3651498"/>
                </a:lnTo>
                <a:lnTo>
                  <a:pt x="1358066" y="3656255"/>
                </a:lnTo>
                <a:lnTo>
                  <a:pt x="1349770" y="3684314"/>
                </a:lnTo>
                <a:close/>
              </a:path>
              <a:path w="1882775" h="3761104">
                <a:moveTo>
                  <a:pt x="118010" y="2535563"/>
                </a:moveTo>
                <a:lnTo>
                  <a:pt x="112166" y="2519653"/>
                </a:lnTo>
                <a:lnTo>
                  <a:pt x="106449" y="2503629"/>
                </a:lnTo>
                <a:lnTo>
                  <a:pt x="100876" y="2487560"/>
                </a:lnTo>
                <a:lnTo>
                  <a:pt x="95464" y="2471513"/>
                </a:lnTo>
                <a:lnTo>
                  <a:pt x="123244" y="2462363"/>
                </a:lnTo>
                <a:lnTo>
                  <a:pt x="128582" y="2478135"/>
                </a:lnTo>
                <a:lnTo>
                  <a:pt x="134068" y="2493930"/>
                </a:lnTo>
                <a:lnTo>
                  <a:pt x="139697" y="2509680"/>
                </a:lnTo>
                <a:lnTo>
                  <a:pt x="145460" y="2525315"/>
                </a:lnTo>
                <a:lnTo>
                  <a:pt x="118010" y="2535563"/>
                </a:lnTo>
                <a:close/>
              </a:path>
              <a:path w="1882775" h="3761104">
                <a:moveTo>
                  <a:pt x="1211910" y="3637954"/>
                </a:moveTo>
                <a:lnTo>
                  <a:pt x="1196067" y="3631900"/>
                </a:lnTo>
                <a:lnTo>
                  <a:pt x="1180236" y="3625663"/>
                </a:lnTo>
                <a:lnTo>
                  <a:pt x="1148836" y="3612822"/>
                </a:lnTo>
                <a:lnTo>
                  <a:pt x="1160182" y="3585860"/>
                </a:lnTo>
                <a:lnTo>
                  <a:pt x="1175564" y="3592218"/>
                </a:lnTo>
                <a:lnTo>
                  <a:pt x="1206693" y="3604612"/>
                </a:lnTo>
                <a:lnTo>
                  <a:pt x="1222280" y="3610626"/>
                </a:lnTo>
                <a:lnTo>
                  <a:pt x="1211910" y="3637954"/>
                </a:lnTo>
                <a:close/>
              </a:path>
              <a:path w="1882775" h="3761104">
                <a:moveTo>
                  <a:pt x="173996" y="2669763"/>
                </a:moveTo>
                <a:lnTo>
                  <a:pt x="166963" y="2654398"/>
                </a:lnTo>
                <a:lnTo>
                  <a:pt x="160030" y="2638897"/>
                </a:lnTo>
                <a:lnTo>
                  <a:pt x="153230" y="2623304"/>
                </a:lnTo>
                <a:lnTo>
                  <a:pt x="146595" y="2607665"/>
                </a:lnTo>
                <a:lnTo>
                  <a:pt x="173569" y="2596319"/>
                </a:lnTo>
                <a:lnTo>
                  <a:pt x="180117" y="2611704"/>
                </a:lnTo>
                <a:lnTo>
                  <a:pt x="186809" y="2627078"/>
                </a:lnTo>
                <a:lnTo>
                  <a:pt x="193624" y="2642383"/>
                </a:lnTo>
                <a:lnTo>
                  <a:pt x="200543" y="2657563"/>
                </a:lnTo>
                <a:lnTo>
                  <a:pt x="173996" y="2669763"/>
                </a:lnTo>
                <a:close/>
              </a:path>
              <a:path w="1882775" h="3761104">
                <a:moveTo>
                  <a:pt x="1077954" y="3581224"/>
                </a:moveTo>
                <a:lnTo>
                  <a:pt x="1062590" y="3573908"/>
                </a:lnTo>
                <a:lnTo>
                  <a:pt x="1047272" y="3566432"/>
                </a:lnTo>
                <a:lnTo>
                  <a:pt x="1032044" y="3558818"/>
                </a:lnTo>
                <a:lnTo>
                  <a:pt x="1016954" y="3551090"/>
                </a:lnTo>
                <a:lnTo>
                  <a:pt x="1030375" y="3525104"/>
                </a:lnTo>
                <a:lnTo>
                  <a:pt x="1060249" y="3540141"/>
                </a:lnTo>
                <a:lnTo>
                  <a:pt x="1075307" y="3547476"/>
                </a:lnTo>
                <a:lnTo>
                  <a:pt x="1090399" y="3554628"/>
                </a:lnTo>
                <a:lnTo>
                  <a:pt x="1077954" y="3581224"/>
                </a:lnTo>
                <a:close/>
              </a:path>
              <a:path w="1882775" h="3761104">
                <a:moveTo>
                  <a:pt x="240144" y="2799327"/>
                </a:moveTo>
                <a:lnTo>
                  <a:pt x="231931" y="2784513"/>
                </a:lnTo>
                <a:lnTo>
                  <a:pt x="223819" y="2769574"/>
                </a:lnTo>
                <a:lnTo>
                  <a:pt x="215842" y="2754566"/>
                </a:lnTo>
                <a:lnTo>
                  <a:pt x="208034" y="2739547"/>
                </a:lnTo>
                <a:lnTo>
                  <a:pt x="234093" y="2726127"/>
                </a:lnTo>
                <a:lnTo>
                  <a:pt x="241763" y="2740944"/>
                </a:lnTo>
                <a:lnTo>
                  <a:pt x="249604" y="2755727"/>
                </a:lnTo>
                <a:lnTo>
                  <a:pt x="257588" y="2770441"/>
                </a:lnTo>
                <a:lnTo>
                  <a:pt x="265691" y="2785052"/>
                </a:lnTo>
                <a:lnTo>
                  <a:pt x="240144" y="2799327"/>
                </a:lnTo>
                <a:close/>
              </a:path>
              <a:path w="1882775" h="3761104">
                <a:moveTo>
                  <a:pt x="948757" y="3514124"/>
                </a:moveTo>
                <a:lnTo>
                  <a:pt x="934033" y="3505691"/>
                </a:lnTo>
                <a:lnTo>
                  <a:pt x="919355" y="3497075"/>
                </a:lnTo>
                <a:lnTo>
                  <a:pt x="904768" y="3488321"/>
                </a:lnTo>
                <a:lnTo>
                  <a:pt x="890319" y="3479476"/>
                </a:lnTo>
                <a:lnTo>
                  <a:pt x="905690" y="3454588"/>
                </a:lnTo>
                <a:lnTo>
                  <a:pt x="934284" y="3471882"/>
                </a:lnTo>
                <a:lnTo>
                  <a:pt x="948701" y="3480357"/>
                </a:lnTo>
                <a:lnTo>
                  <a:pt x="963152" y="3488626"/>
                </a:lnTo>
                <a:lnTo>
                  <a:pt x="948757" y="3514124"/>
                </a:lnTo>
                <a:close/>
              </a:path>
              <a:path w="1882775" h="3761104">
                <a:moveTo>
                  <a:pt x="316065" y="2923523"/>
                </a:moveTo>
                <a:lnTo>
                  <a:pt x="306743" y="2909349"/>
                </a:lnTo>
                <a:lnTo>
                  <a:pt x="297518" y="2895051"/>
                </a:lnTo>
                <a:lnTo>
                  <a:pt x="288416" y="2880683"/>
                </a:lnTo>
                <a:lnTo>
                  <a:pt x="279465" y="2866305"/>
                </a:lnTo>
                <a:lnTo>
                  <a:pt x="304389" y="2850932"/>
                </a:lnTo>
                <a:lnTo>
                  <a:pt x="313201" y="2865124"/>
                </a:lnTo>
                <a:lnTo>
                  <a:pt x="322169" y="2879282"/>
                </a:lnTo>
                <a:lnTo>
                  <a:pt x="331254" y="2893325"/>
                </a:lnTo>
                <a:lnTo>
                  <a:pt x="340416" y="2907174"/>
                </a:lnTo>
                <a:lnTo>
                  <a:pt x="316065" y="2923523"/>
                </a:lnTo>
                <a:close/>
              </a:path>
              <a:path w="1882775" h="3761104">
                <a:moveTo>
                  <a:pt x="825171" y="3437264"/>
                </a:moveTo>
                <a:lnTo>
                  <a:pt x="811179" y="3427679"/>
                </a:lnTo>
                <a:lnTo>
                  <a:pt x="797233" y="3417958"/>
                </a:lnTo>
                <a:lnTo>
                  <a:pt x="783378" y="3408099"/>
                </a:lnTo>
                <a:lnTo>
                  <a:pt x="769661" y="3398102"/>
                </a:lnTo>
                <a:lnTo>
                  <a:pt x="786985" y="3374556"/>
                </a:lnTo>
                <a:lnTo>
                  <a:pt x="800498" y="3384335"/>
                </a:lnTo>
                <a:lnTo>
                  <a:pt x="814114" y="3394046"/>
                </a:lnTo>
                <a:lnTo>
                  <a:pt x="827799" y="3403619"/>
                </a:lnTo>
                <a:lnTo>
                  <a:pt x="841519" y="3412986"/>
                </a:lnTo>
                <a:lnTo>
                  <a:pt x="825171" y="3437264"/>
                </a:lnTo>
                <a:close/>
              </a:path>
              <a:path w="1882775" h="3761104">
                <a:moveTo>
                  <a:pt x="401343" y="3041374"/>
                </a:moveTo>
                <a:lnTo>
                  <a:pt x="390940" y="3028021"/>
                </a:lnTo>
                <a:lnTo>
                  <a:pt x="380618" y="3014519"/>
                </a:lnTo>
                <a:lnTo>
                  <a:pt x="370410" y="3000903"/>
                </a:lnTo>
                <a:lnTo>
                  <a:pt x="360351" y="2987206"/>
                </a:lnTo>
                <a:lnTo>
                  <a:pt x="384019" y="2970004"/>
                </a:lnTo>
                <a:lnTo>
                  <a:pt x="393966" y="2983447"/>
                </a:lnTo>
                <a:lnTo>
                  <a:pt x="404027" y="2996844"/>
                </a:lnTo>
                <a:lnTo>
                  <a:pt x="414179" y="3010150"/>
                </a:lnTo>
                <a:lnTo>
                  <a:pt x="424401" y="3023318"/>
                </a:lnTo>
                <a:lnTo>
                  <a:pt x="401343" y="3041374"/>
                </a:lnTo>
                <a:close/>
              </a:path>
              <a:path w="1882775" h="3761104">
                <a:moveTo>
                  <a:pt x="707928" y="3351010"/>
                </a:moveTo>
                <a:lnTo>
                  <a:pt x="694760" y="3340381"/>
                </a:lnTo>
                <a:lnTo>
                  <a:pt x="681637" y="3329569"/>
                </a:lnTo>
                <a:lnTo>
                  <a:pt x="668606" y="3318619"/>
                </a:lnTo>
                <a:lnTo>
                  <a:pt x="655712" y="3307578"/>
                </a:lnTo>
                <a:lnTo>
                  <a:pt x="674745" y="3285374"/>
                </a:lnTo>
                <a:lnTo>
                  <a:pt x="687507" y="3296284"/>
                </a:lnTo>
                <a:lnTo>
                  <a:pt x="700349" y="3307045"/>
                </a:lnTo>
                <a:lnTo>
                  <a:pt x="713260" y="3317645"/>
                </a:lnTo>
                <a:lnTo>
                  <a:pt x="726228" y="3328074"/>
                </a:lnTo>
                <a:lnTo>
                  <a:pt x="707928" y="3351010"/>
                </a:lnTo>
                <a:close/>
              </a:path>
              <a:path w="1882775" h="3761104">
                <a:moveTo>
                  <a:pt x="495405" y="3152395"/>
                </a:moveTo>
                <a:lnTo>
                  <a:pt x="484066" y="3139865"/>
                </a:lnTo>
                <a:lnTo>
                  <a:pt x="472774" y="3127186"/>
                </a:lnTo>
                <a:lnTo>
                  <a:pt x="461572" y="3114393"/>
                </a:lnTo>
                <a:lnTo>
                  <a:pt x="450509" y="3101520"/>
                </a:lnTo>
                <a:lnTo>
                  <a:pt x="472713" y="3082488"/>
                </a:lnTo>
                <a:lnTo>
                  <a:pt x="483613" y="3095196"/>
                </a:lnTo>
                <a:lnTo>
                  <a:pt x="494673" y="3107834"/>
                </a:lnTo>
                <a:lnTo>
                  <a:pt x="505824" y="3120335"/>
                </a:lnTo>
                <a:lnTo>
                  <a:pt x="516999" y="3132630"/>
                </a:lnTo>
                <a:lnTo>
                  <a:pt x="495405" y="3152395"/>
                </a:lnTo>
                <a:close/>
              </a:path>
              <a:path w="1882775" h="3761104">
                <a:moveTo>
                  <a:pt x="597885" y="3255851"/>
                </a:moveTo>
                <a:lnTo>
                  <a:pt x="563332" y="3222791"/>
                </a:lnTo>
                <a:lnTo>
                  <a:pt x="549085" y="3208515"/>
                </a:lnTo>
                <a:lnTo>
                  <a:pt x="569825" y="3187897"/>
                </a:lnTo>
                <a:lnTo>
                  <a:pt x="583887" y="3201867"/>
                </a:lnTo>
                <a:lnTo>
                  <a:pt x="595124" y="3212830"/>
                </a:lnTo>
                <a:lnTo>
                  <a:pt x="606430" y="3223679"/>
                </a:lnTo>
                <a:lnTo>
                  <a:pt x="617771" y="3234379"/>
                </a:lnTo>
                <a:lnTo>
                  <a:pt x="597885" y="3255851"/>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8624748" y="0"/>
            <a:ext cx="1885229" cy="527450"/>
          </a:xfrm>
          <a:custGeom>
            <a:avLst/>
            <a:gdLst/>
            <a:ahLst/>
            <a:cxnLst/>
            <a:rect l="l" t="t" r="r" b="b"/>
            <a:pathLst>
              <a:path w="2078990" h="581660">
                <a:moveTo>
                  <a:pt x="0" y="581181"/>
                </a:moveTo>
                <a:lnTo>
                  <a:pt x="2078382" y="581181"/>
                </a:lnTo>
                <a:lnTo>
                  <a:pt x="2078382" y="0"/>
                </a:lnTo>
                <a:lnTo>
                  <a:pt x="0" y="0"/>
                </a:lnTo>
                <a:lnTo>
                  <a:pt x="0" y="581181"/>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10509427" y="0"/>
            <a:ext cx="434167" cy="1889261"/>
          </a:xfrm>
          <a:custGeom>
            <a:avLst/>
            <a:gdLst/>
            <a:ahLst/>
            <a:cxnLst/>
            <a:rect l="l" t="t" r="r" b="b"/>
            <a:pathLst>
              <a:path w="478790" h="2083435">
                <a:moveTo>
                  <a:pt x="0" y="0"/>
                </a:moveTo>
                <a:lnTo>
                  <a:pt x="478654" y="0"/>
                </a:lnTo>
                <a:lnTo>
                  <a:pt x="478654" y="2082807"/>
                </a:lnTo>
                <a:lnTo>
                  <a:pt x="0" y="2082807"/>
                </a:lnTo>
                <a:lnTo>
                  <a:pt x="0" y="0"/>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1714760" y="3592997"/>
            <a:ext cx="1839741" cy="0"/>
          </a:xfrm>
          <a:custGeom>
            <a:avLst/>
            <a:gdLst/>
            <a:ahLst/>
            <a:cxnLst/>
            <a:rect l="l" t="t" r="r" b="b"/>
            <a:pathLst>
              <a:path w="2028825">
                <a:moveTo>
                  <a:pt x="0" y="0"/>
                </a:moveTo>
                <a:lnTo>
                  <a:pt x="2028375" y="0"/>
                </a:lnTo>
              </a:path>
            </a:pathLst>
          </a:custGeom>
          <a:ln w="47610">
            <a:solidFill>
              <a:srgbClr val="1CA38B"/>
            </a:solidFill>
          </a:ln>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1247608" y="5360322"/>
            <a:ext cx="1856438" cy="1495977"/>
          </a:xfrm>
          <a:custGeom>
            <a:avLst/>
            <a:gdLst/>
            <a:ahLst/>
            <a:cxnLst/>
            <a:rect l="l" t="t" r="r" b="b"/>
            <a:pathLst>
              <a:path w="2047239" h="1649729">
                <a:moveTo>
                  <a:pt x="0" y="1649360"/>
                </a:moveTo>
                <a:lnTo>
                  <a:pt x="0" y="0"/>
                </a:lnTo>
                <a:lnTo>
                  <a:pt x="2046817" y="0"/>
                </a:lnTo>
                <a:lnTo>
                  <a:pt x="2046817" y="1649360"/>
                </a:lnTo>
                <a:lnTo>
                  <a:pt x="0" y="1649360"/>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1433797" y="5718412"/>
            <a:ext cx="285030" cy="285030"/>
          </a:xfrm>
          <a:custGeom>
            <a:avLst/>
            <a:gdLst/>
            <a:ahLst/>
            <a:cxnLst/>
            <a:rect l="l" t="t" r="r" b="b"/>
            <a:pathLst>
              <a:path w="314325" h="314325">
                <a:moveTo>
                  <a:pt x="153770" y="314231"/>
                </a:moveTo>
                <a:lnTo>
                  <a:pt x="57609" y="314231"/>
                </a:lnTo>
                <a:lnTo>
                  <a:pt x="35206" y="309697"/>
                </a:lnTo>
                <a:lnTo>
                  <a:pt x="16892" y="297338"/>
                </a:lnTo>
                <a:lnTo>
                  <a:pt x="4534" y="279024"/>
                </a:lnTo>
                <a:lnTo>
                  <a:pt x="0" y="256622"/>
                </a:lnTo>
                <a:lnTo>
                  <a:pt x="0" y="57609"/>
                </a:lnTo>
                <a:lnTo>
                  <a:pt x="4534" y="35207"/>
                </a:lnTo>
                <a:lnTo>
                  <a:pt x="16892" y="16892"/>
                </a:lnTo>
                <a:lnTo>
                  <a:pt x="35206" y="4534"/>
                </a:lnTo>
                <a:lnTo>
                  <a:pt x="57609" y="0"/>
                </a:lnTo>
                <a:lnTo>
                  <a:pt x="256622" y="0"/>
                </a:lnTo>
                <a:lnTo>
                  <a:pt x="279025" y="4534"/>
                </a:lnTo>
                <a:lnTo>
                  <a:pt x="297339" y="16892"/>
                </a:lnTo>
                <a:lnTo>
                  <a:pt x="309697" y="35207"/>
                </a:lnTo>
                <a:lnTo>
                  <a:pt x="314231" y="57609"/>
                </a:lnTo>
                <a:lnTo>
                  <a:pt x="314231" y="78978"/>
                </a:lnTo>
                <a:lnTo>
                  <a:pt x="222502" y="78978"/>
                </a:lnTo>
                <a:lnTo>
                  <a:pt x="210530" y="79883"/>
                </a:lnTo>
                <a:lnTo>
                  <a:pt x="175403" y="96073"/>
                </a:lnTo>
                <a:lnTo>
                  <a:pt x="154991" y="137628"/>
                </a:lnTo>
                <a:lnTo>
                  <a:pt x="153770" y="153289"/>
                </a:lnTo>
                <a:lnTo>
                  <a:pt x="153770" y="159918"/>
                </a:lnTo>
                <a:lnTo>
                  <a:pt x="131441" y="159918"/>
                </a:lnTo>
                <a:lnTo>
                  <a:pt x="131441" y="198993"/>
                </a:lnTo>
                <a:lnTo>
                  <a:pt x="153770" y="198993"/>
                </a:lnTo>
                <a:lnTo>
                  <a:pt x="153770" y="314231"/>
                </a:lnTo>
                <a:close/>
              </a:path>
              <a:path w="314325" h="314325">
                <a:moveTo>
                  <a:pt x="314231" y="123284"/>
                </a:moveTo>
                <a:lnTo>
                  <a:pt x="248667" y="123284"/>
                </a:lnTo>
                <a:lnTo>
                  <a:pt x="250761" y="82466"/>
                </a:lnTo>
                <a:lnTo>
                  <a:pt x="244923" y="81038"/>
                </a:lnTo>
                <a:lnTo>
                  <a:pt x="238333" y="79937"/>
                </a:lnTo>
                <a:lnTo>
                  <a:pt x="230892" y="79229"/>
                </a:lnTo>
                <a:lnTo>
                  <a:pt x="222502" y="78978"/>
                </a:lnTo>
                <a:lnTo>
                  <a:pt x="314231" y="78978"/>
                </a:lnTo>
                <a:lnTo>
                  <a:pt x="314231" y="123284"/>
                </a:lnTo>
                <a:close/>
              </a:path>
              <a:path w="314325" h="314325">
                <a:moveTo>
                  <a:pt x="256622" y="314231"/>
                </a:moveTo>
                <a:lnTo>
                  <a:pt x="207150" y="314231"/>
                </a:lnTo>
                <a:lnTo>
                  <a:pt x="207150" y="198993"/>
                </a:lnTo>
                <a:lnTo>
                  <a:pt x="240991" y="198993"/>
                </a:lnTo>
                <a:lnTo>
                  <a:pt x="240991" y="159918"/>
                </a:lnTo>
                <a:lnTo>
                  <a:pt x="206803" y="159918"/>
                </a:lnTo>
                <a:lnTo>
                  <a:pt x="206803" y="151195"/>
                </a:lnTo>
                <a:lnTo>
                  <a:pt x="208220" y="139388"/>
                </a:lnTo>
                <a:lnTo>
                  <a:pt x="212646" y="129739"/>
                </a:lnTo>
                <a:lnTo>
                  <a:pt x="220343" y="123230"/>
                </a:lnTo>
                <a:lnTo>
                  <a:pt x="231573" y="120843"/>
                </a:lnTo>
                <a:lnTo>
                  <a:pt x="238550" y="120843"/>
                </a:lnTo>
                <a:lnTo>
                  <a:pt x="244131" y="121889"/>
                </a:lnTo>
                <a:lnTo>
                  <a:pt x="248667" y="123284"/>
                </a:lnTo>
                <a:lnTo>
                  <a:pt x="314231" y="123284"/>
                </a:lnTo>
                <a:lnTo>
                  <a:pt x="314231" y="256622"/>
                </a:lnTo>
                <a:lnTo>
                  <a:pt x="309697" y="279024"/>
                </a:lnTo>
                <a:lnTo>
                  <a:pt x="297339" y="297338"/>
                </a:lnTo>
                <a:lnTo>
                  <a:pt x="279025" y="309697"/>
                </a:lnTo>
                <a:lnTo>
                  <a:pt x="256622" y="314231"/>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1424013" y="6085193"/>
            <a:ext cx="293668" cy="293668"/>
          </a:xfrm>
          <a:custGeom>
            <a:avLst/>
            <a:gdLst/>
            <a:ahLst/>
            <a:cxnLst/>
            <a:rect l="l" t="t" r="r" b="b"/>
            <a:pathLst>
              <a:path w="323850" h="323850">
                <a:moveTo>
                  <a:pt x="283284" y="323753"/>
                </a:moveTo>
                <a:lnTo>
                  <a:pt x="40469" y="323753"/>
                </a:lnTo>
                <a:lnTo>
                  <a:pt x="24721" y="320571"/>
                </a:lnTo>
                <a:lnTo>
                  <a:pt x="11857" y="311896"/>
                </a:lnTo>
                <a:lnTo>
                  <a:pt x="3181" y="299032"/>
                </a:lnTo>
                <a:lnTo>
                  <a:pt x="0" y="283284"/>
                </a:lnTo>
                <a:lnTo>
                  <a:pt x="0" y="40469"/>
                </a:lnTo>
                <a:lnTo>
                  <a:pt x="3181" y="24721"/>
                </a:lnTo>
                <a:lnTo>
                  <a:pt x="11857" y="11857"/>
                </a:lnTo>
                <a:lnTo>
                  <a:pt x="24721" y="3181"/>
                </a:lnTo>
                <a:lnTo>
                  <a:pt x="40469" y="0"/>
                </a:lnTo>
                <a:lnTo>
                  <a:pt x="283284" y="0"/>
                </a:lnTo>
                <a:lnTo>
                  <a:pt x="299032" y="3181"/>
                </a:lnTo>
                <a:lnTo>
                  <a:pt x="311896" y="11857"/>
                </a:lnTo>
                <a:lnTo>
                  <a:pt x="320571" y="24721"/>
                </a:lnTo>
                <a:lnTo>
                  <a:pt x="323753" y="40469"/>
                </a:lnTo>
                <a:lnTo>
                  <a:pt x="323753" y="79643"/>
                </a:lnTo>
                <a:lnTo>
                  <a:pt x="200808" y="79643"/>
                </a:lnTo>
                <a:lnTo>
                  <a:pt x="184657" y="82910"/>
                </a:lnTo>
                <a:lnTo>
                  <a:pt x="178221" y="87251"/>
                </a:lnTo>
                <a:lnTo>
                  <a:pt x="74787" y="87251"/>
                </a:lnTo>
                <a:lnTo>
                  <a:pt x="71225" y="93402"/>
                </a:lnTo>
                <a:lnTo>
                  <a:pt x="69202" y="100525"/>
                </a:lnTo>
                <a:lnTo>
                  <a:pt x="69202" y="108133"/>
                </a:lnTo>
                <a:lnTo>
                  <a:pt x="70526" y="118564"/>
                </a:lnTo>
                <a:lnTo>
                  <a:pt x="74271" y="128024"/>
                </a:lnTo>
                <a:lnTo>
                  <a:pt x="80094" y="136178"/>
                </a:lnTo>
                <a:lnTo>
                  <a:pt x="81644" y="137514"/>
                </a:lnTo>
                <a:lnTo>
                  <a:pt x="68878" y="137514"/>
                </a:lnTo>
                <a:lnTo>
                  <a:pt x="68878" y="138081"/>
                </a:lnTo>
                <a:lnTo>
                  <a:pt x="71413" y="152375"/>
                </a:lnTo>
                <a:lnTo>
                  <a:pt x="78409" y="164537"/>
                </a:lnTo>
                <a:lnTo>
                  <a:pt x="88956" y="173649"/>
                </a:lnTo>
                <a:lnTo>
                  <a:pt x="102144" y="178793"/>
                </a:lnTo>
                <a:lnTo>
                  <a:pt x="99534" y="179521"/>
                </a:lnTo>
                <a:lnTo>
                  <a:pt x="83447" y="179521"/>
                </a:lnTo>
                <a:lnTo>
                  <a:pt x="89175" y="190943"/>
                </a:lnTo>
                <a:lnTo>
                  <a:pt x="98006" y="199998"/>
                </a:lnTo>
                <a:lnTo>
                  <a:pt x="109250" y="206018"/>
                </a:lnTo>
                <a:lnTo>
                  <a:pt x="122217" y="208335"/>
                </a:lnTo>
                <a:lnTo>
                  <a:pt x="110883" y="215830"/>
                </a:lnTo>
                <a:lnTo>
                  <a:pt x="98380" y="221427"/>
                </a:lnTo>
                <a:lnTo>
                  <a:pt x="84906" y="224930"/>
                </a:lnTo>
                <a:lnTo>
                  <a:pt x="77322" y="225575"/>
                </a:lnTo>
                <a:lnTo>
                  <a:pt x="60784" y="225575"/>
                </a:lnTo>
                <a:lnTo>
                  <a:pt x="75139" y="233388"/>
                </a:lnTo>
                <a:lnTo>
                  <a:pt x="90640" y="239213"/>
                </a:lnTo>
                <a:lnTo>
                  <a:pt x="107098" y="242853"/>
                </a:lnTo>
                <a:lnTo>
                  <a:pt x="124321" y="244110"/>
                </a:lnTo>
                <a:lnTo>
                  <a:pt x="323753" y="244110"/>
                </a:lnTo>
                <a:lnTo>
                  <a:pt x="323753" y="283284"/>
                </a:lnTo>
                <a:lnTo>
                  <a:pt x="320571" y="299032"/>
                </a:lnTo>
                <a:lnTo>
                  <a:pt x="311896" y="311896"/>
                </a:lnTo>
                <a:lnTo>
                  <a:pt x="299032" y="320571"/>
                </a:lnTo>
                <a:lnTo>
                  <a:pt x="283284" y="323753"/>
                </a:lnTo>
                <a:close/>
              </a:path>
              <a:path w="323850" h="323850">
                <a:moveTo>
                  <a:pt x="231079" y="92755"/>
                </a:moveTo>
                <a:lnTo>
                  <a:pt x="224812" y="87292"/>
                </a:lnTo>
                <a:lnTo>
                  <a:pt x="217552" y="83164"/>
                </a:lnTo>
                <a:lnTo>
                  <a:pt x="209487" y="80554"/>
                </a:lnTo>
                <a:lnTo>
                  <a:pt x="200808" y="79643"/>
                </a:lnTo>
                <a:lnTo>
                  <a:pt x="323753" y="79643"/>
                </a:lnTo>
                <a:lnTo>
                  <a:pt x="323753" y="82719"/>
                </a:lnTo>
                <a:lnTo>
                  <a:pt x="257465" y="82719"/>
                </a:lnTo>
                <a:lnTo>
                  <a:pt x="251293" y="86040"/>
                </a:lnTo>
                <a:lnTo>
                  <a:pt x="244818" y="88829"/>
                </a:lnTo>
                <a:lnTo>
                  <a:pt x="238070" y="91073"/>
                </a:lnTo>
                <a:lnTo>
                  <a:pt x="231079" y="92755"/>
                </a:lnTo>
                <a:close/>
              </a:path>
              <a:path w="323850" h="323850">
                <a:moveTo>
                  <a:pt x="239173" y="105705"/>
                </a:moveTo>
                <a:lnTo>
                  <a:pt x="245206" y="101328"/>
                </a:lnTo>
                <a:lnTo>
                  <a:pt x="250352" y="95942"/>
                </a:lnTo>
                <a:lnTo>
                  <a:pt x="254481" y="89691"/>
                </a:lnTo>
                <a:lnTo>
                  <a:pt x="257465" y="82719"/>
                </a:lnTo>
                <a:lnTo>
                  <a:pt x="323753" y="82719"/>
                </a:lnTo>
                <a:lnTo>
                  <a:pt x="323753" y="99149"/>
                </a:lnTo>
                <a:lnTo>
                  <a:pt x="263050" y="99149"/>
                </a:lnTo>
                <a:lnTo>
                  <a:pt x="255603" y="102468"/>
                </a:lnTo>
                <a:lnTo>
                  <a:pt x="247590" y="104653"/>
                </a:lnTo>
                <a:lnTo>
                  <a:pt x="239173" y="105705"/>
                </a:lnTo>
                <a:close/>
              </a:path>
              <a:path w="323850" h="323850">
                <a:moveTo>
                  <a:pt x="160339" y="130634"/>
                </a:moveTo>
                <a:lnTo>
                  <a:pt x="135305" y="126667"/>
                </a:lnTo>
                <a:lnTo>
                  <a:pt x="112312" y="117714"/>
                </a:lnTo>
                <a:lnTo>
                  <a:pt x="91944" y="104376"/>
                </a:lnTo>
                <a:lnTo>
                  <a:pt x="74787" y="87251"/>
                </a:lnTo>
                <a:lnTo>
                  <a:pt x="178221" y="87251"/>
                </a:lnTo>
                <a:lnTo>
                  <a:pt x="171458" y="91814"/>
                </a:lnTo>
                <a:lnTo>
                  <a:pt x="162553" y="105013"/>
                </a:lnTo>
                <a:lnTo>
                  <a:pt x="159385" y="120679"/>
                </a:lnTo>
                <a:lnTo>
                  <a:pt x="159286" y="124402"/>
                </a:lnTo>
                <a:lnTo>
                  <a:pt x="159691" y="127559"/>
                </a:lnTo>
                <a:lnTo>
                  <a:pt x="160339" y="130634"/>
                </a:lnTo>
                <a:close/>
              </a:path>
              <a:path w="323850" h="323850">
                <a:moveTo>
                  <a:pt x="323753" y="244110"/>
                </a:moveTo>
                <a:lnTo>
                  <a:pt x="124321" y="244110"/>
                </a:lnTo>
                <a:lnTo>
                  <a:pt x="174972" y="233364"/>
                </a:lnTo>
                <a:lnTo>
                  <a:pt x="211987" y="205614"/>
                </a:lnTo>
                <a:lnTo>
                  <a:pt x="234692" y="167589"/>
                </a:lnTo>
                <a:lnTo>
                  <a:pt x="242290" y="126667"/>
                </a:lnTo>
                <a:lnTo>
                  <a:pt x="242329" y="120679"/>
                </a:lnTo>
                <a:lnTo>
                  <a:pt x="248196" y="116029"/>
                </a:lnTo>
                <a:lnTo>
                  <a:pt x="253630" y="110855"/>
                </a:lnTo>
                <a:lnTo>
                  <a:pt x="258594" y="105211"/>
                </a:lnTo>
                <a:lnTo>
                  <a:pt x="263050" y="99149"/>
                </a:lnTo>
                <a:lnTo>
                  <a:pt x="323753" y="99149"/>
                </a:lnTo>
                <a:lnTo>
                  <a:pt x="323753" y="244110"/>
                </a:lnTo>
                <a:close/>
              </a:path>
              <a:path w="323850" h="323850">
                <a:moveTo>
                  <a:pt x="87656" y="142694"/>
                </a:moveTo>
                <a:lnTo>
                  <a:pt x="80857" y="142451"/>
                </a:lnTo>
                <a:lnTo>
                  <a:pt x="74463" y="140590"/>
                </a:lnTo>
                <a:lnTo>
                  <a:pt x="68878" y="137514"/>
                </a:lnTo>
                <a:lnTo>
                  <a:pt x="81644" y="137514"/>
                </a:lnTo>
                <a:lnTo>
                  <a:pt x="87656" y="142694"/>
                </a:lnTo>
                <a:close/>
              </a:path>
              <a:path w="323850" h="323850">
                <a:moveTo>
                  <a:pt x="95021" y="180249"/>
                </a:moveTo>
                <a:lnTo>
                  <a:pt x="88546" y="180249"/>
                </a:lnTo>
                <a:lnTo>
                  <a:pt x="85956" y="180007"/>
                </a:lnTo>
                <a:lnTo>
                  <a:pt x="83447" y="179521"/>
                </a:lnTo>
                <a:lnTo>
                  <a:pt x="99534" y="179521"/>
                </a:lnTo>
                <a:lnTo>
                  <a:pt x="98663" y="179764"/>
                </a:lnTo>
                <a:lnTo>
                  <a:pt x="95021" y="180249"/>
                </a:lnTo>
                <a:close/>
              </a:path>
              <a:path w="323850" h="323850">
                <a:moveTo>
                  <a:pt x="70659" y="226142"/>
                </a:moveTo>
                <a:lnTo>
                  <a:pt x="67340" y="226142"/>
                </a:lnTo>
                <a:lnTo>
                  <a:pt x="64022" y="225980"/>
                </a:lnTo>
                <a:lnTo>
                  <a:pt x="60784" y="225575"/>
                </a:lnTo>
                <a:lnTo>
                  <a:pt x="77322" y="225575"/>
                </a:lnTo>
                <a:lnTo>
                  <a:pt x="70659" y="226142"/>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9" name="object 9"/>
          <p:cNvSpPr/>
          <p:nvPr/>
        </p:nvSpPr>
        <p:spPr>
          <a:xfrm>
            <a:off x="1424013" y="6444186"/>
            <a:ext cx="328217" cy="328217"/>
          </a:xfrm>
          <a:custGeom>
            <a:avLst/>
            <a:gdLst/>
            <a:ahLst/>
            <a:cxnLst/>
            <a:rect l="l" t="t" r="r" b="b"/>
            <a:pathLst>
              <a:path w="361950" h="361950">
                <a:moveTo>
                  <a:pt x="282519" y="361842"/>
                </a:moveTo>
                <a:lnTo>
                  <a:pt x="79324" y="361842"/>
                </a:lnTo>
                <a:lnTo>
                  <a:pt x="48477" y="355598"/>
                </a:lnTo>
                <a:lnTo>
                  <a:pt x="23260" y="338582"/>
                </a:lnTo>
                <a:lnTo>
                  <a:pt x="6243" y="313364"/>
                </a:lnTo>
                <a:lnTo>
                  <a:pt x="0" y="282519"/>
                </a:lnTo>
                <a:lnTo>
                  <a:pt x="0" y="79324"/>
                </a:lnTo>
                <a:lnTo>
                  <a:pt x="6243" y="48477"/>
                </a:lnTo>
                <a:lnTo>
                  <a:pt x="23260" y="23260"/>
                </a:lnTo>
                <a:lnTo>
                  <a:pt x="48477" y="6243"/>
                </a:lnTo>
                <a:lnTo>
                  <a:pt x="79324" y="0"/>
                </a:lnTo>
                <a:lnTo>
                  <a:pt x="282518" y="0"/>
                </a:lnTo>
                <a:lnTo>
                  <a:pt x="313364" y="6243"/>
                </a:lnTo>
                <a:lnTo>
                  <a:pt x="338582" y="23260"/>
                </a:lnTo>
                <a:lnTo>
                  <a:pt x="355598" y="48477"/>
                </a:lnTo>
                <a:lnTo>
                  <a:pt x="356674" y="53793"/>
                </a:lnTo>
                <a:lnTo>
                  <a:pt x="262094" y="53793"/>
                </a:lnTo>
                <a:lnTo>
                  <a:pt x="262094" y="99346"/>
                </a:lnTo>
                <a:lnTo>
                  <a:pt x="361842" y="99346"/>
                </a:lnTo>
                <a:lnTo>
                  <a:pt x="361842" y="107667"/>
                </a:lnTo>
                <a:lnTo>
                  <a:pt x="180921" y="107667"/>
                </a:lnTo>
                <a:lnTo>
                  <a:pt x="163343" y="109809"/>
                </a:lnTo>
                <a:lnTo>
                  <a:pt x="147003" y="115998"/>
                </a:lnTo>
                <a:lnTo>
                  <a:pt x="132586" y="125875"/>
                </a:lnTo>
                <a:lnTo>
                  <a:pt x="120777" y="139085"/>
                </a:lnTo>
                <a:lnTo>
                  <a:pt x="119932" y="140516"/>
                </a:lnTo>
                <a:lnTo>
                  <a:pt x="16082" y="140516"/>
                </a:lnTo>
                <a:lnTo>
                  <a:pt x="16082" y="282519"/>
                </a:lnTo>
                <a:lnTo>
                  <a:pt x="34626" y="327216"/>
                </a:lnTo>
                <a:lnTo>
                  <a:pt x="79324" y="345761"/>
                </a:lnTo>
                <a:lnTo>
                  <a:pt x="327944" y="345761"/>
                </a:lnTo>
                <a:lnTo>
                  <a:pt x="313365" y="355598"/>
                </a:lnTo>
                <a:lnTo>
                  <a:pt x="282519" y="361842"/>
                </a:lnTo>
                <a:close/>
              </a:path>
              <a:path w="361950" h="361950">
                <a:moveTo>
                  <a:pt x="361842" y="99346"/>
                </a:moveTo>
                <a:lnTo>
                  <a:pt x="307685" y="99346"/>
                </a:lnTo>
                <a:lnTo>
                  <a:pt x="307685" y="53793"/>
                </a:lnTo>
                <a:lnTo>
                  <a:pt x="356674" y="53793"/>
                </a:lnTo>
                <a:lnTo>
                  <a:pt x="361842" y="79324"/>
                </a:lnTo>
                <a:lnTo>
                  <a:pt x="361842" y="99346"/>
                </a:lnTo>
                <a:close/>
              </a:path>
              <a:path w="361950" h="361950">
                <a:moveTo>
                  <a:pt x="229073" y="254175"/>
                </a:moveTo>
                <a:lnTo>
                  <a:pt x="180921" y="254175"/>
                </a:lnTo>
                <a:lnTo>
                  <a:pt x="209408" y="248409"/>
                </a:lnTo>
                <a:lnTo>
                  <a:pt x="232695" y="232695"/>
                </a:lnTo>
                <a:lnTo>
                  <a:pt x="248409" y="209408"/>
                </a:lnTo>
                <a:lnTo>
                  <a:pt x="254175" y="180921"/>
                </a:lnTo>
                <a:lnTo>
                  <a:pt x="253332" y="169756"/>
                </a:lnTo>
                <a:lnTo>
                  <a:pt x="229253" y="125874"/>
                </a:lnTo>
                <a:lnTo>
                  <a:pt x="180921" y="107667"/>
                </a:lnTo>
                <a:lnTo>
                  <a:pt x="361842" y="107667"/>
                </a:lnTo>
                <a:lnTo>
                  <a:pt x="361842" y="140516"/>
                </a:lnTo>
                <a:lnTo>
                  <a:pt x="260582" y="140516"/>
                </a:lnTo>
                <a:lnTo>
                  <a:pt x="264766" y="150086"/>
                </a:lnTo>
                <a:lnTo>
                  <a:pt x="267795" y="160064"/>
                </a:lnTo>
                <a:lnTo>
                  <a:pt x="269635" y="170368"/>
                </a:lnTo>
                <a:lnTo>
                  <a:pt x="270256" y="180921"/>
                </a:lnTo>
                <a:lnTo>
                  <a:pt x="263225" y="215661"/>
                </a:lnTo>
                <a:lnTo>
                  <a:pt x="244061" y="244061"/>
                </a:lnTo>
                <a:lnTo>
                  <a:pt x="229073" y="254175"/>
                </a:lnTo>
                <a:close/>
              </a:path>
              <a:path w="361950" h="361950">
                <a:moveTo>
                  <a:pt x="180921" y="270256"/>
                </a:moveTo>
                <a:lnTo>
                  <a:pt x="146181" y="263225"/>
                </a:lnTo>
                <a:lnTo>
                  <a:pt x="117781" y="244061"/>
                </a:lnTo>
                <a:lnTo>
                  <a:pt x="98617" y="215661"/>
                </a:lnTo>
                <a:lnTo>
                  <a:pt x="91585" y="180921"/>
                </a:lnTo>
                <a:lnTo>
                  <a:pt x="92206" y="170368"/>
                </a:lnTo>
                <a:lnTo>
                  <a:pt x="94048" y="160062"/>
                </a:lnTo>
                <a:lnTo>
                  <a:pt x="97077" y="150085"/>
                </a:lnTo>
                <a:lnTo>
                  <a:pt x="101260" y="140516"/>
                </a:lnTo>
                <a:lnTo>
                  <a:pt x="119932" y="140516"/>
                </a:lnTo>
                <a:lnTo>
                  <a:pt x="115110" y="148692"/>
                </a:lnTo>
                <a:lnTo>
                  <a:pt x="111006" y="158965"/>
                </a:lnTo>
                <a:lnTo>
                  <a:pt x="108509" y="169756"/>
                </a:lnTo>
                <a:lnTo>
                  <a:pt x="107667" y="180921"/>
                </a:lnTo>
                <a:lnTo>
                  <a:pt x="113433" y="209408"/>
                </a:lnTo>
                <a:lnTo>
                  <a:pt x="129146" y="232695"/>
                </a:lnTo>
                <a:lnTo>
                  <a:pt x="152434" y="248409"/>
                </a:lnTo>
                <a:lnTo>
                  <a:pt x="180921" y="254175"/>
                </a:lnTo>
                <a:lnTo>
                  <a:pt x="229073" y="254175"/>
                </a:lnTo>
                <a:lnTo>
                  <a:pt x="215661" y="263225"/>
                </a:lnTo>
                <a:lnTo>
                  <a:pt x="180921" y="270256"/>
                </a:lnTo>
                <a:close/>
              </a:path>
              <a:path w="361950" h="361950">
                <a:moveTo>
                  <a:pt x="327944" y="345761"/>
                </a:moveTo>
                <a:lnTo>
                  <a:pt x="282518" y="345761"/>
                </a:lnTo>
                <a:lnTo>
                  <a:pt x="307111" y="340783"/>
                </a:lnTo>
                <a:lnTo>
                  <a:pt x="327216" y="327216"/>
                </a:lnTo>
                <a:lnTo>
                  <a:pt x="340782" y="307112"/>
                </a:lnTo>
                <a:lnTo>
                  <a:pt x="345759" y="282519"/>
                </a:lnTo>
                <a:lnTo>
                  <a:pt x="345759" y="140516"/>
                </a:lnTo>
                <a:lnTo>
                  <a:pt x="361842" y="140516"/>
                </a:lnTo>
                <a:lnTo>
                  <a:pt x="361842" y="282519"/>
                </a:lnTo>
                <a:lnTo>
                  <a:pt x="355598" y="313365"/>
                </a:lnTo>
                <a:lnTo>
                  <a:pt x="338582" y="338582"/>
                </a:lnTo>
                <a:lnTo>
                  <a:pt x="327944" y="345761"/>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10" name="object 10"/>
          <p:cNvSpPr txBox="1">
            <a:spLocks noGrp="1"/>
          </p:cNvSpPr>
          <p:nvPr>
            <p:ph type="title"/>
          </p:nvPr>
        </p:nvSpPr>
        <p:spPr>
          <a:xfrm>
            <a:off x="1705313" y="308649"/>
            <a:ext cx="10003980" cy="486054"/>
          </a:xfrm>
          <a:prstGeom prst="rect">
            <a:avLst/>
          </a:prstGeom>
        </p:spPr>
        <p:txBody>
          <a:bodyPr vert="horz" wrap="square" lIns="0" tIns="11516" rIns="0" bIns="0" rtlCol="0">
            <a:spAutoFit/>
          </a:bodyPr>
          <a:lstStyle/>
          <a:p>
            <a:pPr marL="11516">
              <a:spcBef>
                <a:spcPts val="91"/>
              </a:spcBef>
            </a:pPr>
            <a:r>
              <a:rPr spc="-27" dirty="0"/>
              <a:t>Our</a:t>
            </a:r>
            <a:r>
              <a:rPr spc="-50" dirty="0"/>
              <a:t> </a:t>
            </a:r>
            <a:r>
              <a:rPr spc="127" dirty="0"/>
              <a:t>'Family</a:t>
            </a:r>
            <a:r>
              <a:rPr spc="-50" dirty="0"/>
              <a:t> </a:t>
            </a:r>
            <a:r>
              <a:rPr spc="136" dirty="0"/>
              <a:t>Services'</a:t>
            </a:r>
            <a:r>
              <a:rPr spc="-50" dirty="0"/>
              <a:t> </a:t>
            </a:r>
            <a:r>
              <a:rPr spc="59" dirty="0"/>
              <a:t>provide</a:t>
            </a:r>
            <a:r>
              <a:rPr spc="-50" dirty="0"/>
              <a:t> </a:t>
            </a:r>
            <a:r>
              <a:rPr spc="45" dirty="0"/>
              <a:t>whole</a:t>
            </a:r>
            <a:r>
              <a:rPr spc="-45" dirty="0"/>
              <a:t> </a:t>
            </a:r>
            <a:r>
              <a:rPr spc="109" dirty="0"/>
              <a:t>family</a:t>
            </a:r>
            <a:r>
              <a:rPr spc="-50" dirty="0"/>
              <a:t> </a:t>
            </a:r>
            <a:r>
              <a:rPr spc="86" dirty="0"/>
              <a:t>support</a:t>
            </a:r>
          </a:p>
        </p:txBody>
      </p:sp>
      <p:sp>
        <p:nvSpPr>
          <p:cNvPr id="11" name="object 11"/>
          <p:cNvSpPr txBox="1"/>
          <p:nvPr/>
        </p:nvSpPr>
        <p:spPr>
          <a:xfrm>
            <a:off x="1649053" y="798011"/>
            <a:ext cx="8904459" cy="2346118"/>
          </a:xfrm>
          <a:prstGeom prst="rect">
            <a:avLst/>
          </a:prstGeom>
        </p:spPr>
        <p:txBody>
          <a:bodyPr vert="horz" wrap="square" lIns="0" tIns="37428" rIns="0" bIns="0" rtlCol="0">
            <a:spAutoFit/>
          </a:bodyPr>
          <a:lstStyle/>
          <a:p>
            <a:pPr marL="11516" marR="4607" defTabSz="829178">
              <a:lnSpc>
                <a:spcPts val="3600"/>
              </a:lnSpc>
              <a:spcBef>
                <a:spcPts val="295"/>
              </a:spcBef>
            </a:pPr>
            <a:r>
              <a:rPr sz="3083" b="1" spc="45" dirty="0">
                <a:solidFill>
                  <a:srgbClr val="FFFFFF"/>
                </a:solidFill>
                <a:latin typeface="Calibri"/>
                <a:cs typeface="Calibri"/>
              </a:rPr>
              <a:t>for </a:t>
            </a:r>
            <a:r>
              <a:rPr sz="3083" b="1" spc="118" dirty="0">
                <a:solidFill>
                  <a:srgbClr val="FFFFFF"/>
                </a:solidFill>
                <a:latin typeface="Calibri"/>
                <a:cs typeface="Calibri"/>
              </a:rPr>
              <a:t>children </a:t>
            </a:r>
            <a:r>
              <a:rPr sz="3083" b="1" spc="127" dirty="0">
                <a:solidFill>
                  <a:srgbClr val="FFFFFF"/>
                </a:solidFill>
                <a:latin typeface="Calibri"/>
                <a:cs typeface="Calibri"/>
              </a:rPr>
              <a:t>and </a:t>
            </a:r>
            <a:r>
              <a:rPr sz="3083" b="1" spc="109" dirty="0">
                <a:solidFill>
                  <a:srgbClr val="FFFFFF"/>
                </a:solidFill>
                <a:latin typeface="Calibri"/>
                <a:cs typeface="Calibri"/>
              </a:rPr>
              <a:t>family </a:t>
            </a:r>
            <a:r>
              <a:rPr sz="3083" b="1" spc="150" dirty="0">
                <a:solidFill>
                  <a:srgbClr val="FFFFFF"/>
                </a:solidFill>
                <a:latin typeface="Calibri"/>
                <a:cs typeface="Calibri"/>
              </a:rPr>
              <a:t>members </a:t>
            </a:r>
            <a:r>
              <a:rPr sz="3083" b="1" spc="141" dirty="0">
                <a:solidFill>
                  <a:srgbClr val="FFFFFF"/>
                </a:solidFill>
                <a:latin typeface="Calibri"/>
                <a:cs typeface="Calibri"/>
              </a:rPr>
              <a:t>affected </a:t>
            </a:r>
            <a:r>
              <a:rPr sz="3083" b="1" spc="63" dirty="0">
                <a:solidFill>
                  <a:srgbClr val="FFFFFF"/>
                </a:solidFill>
                <a:latin typeface="Calibri"/>
                <a:cs typeface="Calibri"/>
              </a:rPr>
              <a:t>by  </a:t>
            </a:r>
            <a:r>
              <a:rPr sz="3083" b="1" spc="109" dirty="0">
                <a:solidFill>
                  <a:srgbClr val="FFFFFF"/>
                </a:solidFill>
                <a:latin typeface="Calibri"/>
                <a:cs typeface="Calibri"/>
              </a:rPr>
              <a:t>parental </a:t>
            </a:r>
            <a:r>
              <a:rPr sz="3083" b="1" spc="168" dirty="0">
                <a:solidFill>
                  <a:srgbClr val="FFFFFF"/>
                </a:solidFill>
                <a:latin typeface="Calibri"/>
                <a:cs typeface="Calibri"/>
              </a:rPr>
              <a:t>substance </a:t>
            </a:r>
            <a:r>
              <a:rPr sz="3083" b="1" spc="145" dirty="0">
                <a:solidFill>
                  <a:srgbClr val="FFFFFF"/>
                </a:solidFill>
                <a:latin typeface="Calibri"/>
                <a:cs typeface="Calibri"/>
              </a:rPr>
              <a:t>misuse. </a:t>
            </a:r>
            <a:r>
              <a:rPr sz="3083" b="1" spc="77" dirty="0">
                <a:solidFill>
                  <a:srgbClr val="FFFFFF"/>
                </a:solidFill>
                <a:latin typeface="Calibri"/>
                <a:cs typeface="Calibri"/>
              </a:rPr>
              <a:t>Interventions </a:t>
            </a:r>
            <a:r>
              <a:rPr sz="3083" b="1" spc="113" dirty="0">
                <a:solidFill>
                  <a:srgbClr val="FFFFFF"/>
                </a:solidFill>
                <a:latin typeface="Calibri"/>
                <a:cs typeface="Calibri"/>
              </a:rPr>
              <a:t>are  </a:t>
            </a:r>
            <a:r>
              <a:rPr sz="3083" b="1" spc="127" dirty="0">
                <a:solidFill>
                  <a:srgbClr val="FFFFFF"/>
                </a:solidFill>
                <a:latin typeface="Calibri"/>
                <a:cs typeface="Calibri"/>
              </a:rPr>
              <a:t>centred</a:t>
            </a:r>
            <a:r>
              <a:rPr sz="3083" b="1" spc="-50" dirty="0">
                <a:solidFill>
                  <a:srgbClr val="FFFFFF"/>
                </a:solidFill>
                <a:latin typeface="Calibri"/>
                <a:cs typeface="Calibri"/>
              </a:rPr>
              <a:t> </a:t>
            </a:r>
            <a:r>
              <a:rPr sz="3083" b="1" spc="86" dirty="0">
                <a:solidFill>
                  <a:srgbClr val="FFFFFF"/>
                </a:solidFill>
                <a:latin typeface="Calibri"/>
                <a:cs typeface="Calibri"/>
              </a:rPr>
              <a:t>around</a:t>
            </a:r>
            <a:r>
              <a:rPr sz="3083" b="1" spc="-50" dirty="0">
                <a:solidFill>
                  <a:srgbClr val="FFFFFF"/>
                </a:solidFill>
                <a:latin typeface="Calibri"/>
                <a:cs typeface="Calibri"/>
              </a:rPr>
              <a:t> </a:t>
            </a:r>
            <a:r>
              <a:rPr sz="3083" b="1" spc="100" dirty="0">
                <a:solidFill>
                  <a:srgbClr val="FFFFFF"/>
                </a:solidFill>
                <a:latin typeface="Calibri"/>
                <a:cs typeface="Calibri"/>
              </a:rPr>
              <a:t>the</a:t>
            </a:r>
            <a:r>
              <a:rPr sz="3083" b="1" spc="-50" dirty="0">
                <a:solidFill>
                  <a:srgbClr val="FFFFFF"/>
                </a:solidFill>
                <a:latin typeface="Calibri"/>
                <a:cs typeface="Calibri"/>
              </a:rPr>
              <a:t> </a:t>
            </a:r>
            <a:r>
              <a:rPr sz="3083" b="1" spc="118" dirty="0">
                <a:solidFill>
                  <a:srgbClr val="FFFFFF"/>
                </a:solidFill>
                <a:latin typeface="Calibri"/>
                <a:cs typeface="Calibri"/>
              </a:rPr>
              <a:t>voice</a:t>
            </a:r>
            <a:r>
              <a:rPr sz="3083" b="1" spc="-50" dirty="0">
                <a:solidFill>
                  <a:srgbClr val="FFFFFF"/>
                </a:solidFill>
                <a:latin typeface="Calibri"/>
                <a:cs typeface="Calibri"/>
              </a:rPr>
              <a:t> </a:t>
            </a:r>
            <a:r>
              <a:rPr sz="3083" b="1" spc="54" dirty="0">
                <a:solidFill>
                  <a:srgbClr val="FFFFFF"/>
                </a:solidFill>
                <a:latin typeface="Calibri"/>
                <a:cs typeface="Calibri"/>
              </a:rPr>
              <a:t>of</a:t>
            </a:r>
            <a:r>
              <a:rPr sz="3083" b="1" spc="-50" dirty="0">
                <a:solidFill>
                  <a:srgbClr val="FFFFFF"/>
                </a:solidFill>
                <a:latin typeface="Calibri"/>
                <a:cs typeface="Calibri"/>
              </a:rPr>
              <a:t> </a:t>
            </a:r>
            <a:r>
              <a:rPr sz="3083" b="1" spc="100" dirty="0">
                <a:solidFill>
                  <a:srgbClr val="FFFFFF"/>
                </a:solidFill>
                <a:latin typeface="Calibri"/>
                <a:cs typeface="Calibri"/>
              </a:rPr>
              <a:t>the</a:t>
            </a:r>
            <a:r>
              <a:rPr sz="3083" b="1" spc="-50" dirty="0">
                <a:solidFill>
                  <a:srgbClr val="FFFFFF"/>
                </a:solidFill>
                <a:latin typeface="Calibri"/>
                <a:cs typeface="Calibri"/>
              </a:rPr>
              <a:t> </a:t>
            </a:r>
            <a:r>
              <a:rPr sz="3083" b="1" spc="127" dirty="0">
                <a:solidFill>
                  <a:srgbClr val="FFFFFF"/>
                </a:solidFill>
                <a:latin typeface="Calibri"/>
                <a:cs typeface="Calibri"/>
              </a:rPr>
              <a:t>child.</a:t>
            </a:r>
            <a:r>
              <a:rPr sz="3083" b="1" spc="-45" dirty="0">
                <a:solidFill>
                  <a:srgbClr val="FFFFFF"/>
                </a:solidFill>
                <a:latin typeface="Calibri"/>
                <a:cs typeface="Calibri"/>
              </a:rPr>
              <a:t> </a:t>
            </a:r>
            <a:r>
              <a:rPr sz="3083" b="1" spc="-172" dirty="0">
                <a:solidFill>
                  <a:srgbClr val="FFFFFF"/>
                </a:solidFill>
                <a:latin typeface="Calibri"/>
                <a:cs typeface="Calibri"/>
              </a:rPr>
              <a:t>We</a:t>
            </a:r>
            <a:r>
              <a:rPr sz="3083" b="1" spc="-50" dirty="0">
                <a:solidFill>
                  <a:srgbClr val="FFFFFF"/>
                </a:solidFill>
                <a:latin typeface="Calibri"/>
                <a:cs typeface="Calibri"/>
              </a:rPr>
              <a:t> </a:t>
            </a:r>
            <a:r>
              <a:rPr sz="3083" b="1" spc="23" dirty="0">
                <a:solidFill>
                  <a:srgbClr val="FFFFFF"/>
                </a:solidFill>
                <a:latin typeface="Calibri"/>
                <a:cs typeface="Calibri"/>
              </a:rPr>
              <a:t>work</a:t>
            </a:r>
            <a:r>
              <a:rPr sz="3083" b="1" spc="-50" dirty="0">
                <a:solidFill>
                  <a:srgbClr val="FFFFFF"/>
                </a:solidFill>
                <a:latin typeface="Calibri"/>
                <a:cs typeface="Calibri"/>
              </a:rPr>
              <a:t> </a:t>
            </a:r>
            <a:r>
              <a:rPr sz="3083" b="1" spc="14" dirty="0">
                <a:solidFill>
                  <a:srgbClr val="FFFFFF"/>
                </a:solidFill>
                <a:latin typeface="Calibri"/>
                <a:cs typeface="Calibri"/>
              </a:rPr>
              <a:t>with  </a:t>
            </a:r>
            <a:r>
              <a:rPr sz="3083" b="1" spc="118" dirty="0">
                <a:solidFill>
                  <a:srgbClr val="FFFFFF"/>
                </a:solidFill>
                <a:latin typeface="Calibri"/>
                <a:cs typeface="Calibri"/>
              </a:rPr>
              <a:t>parents </a:t>
            </a:r>
            <a:r>
              <a:rPr sz="3083" b="1" spc="127" dirty="0">
                <a:solidFill>
                  <a:srgbClr val="FFFFFF"/>
                </a:solidFill>
                <a:latin typeface="Calibri"/>
                <a:cs typeface="Calibri"/>
              </a:rPr>
              <a:t>and </a:t>
            </a:r>
            <a:r>
              <a:rPr sz="3083" b="1" spc="159" dirty="0">
                <a:solidFill>
                  <a:srgbClr val="FFFFFF"/>
                </a:solidFill>
                <a:latin typeface="Calibri"/>
                <a:cs typeface="Calibri"/>
              </a:rPr>
              <a:t>carers </a:t>
            </a:r>
            <a:r>
              <a:rPr sz="3083" b="1" spc="127" dirty="0">
                <a:solidFill>
                  <a:srgbClr val="FFFFFF"/>
                </a:solidFill>
                <a:latin typeface="Calibri"/>
                <a:cs typeface="Calibri"/>
              </a:rPr>
              <a:t>at </a:t>
            </a:r>
            <a:r>
              <a:rPr sz="3083" b="1" spc="118" dirty="0">
                <a:solidFill>
                  <a:srgbClr val="FFFFFF"/>
                </a:solidFill>
                <a:latin typeface="Calibri"/>
                <a:cs typeface="Calibri"/>
              </a:rPr>
              <a:t>any </a:t>
            </a:r>
            <a:r>
              <a:rPr sz="3083" b="1" spc="177" dirty="0">
                <a:solidFill>
                  <a:srgbClr val="FFFFFF"/>
                </a:solidFill>
                <a:latin typeface="Calibri"/>
                <a:cs typeface="Calibri"/>
              </a:rPr>
              <a:t>stage </a:t>
            </a:r>
            <a:r>
              <a:rPr sz="3083" b="1" spc="54" dirty="0">
                <a:solidFill>
                  <a:srgbClr val="FFFFFF"/>
                </a:solidFill>
                <a:latin typeface="Calibri"/>
                <a:cs typeface="Calibri"/>
              </a:rPr>
              <a:t>of </a:t>
            </a:r>
            <a:r>
              <a:rPr sz="3083" b="1" spc="68" dirty="0">
                <a:solidFill>
                  <a:srgbClr val="FFFFFF"/>
                </a:solidFill>
                <a:latin typeface="Calibri"/>
                <a:cs typeface="Calibri"/>
              </a:rPr>
              <a:t>their </a:t>
            </a:r>
            <a:r>
              <a:rPr sz="3083" b="1" spc="100" dirty="0">
                <a:solidFill>
                  <a:srgbClr val="FFFFFF"/>
                </a:solidFill>
                <a:latin typeface="Calibri"/>
                <a:cs typeface="Calibri"/>
              </a:rPr>
              <a:t>recovery  </a:t>
            </a:r>
            <a:r>
              <a:rPr sz="3083" b="1" spc="91" dirty="0">
                <a:solidFill>
                  <a:srgbClr val="FFFFFF"/>
                </a:solidFill>
                <a:latin typeface="Calibri"/>
                <a:cs typeface="Calibri"/>
              </a:rPr>
              <a:t>from</a:t>
            </a:r>
            <a:r>
              <a:rPr sz="3083" b="1" spc="-54" dirty="0">
                <a:solidFill>
                  <a:srgbClr val="FFFFFF"/>
                </a:solidFill>
                <a:latin typeface="Calibri"/>
                <a:cs typeface="Calibri"/>
              </a:rPr>
              <a:t> </a:t>
            </a:r>
            <a:r>
              <a:rPr sz="3083" b="1" spc="141" dirty="0">
                <a:solidFill>
                  <a:srgbClr val="FFFFFF"/>
                </a:solidFill>
                <a:latin typeface="Calibri"/>
                <a:cs typeface="Calibri"/>
              </a:rPr>
              <a:t>drugs</a:t>
            </a:r>
            <a:r>
              <a:rPr sz="3083" b="1" spc="-50" dirty="0">
                <a:solidFill>
                  <a:srgbClr val="FFFFFF"/>
                </a:solidFill>
                <a:latin typeface="Calibri"/>
                <a:cs typeface="Calibri"/>
              </a:rPr>
              <a:t> </a:t>
            </a:r>
            <a:r>
              <a:rPr sz="3083" b="1" spc="127" dirty="0">
                <a:solidFill>
                  <a:srgbClr val="FFFFFF"/>
                </a:solidFill>
                <a:latin typeface="Calibri"/>
                <a:cs typeface="Calibri"/>
              </a:rPr>
              <a:t>and</a:t>
            </a:r>
            <a:r>
              <a:rPr sz="3083" b="1" spc="-50" dirty="0">
                <a:solidFill>
                  <a:srgbClr val="FFFFFF"/>
                </a:solidFill>
                <a:latin typeface="Calibri"/>
                <a:cs typeface="Calibri"/>
              </a:rPr>
              <a:t> </a:t>
            </a:r>
            <a:r>
              <a:rPr sz="3083" b="1" spc="131" dirty="0">
                <a:solidFill>
                  <a:srgbClr val="FFFFFF"/>
                </a:solidFill>
                <a:latin typeface="Calibri"/>
                <a:cs typeface="Calibri"/>
              </a:rPr>
              <a:t>alcohol</a:t>
            </a:r>
            <a:r>
              <a:rPr sz="3083" b="1" spc="-50" dirty="0">
                <a:solidFill>
                  <a:srgbClr val="FFFFFF"/>
                </a:solidFill>
                <a:latin typeface="Calibri"/>
                <a:cs typeface="Calibri"/>
              </a:rPr>
              <a:t> </a:t>
            </a:r>
            <a:r>
              <a:rPr sz="3083" b="1" spc="154" dirty="0">
                <a:solidFill>
                  <a:srgbClr val="FFFFFF"/>
                </a:solidFill>
                <a:latin typeface="Calibri"/>
                <a:cs typeface="Calibri"/>
              </a:rPr>
              <a:t>use</a:t>
            </a:r>
            <a:endParaRPr sz="3083">
              <a:solidFill>
                <a:prstClr val="black"/>
              </a:solidFill>
              <a:latin typeface="Calibri"/>
              <a:cs typeface="Calibri"/>
            </a:endParaRPr>
          </a:p>
        </p:txBody>
      </p:sp>
      <p:sp>
        <p:nvSpPr>
          <p:cNvPr id="12" name="object 12"/>
          <p:cNvSpPr txBox="1"/>
          <p:nvPr/>
        </p:nvSpPr>
        <p:spPr>
          <a:xfrm>
            <a:off x="1708735" y="3664848"/>
            <a:ext cx="6683527" cy="1031331"/>
          </a:xfrm>
          <a:prstGeom prst="rect">
            <a:avLst/>
          </a:prstGeom>
        </p:spPr>
        <p:txBody>
          <a:bodyPr vert="horz" wrap="square" lIns="0" tIns="11516" rIns="0" bIns="0" rtlCol="0">
            <a:spAutoFit/>
          </a:bodyPr>
          <a:lstStyle/>
          <a:p>
            <a:pPr marL="11516" marR="4607" algn="just" defTabSz="829178">
              <a:lnSpc>
                <a:spcPct val="115999"/>
              </a:lnSpc>
              <a:spcBef>
                <a:spcPts val="91"/>
              </a:spcBef>
            </a:pPr>
            <a:r>
              <a:rPr sz="1904" spc="-73" dirty="0">
                <a:solidFill>
                  <a:srgbClr val="FFFFFF"/>
                </a:solidFill>
                <a:latin typeface="Calibri"/>
                <a:cs typeface="Calibri"/>
              </a:rPr>
              <a:t>Our </a:t>
            </a:r>
            <a:r>
              <a:rPr sz="1904" spc="27" dirty="0">
                <a:solidFill>
                  <a:srgbClr val="FFFFFF"/>
                </a:solidFill>
                <a:latin typeface="Calibri"/>
                <a:cs typeface="Calibri"/>
              </a:rPr>
              <a:t>support </a:t>
            </a:r>
            <a:r>
              <a:rPr sz="1904" spc="63" dirty="0">
                <a:solidFill>
                  <a:srgbClr val="FFFFFF"/>
                </a:solidFill>
                <a:latin typeface="Calibri"/>
                <a:cs typeface="Calibri"/>
              </a:rPr>
              <a:t>may </a:t>
            </a:r>
            <a:r>
              <a:rPr sz="1904" spc="45" dirty="0">
                <a:solidFill>
                  <a:srgbClr val="FFFFFF"/>
                </a:solidFill>
                <a:latin typeface="Calibri"/>
                <a:cs typeface="Calibri"/>
              </a:rPr>
              <a:t>begin </a:t>
            </a:r>
            <a:r>
              <a:rPr sz="1904" spc="-18" dirty="0">
                <a:solidFill>
                  <a:srgbClr val="FFFFFF"/>
                </a:solidFill>
                <a:latin typeface="Calibri"/>
                <a:cs typeface="Calibri"/>
              </a:rPr>
              <a:t>with </a:t>
            </a:r>
            <a:r>
              <a:rPr sz="1904" spc="32" dirty="0">
                <a:solidFill>
                  <a:srgbClr val="FFFFFF"/>
                </a:solidFill>
                <a:latin typeface="Calibri"/>
                <a:cs typeface="Calibri"/>
              </a:rPr>
              <a:t>drug </a:t>
            </a:r>
            <a:r>
              <a:rPr sz="1904" spc="54" dirty="0">
                <a:solidFill>
                  <a:srgbClr val="FFFFFF"/>
                </a:solidFill>
                <a:latin typeface="Calibri"/>
                <a:cs typeface="Calibri"/>
              </a:rPr>
              <a:t>and </a:t>
            </a:r>
            <a:r>
              <a:rPr sz="1904" spc="50" dirty="0">
                <a:solidFill>
                  <a:srgbClr val="FFFFFF"/>
                </a:solidFill>
                <a:latin typeface="Calibri"/>
                <a:cs typeface="Calibri"/>
              </a:rPr>
              <a:t>alcohol </a:t>
            </a:r>
            <a:r>
              <a:rPr sz="1904" spc="82" dirty="0">
                <a:solidFill>
                  <a:srgbClr val="FFFFFF"/>
                </a:solidFill>
                <a:latin typeface="Calibri"/>
                <a:cs typeface="Calibri"/>
              </a:rPr>
              <a:t>misuse </a:t>
            </a:r>
            <a:r>
              <a:rPr sz="1904" spc="14" dirty="0">
                <a:solidFill>
                  <a:srgbClr val="FFFFFF"/>
                </a:solidFill>
                <a:latin typeface="Calibri"/>
                <a:cs typeface="Calibri"/>
              </a:rPr>
              <a:t>but </a:t>
            </a:r>
            <a:r>
              <a:rPr sz="1904" spc="23" dirty="0">
                <a:solidFill>
                  <a:srgbClr val="FFFFFF"/>
                </a:solidFill>
                <a:latin typeface="Calibri"/>
                <a:cs typeface="Calibri"/>
              </a:rPr>
              <a:t>offers </a:t>
            </a:r>
            <a:r>
              <a:rPr sz="1904" spc="91" dirty="0">
                <a:solidFill>
                  <a:srgbClr val="FFFFFF"/>
                </a:solidFill>
                <a:latin typeface="Calibri"/>
                <a:cs typeface="Calibri"/>
              </a:rPr>
              <a:t>a  </a:t>
            </a:r>
            <a:r>
              <a:rPr sz="1904" spc="41" dirty="0">
                <a:solidFill>
                  <a:srgbClr val="FFFFFF"/>
                </a:solidFill>
                <a:latin typeface="Calibri"/>
                <a:cs typeface="Calibri"/>
              </a:rPr>
              <a:t>progressive holistic </a:t>
            </a:r>
            <a:r>
              <a:rPr sz="1904" spc="50" dirty="0">
                <a:solidFill>
                  <a:srgbClr val="FFFFFF"/>
                </a:solidFill>
                <a:latin typeface="Calibri"/>
                <a:cs typeface="Calibri"/>
              </a:rPr>
              <a:t>approach </a:t>
            </a:r>
            <a:r>
              <a:rPr sz="1904" spc="63" dirty="0">
                <a:solidFill>
                  <a:srgbClr val="FFFFFF"/>
                </a:solidFill>
                <a:latin typeface="Calibri"/>
                <a:cs typeface="Calibri"/>
              </a:rPr>
              <a:t>addressing </a:t>
            </a:r>
            <a:r>
              <a:rPr sz="1904" spc="59" dirty="0">
                <a:solidFill>
                  <a:srgbClr val="FFFFFF"/>
                </a:solidFill>
                <a:latin typeface="Calibri"/>
                <a:cs typeface="Calibri"/>
              </a:rPr>
              <a:t>many </a:t>
            </a:r>
            <a:r>
              <a:rPr sz="1904" spc="68" dirty="0">
                <a:solidFill>
                  <a:srgbClr val="FFFFFF"/>
                </a:solidFill>
                <a:latin typeface="Calibri"/>
                <a:cs typeface="Calibri"/>
              </a:rPr>
              <a:t>areas</a:t>
            </a:r>
            <a:r>
              <a:rPr sz="1904" spc="-249" dirty="0">
                <a:solidFill>
                  <a:srgbClr val="FFFFFF"/>
                </a:solidFill>
                <a:latin typeface="Calibri"/>
                <a:cs typeface="Calibri"/>
              </a:rPr>
              <a:t> </a:t>
            </a:r>
            <a:r>
              <a:rPr sz="1904" dirty="0">
                <a:solidFill>
                  <a:srgbClr val="FFFFFF"/>
                </a:solidFill>
                <a:latin typeface="Calibri"/>
                <a:cs typeface="Calibri"/>
              </a:rPr>
              <a:t>of </a:t>
            </a:r>
            <a:r>
              <a:rPr sz="1904" spc="36" dirty="0">
                <a:solidFill>
                  <a:srgbClr val="FFFFFF"/>
                </a:solidFill>
                <a:latin typeface="Calibri"/>
                <a:cs typeface="Calibri"/>
              </a:rPr>
              <a:t>families’  </a:t>
            </a:r>
            <a:r>
              <a:rPr sz="1904" spc="59" dirty="0">
                <a:solidFill>
                  <a:srgbClr val="FFFFFF"/>
                </a:solidFill>
                <a:latin typeface="Calibri"/>
                <a:cs typeface="Calibri"/>
              </a:rPr>
              <a:t>needs.</a:t>
            </a:r>
            <a:endParaRPr sz="1904">
              <a:solidFill>
                <a:prstClr val="black"/>
              </a:solidFill>
              <a:latin typeface="Calibri"/>
              <a:cs typeface="Calibri"/>
            </a:endParaRPr>
          </a:p>
        </p:txBody>
      </p:sp>
      <p:sp>
        <p:nvSpPr>
          <p:cNvPr id="13" name="object 13"/>
          <p:cNvSpPr/>
          <p:nvPr/>
        </p:nvSpPr>
        <p:spPr>
          <a:xfrm>
            <a:off x="1754246" y="5579596"/>
            <a:ext cx="881578" cy="0"/>
          </a:xfrm>
          <a:custGeom>
            <a:avLst/>
            <a:gdLst/>
            <a:ahLst/>
            <a:cxnLst/>
            <a:rect l="l" t="t" r="r" b="b"/>
            <a:pathLst>
              <a:path w="972185">
                <a:moveTo>
                  <a:pt x="0" y="0"/>
                </a:moveTo>
                <a:lnTo>
                  <a:pt x="971585" y="0"/>
                </a:lnTo>
              </a:path>
            </a:pathLst>
          </a:custGeom>
          <a:ln w="9522">
            <a:solidFill>
              <a:srgbClr val="1CA38B"/>
            </a:solidFill>
          </a:ln>
        </p:spPr>
        <p:txBody>
          <a:bodyPr wrap="square" lIns="0" tIns="0" rIns="0" bIns="0" rtlCol="0"/>
          <a:lstStyle/>
          <a:p>
            <a:pPr defTabSz="829178"/>
            <a:endParaRPr sz="1632">
              <a:solidFill>
                <a:prstClr val="black"/>
              </a:solidFill>
              <a:latin typeface="Calibri"/>
            </a:endParaRPr>
          </a:p>
        </p:txBody>
      </p:sp>
      <p:sp>
        <p:nvSpPr>
          <p:cNvPr id="14" name="object 14"/>
          <p:cNvSpPr/>
          <p:nvPr/>
        </p:nvSpPr>
        <p:spPr>
          <a:xfrm>
            <a:off x="2189794" y="5917765"/>
            <a:ext cx="715743" cy="0"/>
          </a:xfrm>
          <a:custGeom>
            <a:avLst/>
            <a:gdLst/>
            <a:ahLst/>
            <a:cxnLst/>
            <a:rect l="l" t="t" r="r" b="b"/>
            <a:pathLst>
              <a:path w="789305">
                <a:moveTo>
                  <a:pt x="0" y="0"/>
                </a:moveTo>
                <a:lnTo>
                  <a:pt x="789229" y="0"/>
                </a:lnTo>
              </a:path>
            </a:pathLst>
          </a:custGeom>
          <a:ln w="9522">
            <a:solidFill>
              <a:srgbClr val="1CA38B"/>
            </a:solidFill>
          </a:ln>
        </p:spPr>
        <p:txBody>
          <a:bodyPr wrap="square" lIns="0" tIns="0" rIns="0" bIns="0" rtlCol="0"/>
          <a:lstStyle/>
          <a:p>
            <a:pPr defTabSz="829178"/>
            <a:endParaRPr sz="1632">
              <a:solidFill>
                <a:prstClr val="black"/>
              </a:solidFill>
              <a:latin typeface="Calibri"/>
            </a:endParaRPr>
          </a:p>
        </p:txBody>
      </p:sp>
      <p:sp>
        <p:nvSpPr>
          <p:cNvPr id="15" name="object 15"/>
          <p:cNvSpPr/>
          <p:nvPr/>
        </p:nvSpPr>
        <p:spPr>
          <a:xfrm>
            <a:off x="1934547" y="6289438"/>
            <a:ext cx="364493" cy="0"/>
          </a:xfrm>
          <a:custGeom>
            <a:avLst/>
            <a:gdLst/>
            <a:ahLst/>
            <a:cxnLst/>
            <a:rect l="l" t="t" r="r" b="b"/>
            <a:pathLst>
              <a:path w="401955">
                <a:moveTo>
                  <a:pt x="0" y="0"/>
                </a:moveTo>
                <a:lnTo>
                  <a:pt x="401934" y="0"/>
                </a:lnTo>
              </a:path>
            </a:pathLst>
          </a:custGeom>
          <a:ln w="9522">
            <a:solidFill>
              <a:srgbClr val="1CA38B"/>
            </a:solidFill>
          </a:ln>
        </p:spPr>
        <p:txBody>
          <a:bodyPr wrap="square" lIns="0" tIns="0" rIns="0" bIns="0" rtlCol="0"/>
          <a:lstStyle/>
          <a:p>
            <a:pPr defTabSz="829178"/>
            <a:endParaRPr sz="1632">
              <a:solidFill>
                <a:prstClr val="black"/>
              </a:solidFill>
              <a:latin typeface="Calibri"/>
            </a:endParaRPr>
          </a:p>
        </p:txBody>
      </p:sp>
      <p:sp>
        <p:nvSpPr>
          <p:cNvPr id="16" name="object 16"/>
          <p:cNvSpPr/>
          <p:nvPr/>
        </p:nvSpPr>
        <p:spPr>
          <a:xfrm>
            <a:off x="2299021" y="6289438"/>
            <a:ext cx="648372" cy="0"/>
          </a:xfrm>
          <a:custGeom>
            <a:avLst/>
            <a:gdLst/>
            <a:ahLst/>
            <a:cxnLst/>
            <a:rect l="l" t="t" r="r" b="b"/>
            <a:pathLst>
              <a:path w="715010">
                <a:moveTo>
                  <a:pt x="0" y="0"/>
                </a:moveTo>
                <a:lnTo>
                  <a:pt x="714602" y="0"/>
                </a:lnTo>
              </a:path>
            </a:pathLst>
          </a:custGeom>
          <a:ln w="9522">
            <a:solidFill>
              <a:srgbClr val="1CA38B"/>
            </a:solidFill>
          </a:ln>
        </p:spPr>
        <p:txBody>
          <a:bodyPr wrap="square" lIns="0" tIns="0" rIns="0" bIns="0" rtlCol="0"/>
          <a:lstStyle/>
          <a:p>
            <a:pPr defTabSz="829178"/>
            <a:endParaRPr sz="1632">
              <a:solidFill>
                <a:prstClr val="black"/>
              </a:solidFill>
              <a:latin typeface="Calibri"/>
            </a:endParaRPr>
          </a:p>
        </p:txBody>
      </p:sp>
      <p:sp>
        <p:nvSpPr>
          <p:cNvPr id="17" name="object 17"/>
          <p:cNvSpPr/>
          <p:nvPr/>
        </p:nvSpPr>
        <p:spPr>
          <a:xfrm>
            <a:off x="2180578" y="6665600"/>
            <a:ext cx="609792" cy="0"/>
          </a:xfrm>
          <a:custGeom>
            <a:avLst/>
            <a:gdLst/>
            <a:ahLst/>
            <a:cxnLst/>
            <a:rect l="l" t="t" r="r" b="b"/>
            <a:pathLst>
              <a:path w="672464">
                <a:moveTo>
                  <a:pt x="0" y="0"/>
                </a:moveTo>
                <a:lnTo>
                  <a:pt x="672083" y="0"/>
                </a:lnTo>
              </a:path>
            </a:pathLst>
          </a:custGeom>
          <a:ln w="9522">
            <a:solidFill>
              <a:srgbClr val="1CA38B"/>
            </a:solidFill>
          </a:ln>
        </p:spPr>
        <p:txBody>
          <a:bodyPr wrap="square" lIns="0" tIns="0" rIns="0" bIns="0" rtlCol="0"/>
          <a:lstStyle/>
          <a:p>
            <a:pPr defTabSz="829178"/>
            <a:endParaRPr sz="1632">
              <a:solidFill>
                <a:prstClr val="black"/>
              </a:solidFill>
              <a:latin typeface="Calibri"/>
            </a:endParaRPr>
          </a:p>
        </p:txBody>
      </p:sp>
      <p:sp>
        <p:nvSpPr>
          <p:cNvPr id="18" name="object 18"/>
          <p:cNvSpPr txBox="1"/>
          <p:nvPr/>
        </p:nvSpPr>
        <p:spPr>
          <a:xfrm>
            <a:off x="1398849" y="5394004"/>
            <a:ext cx="1559892" cy="1300186"/>
          </a:xfrm>
          <a:prstGeom prst="rect">
            <a:avLst/>
          </a:prstGeom>
        </p:spPr>
        <p:txBody>
          <a:bodyPr vert="horz" wrap="square" lIns="0" tIns="11516" rIns="0" bIns="0" rtlCol="0">
            <a:spAutoFit/>
          </a:bodyPr>
          <a:lstStyle/>
          <a:p>
            <a:pPr marL="11516" defTabSz="829178">
              <a:spcBef>
                <a:spcPts val="91"/>
              </a:spcBef>
            </a:pPr>
            <a:r>
              <a:rPr sz="1270" b="1" u="sng" spc="-644" dirty="0">
                <a:solidFill>
                  <a:srgbClr val="1CA38B"/>
                </a:solidFill>
                <a:uFill>
                  <a:solidFill>
                    <a:srgbClr val="1CA38B"/>
                  </a:solidFill>
                </a:uFill>
                <a:latin typeface="Calibri"/>
                <a:cs typeface="Calibri"/>
                <a:hlinkClick r:id="rId2"/>
              </a:rPr>
              <a:t>e</a:t>
            </a:r>
            <a:r>
              <a:rPr sz="1270" b="1" spc="408" dirty="0">
                <a:solidFill>
                  <a:srgbClr val="1CA38B"/>
                </a:solidFill>
                <a:latin typeface="Calibri"/>
                <a:cs typeface="Calibri"/>
                <a:hlinkClick r:id="rId2"/>
              </a:rPr>
              <a:t> </a:t>
            </a:r>
            <a:r>
              <a:rPr sz="1270" b="1" u="sng" spc="45" dirty="0">
                <a:solidFill>
                  <a:srgbClr val="1CA38B"/>
                </a:solidFill>
                <a:uFill>
                  <a:solidFill>
                    <a:srgbClr val="1CA38B"/>
                  </a:solidFill>
                </a:uFill>
                <a:latin typeface="Calibri"/>
                <a:cs typeface="Calibri"/>
                <a:hlinkClick r:id="rId2"/>
              </a:rPr>
              <a:t>arl</a:t>
            </a:r>
            <a:r>
              <a:rPr sz="1270" b="1" spc="45" dirty="0">
                <a:solidFill>
                  <a:srgbClr val="1CA38B"/>
                </a:solidFill>
                <a:latin typeface="Calibri"/>
                <a:cs typeface="Calibri"/>
                <a:hlinkClick r:id="rId2"/>
              </a:rPr>
              <a:t>ybreak.co.uk</a:t>
            </a:r>
            <a:endParaRPr sz="1270">
              <a:solidFill>
                <a:prstClr val="black"/>
              </a:solidFill>
              <a:latin typeface="Calibri"/>
              <a:cs typeface="Calibri"/>
            </a:endParaRPr>
          </a:p>
          <a:p>
            <a:pPr marL="406527" marR="4607" indent="41459" defTabSz="829178">
              <a:lnSpc>
                <a:spcPts val="2928"/>
              </a:lnSpc>
              <a:spcBef>
                <a:spcPts val="63"/>
              </a:spcBef>
            </a:pPr>
            <a:r>
              <a:rPr sz="1270" b="1" u="sng" spc="-626" dirty="0">
                <a:solidFill>
                  <a:srgbClr val="1CA38B"/>
                </a:solidFill>
                <a:uFill>
                  <a:solidFill>
                    <a:srgbClr val="1CA38B"/>
                  </a:solidFill>
                </a:uFill>
                <a:latin typeface="Calibri"/>
                <a:cs typeface="Calibri"/>
                <a:hlinkClick r:id="rId3"/>
              </a:rPr>
              <a:t>E</a:t>
            </a:r>
            <a:r>
              <a:rPr sz="1270" b="1" spc="390" dirty="0">
                <a:solidFill>
                  <a:srgbClr val="1CA38B"/>
                </a:solidFill>
                <a:latin typeface="Calibri"/>
                <a:cs typeface="Calibri"/>
                <a:hlinkClick r:id="rId3"/>
              </a:rPr>
              <a:t> </a:t>
            </a:r>
            <a:r>
              <a:rPr sz="1270" b="1" u="sng" spc="32" dirty="0">
                <a:solidFill>
                  <a:srgbClr val="1CA38B"/>
                </a:solidFill>
                <a:uFill>
                  <a:solidFill>
                    <a:srgbClr val="1CA38B"/>
                  </a:solidFill>
                </a:uFill>
                <a:latin typeface="Calibri"/>
                <a:cs typeface="Calibri"/>
                <a:hlinkClick r:id="rId3"/>
              </a:rPr>
              <a:t>arl</a:t>
            </a:r>
            <a:r>
              <a:rPr sz="1270" b="1" spc="32" dirty="0">
                <a:solidFill>
                  <a:srgbClr val="1CA38B"/>
                </a:solidFill>
                <a:latin typeface="Calibri"/>
                <a:cs typeface="Calibri"/>
                <a:hlinkClick r:id="rId3"/>
              </a:rPr>
              <a:t>y </a:t>
            </a:r>
            <a:r>
              <a:rPr sz="1270" b="1" spc="54" dirty="0">
                <a:solidFill>
                  <a:srgbClr val="1CA38B"/>
                </a:solidFill>
                <a:latin typeface="Calibri"/>
                <a:cs typeface="Calibri"/>
                <a:hlinkClick r:id="rId3"/>
              </a:rPr>
              <a:t>Break </a:t>
            </a:r>
            <a:r>
              <a:rPr sz="1270" b="1" spc="50" dirty="0">
                <a:solidFill>
                  <a:srgbClr val="1CA38B"/>
                </a:solidFill>
                <a:latin typeface="Calibri"/>
                <a:cs typeface="Calibri"/>
                <a:hlinkClick r:id="rId3"/>
              </a:rPr>
              <a:t>UK </a:t>
            </a:r>
            <a:r>
              <a:rPr sz="1270" b="1" spc="50" dirty="0">
                <a:solidFill>
                  <a:srgbClr val="1CA38B"/>
                </a:solidFill>
                <a:latin typeface="Calibri"/>
                <a:cs typeface="Calibri"/>
              </a:rPr>
              <a:t> </a:t>
            </a:r>
            <a:r>
              <a:rPr sz="1270" b="1" spc="41" dirty="0">
                <a:solidFill>
                  <a:srgbClr val="1CA38B"/>
                </a:solidFill>
                <a:latin typeface="Calibri"/>
                <a:cs typeface="Calibri"/>
                <a:hlinkClick r:id="rId4"/>
              </a:rPr>
              <a:t>@</a:t>
            </a:r>
            <a:r>
              <a:rPr sz="1270" b="1" spc="59" dirty="0">
                <a:solidFill>
                  <a:srgbClr val="1CA38B"/>
                </a:solidFill>
                <a:latin typeface="Calibri"/>
                <a:cs typeface="Calibri"/>
                <a:hlinkClick r:id="rId4"/>
              </a:rPr>
              <a:t>E</a:t>
            </a:r>
            <a:r>
              <a:rPr sz="1270" b="1" spc="77" dirty="0">
                <a:solidFill>
                  <a:srgbClr val="1CA38B"/>
                </a:solidFill>
                <a:latin typeface="Calibri"/>
                <a:cs typeface="Calibri"/>
                <a:hlinkClick r:id="rId4"/>
              </a:rPr>
              <a:t>a</a:t>
            </a:r>
            <a:r>
              <a:rPr sz="1270" b="1" spc="5" dirty="0">
                <a:solidFill>
                  <a:srgbClr val="1CA38B"/>
                </a:solidFill>
                <a:latin typeface="Calibri"/>
                <a:cs typeface="Calibri"/>
                <a:hlinkClick r:id="rId4"/>
              </a:rPr>
              <a:t>r</a:t>
            </a:r>
            <a:r>
              <a:rPr sz="1270" b="1" spc="36" dirty="0">
                <a:solidFill>
                  <a:srgbClr val="1CA38B"/>
                </a:solidFill>
                <a:latin typeface="Calibri"/>
                <a:cs typeface="Calibri"/>
                <a:hlinkClick r:id="rId4"/>
              </a:rPr>
              <a:t>l</a:t>
            </a:r>
            <a:r>
              <a:rPr sz="1270" b="1" spc="14" dirty="0">
                <a:solidFill>
                  <a:srgbClr val="1CA38B"/>
                </a:solidFill>
                <a:latin typeface="Calibri"/>
                <a:cs typeface="Calibri"/>
                <a:hlinkClick r:id="rId4"/>
              </a:rPr>
              <a:t>y</a:t>
            </a:r>
            <a:r>
              <a:rPr sz="1270" b="1" spc="77" dirty="0">
                <a:solidFill>
                  <a:srgbClr val="1CA38B"/>
                </a:solidFill>
                <a:latin typeface="Calibri"/>
                <a:cs typeface="Calibri"/>
                <a:hlinkClick r:id="rId4"/>
              </a:rPr>
              <a:t>B</a:t>
            </a:r>
            <a:r>
              <a:rPr sz="1270" b="1" spc="5" dirty="0">
                <a:solidFill>
                  <a:srgbClr val="1CA38B"/>
                </a:solidFill>
                <a:latin typeface="Calibri"/>
                <a:cs typeface="Calibri"/>
                <a:hlinkClick r:id="rId4"/>
              </a:rPr>
              <a:t>r</a:t>
            </a:r>
            <a:r>
              <a:rPr sz="1270" b="1" spc="50" dirty="0">
                <a:solidFill>
                  <a:srgbClr val="1CA38B"/>
                </a:solidFill>
                <a:latin typeface="Calibri"/>
                <a:cs typeface="Calibri"/>
                <a:hlinkClick r:id="rId4"/>
              </a:rPr>
              <a:t>e</a:t>
            </a:r>
            <a:r>
              <a:rPr sz="1270" b="1" spc="77" dirty="0">
                <a:solidFill>
                  <a:srgbClr val="1CA38B"/>
                </a:solidFill>
                <a:latin typeface="Calibri"/>
                <a:cs typeface="Calibri"/>
                <a:hlinkClick r:id="rId4"/>
              </a:rPr>
              <a:t>a</a:t>
            </a:r>
            <a:r>
              <a:rPr sz="1270" b="1" spc="68" dirty="0">
                <a:solidFill>
                  <a:srgbClr val="1CA38B"/>
                </a:solidFill>
                <a:latin typeface="Calibri"/>
                <a:cs typeface="Calibri"/>
                <a:hlinkClick r:id="rId4"/>
              </a:rPr>
              <a:t>k</a:t>
            </a:r>
            <a:r>
              <a:rPr sz="1270" b="1" spc="-23" dirty="0">
                <a:solidFill>
                  <a:srgbClr val="1CA38B"/>
                </a:solidFill>
                <a:latin typeface="Calibri"/>
                <a:cs typeface="Calibri"/>
                <a:hlinkClick r:id="rId4"/>
              </a:rPr>
              <a:t>U</a:t>
            </a:r>
            <a:r>
              <a:rPr sz="1270" b="1" spc="122" dirty="0">
                <a:solidFill>
                  <a:srgbClr val="1CA38B"/>
                </a:solidFill>
                <a:latin typeface="Calibri"/>
                <a:cs typeface="Calibri"/>
                <a:hlinkClick r:id="rId4"/>
              </a:rPr>
              <a:t>K</a:t>
            </a:r>
            <a:endParaRPr sz="1270">
              <a:solidFill>
                <a:prstClr val="black"/>
              </a:solidFill>
              <a:latin typeface="Calibri"/>
              <a:cs typeface="Calibri"/>
            </a:endParaRPr>
          </a:p>
          <a:p>
            <a:pPr marL="437622" defTabSz="829178">
              <a:spcBef>
                <a:spcPts val="1106"/>
              </a:spcBef>
            </a:pPr>
            <a:r>
              <a:rPr sz="1270" b="1" u="sng" spc="-644" dirty="0">
                <a:solidFill>
                  <a:srgbClr val="1CA38B"/>
                </a:solidFill>
                <a:uFill>
                  <a:solidFill>
                    <a:srgbClr val="1CA38B"/>
                  </a:solidFill>
                </a:uFill>
                <a:latin typeface="Calibri"/>
                <a:cs typeface="Calibri"/>
                <a:hlinkClick r:id="rId5"/>
              </a:rPr>
              <a:t>e</a:t>
            </a:r>
            <a:r>
              <a:rPr sz="1270" b="1" spc="399" dirty="0">
                <a:solidFill>
                  <a:srgbClr val="1CA38B"/>
                </a:solidFill>
                <a:latin typeface="Calibri"/>
                <a:cs typeface="Calibri"/>
                <a:hlinkClick r:id="rId5"/>
              </a:rPr>
              <a:t> </a:t>
            </a:r>
            <a:r>
              <a:rPr sz="1270" b="1" u="sng" spc="41" dirty="0">
                <a:solidFill>
                  <a:srgbClr val="1CA38B"/>
                </a:solidFill>
                <a:uFill>
                  <a:solidFill>
                    <a:srgbClr val="1CA38B"/>
                  </a:solidFill>
                </a:uFill>
                <a:latin typeface="Calibri"/>
                <a:cs typeface="Calibri"/>
                <a:hlinkClick r:id="rId5"/>
              </a:rPr>
              <a:t>arl</a:t>
            </a:r>
            <a:r>
              <a:rPr sz="1270" b="1" spc="41" dirty="0">
                <a:solidFill>
                  <a:srgbClr val="1CA38B"/>
                </a:solidFill>
                <a:latin typeface="Calibri"/>
                <a:cs typeface="Calibri"/>
                <a:hlinkClick r:id="rId5"/>
              </a:rPr>
              <a:t>ybreakuk</a:t>
            </a:r>
            <a:endParaRPr sz="1270">
              <a:solidFill>
                <a:prstClr val="black"/>
              </a:solidFill>
              <a:latin typeface="Calibri"/>
              <a:cs typeface="Calibri"/>
            </a:endParaRPr>
          </a:p>
        </p:txBody>
      </p:sp>
    </p:spTree>
    <p:extLst>
      <p:ext uri="{BB962C8B-B14F-4D97-AF65-F5344CB8AC3E}">
        <p14:creationId xmlns:p14="http://schemas.microsoft.com/office/powerpoint/2010/main" val="15603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47607" y="4768608"/>
            <a:ext cx="3917870" cy="2087918"/>
          </a:xfrm>
          <a:custGeom>
            <a:avLst/>
            <a:gdLst/>
            <a:ahLst/>
            <a:cxnLst/>
            <a:rect l="l" t="t" r="r" b="b"/>
            <a:pathLst>
              <a:path w="4320540" h="2302509">
                <a:moveTo>
                  <a:pt x="4320202" y="2301890"/>
                </a:moveTo>
                <a:lnTo>
                  <a:pt x="0" y="2301890"/>
                </a:lnTo>
                <a:lnTo>
                  <a:pt x="0" y="2026296"/>
                </a:lnTo>
                <a:lnTo>
                  <a:pt x="2201628" y="0"/>
                </a:lnTo>
                <a:lnTo>
                  <a:pt x="4320202" y="2301890"/>
                </a:lnTo>
                <a:close/>
              </a:path>
            </a:pathLst>
          </a:custGeom>
          <a:solidFill>
            <a:srgbClr val="E86421"/>
          </a:solid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2746967" y="6168506"/>
            <a:ext cx="2688497" cy="676587"/>
          </a:xfrm>
          <a:custGeom>
            <a:avLst/>
            <a:gdLst/>
            <a:ahLst/>
            <a:cxnLst/>
            <a:rect l="l" t="t" r="r" b="b"/>
            <a:pathLst>
              <a:path w="2964815" h="746125">
                <a:moveTo>
                  <a:pt x="2849309" y="636327"/>
                </a:moveTo>
                <a:lnTo>
                  <a:pt x="2838060" y="623984"/>
                </a:lnTo>
                <a:lnTo>
                  <a:pt x="2826662" y="611698"/>
                </a:lnTo>
                <a:lnTo>
                  <a:pt x="2815151" y="599526"/>
                </a:lnTo>
                <a:lnTo>
                  <a:pt x="2803559" y="587527"/>
                </a:lnTo>
                <a:lnTo>
                  <a:pt x="2824543" y="567031"/>
                </a:lnTo>
                <a:lnTo>
                  <a:pt x="2836318" y="579282"/>
                </a:lnTo>
                <a:lnTo>
                  <a:pt x="2848013" y="591659"/>
                </a:lnTo>
                <a:lnTo>
                  <a:pt x="2859593" y="604105"/>
                </a:lnTo>
                <a:lnTo>
                  <a:pt x="2871025" y="616562"/>
                </a:lnTo>
                <a:lnTo>
                  <a:pt x="2849309" y="636327"/>
                </a:lnTo>
                <a:close/>
              </a:path>
              <a:path w="2964815" h="746125">
                <a:moveTo>
                  <a:pt x="2749146" y="533969"/>
                </a:moveTo>
                <a:lnTo>
                  <a:pt x="2736914" y="522489"/>
                </a:lnTo>
                <a:lnTo>
                  <a:pt x="2724579" y="511124"/>
                </a:lnTo>
                <a:lnTo>
                  <a:pt x="2712175" y="499896"/>
                </a:lnTo>
                <a:lnTo>
                  <a:pt x="2699737" y="488829"/>
                </a:lnTo>
                <a:lnTo>
                  <a:pt x="2719012" y="466869"/>
                </a:lnTo>
                <a:lnTo>
                  <a:pt x="2731653" y="478066"/>
                </a:lnTo>
                <a:lnTo>
                  <a:pt x="2744282" y="489469"/>
                </a:lnTo>
                <a:lnTo>
                  <a:pt x="2756842" y="501010"/>
                </a:lnTo>
                <a:lnTo>
                  <a:pt x="2769276" y="512619"/>
                </a:lnTo>
                <a:lnTo>
                  <a:pt x="2749146" y="533969"/>
                </a:lnTo>
                <a:close/>
              </a:path>
              <a:path w="2964815" h="746125">
                <a:moveTo>
                  <a:pt x="2941418" y="746126"/>
                </a:moveTo>
                <a:lnTo>
                  <a:pt x="2931087" y="732907"/>
                </a:lnTo>
                <a:lnTo>
                  <a:pt x="2920618" y="719790"/>
                </a:lnTo>
                <a:lnTo>
                  <a:pt x="2910057" y="706787"/>
                </a:lnTo>
                <a:lnTo>
                  <a:pt x="2899450" y="693911"/>
                </a:lnTo>
                <a:lnTo>
                  <a:pt x="2921898" y="675245"/>
                </a:lnTo>
                <a:lnTo>
                  <a:pt x="2932739" y="688253"/>
                </a:lnTo>
                <a:lnTo>
                  <a:pt x="2943477" y="701444"/>
                </a:lnTo>
                <a:lnTo>
                  <a:pt x="2954101" y="714772"/>
                </a:lnTo>
                <a:lnTo>
                  <a:pt x="2964598" y="728192"/>
                </a:lnTo>
                <a:lnTo>
                  <a:pt x="2941418" y="746126"/>
                </a:lnTo>
                <a:close/>
              </a:path>
              <a:path w="2964815" h="746125">
                <a:moveTo>
                  <a:pt x="2641299" y="439663"/>
                </a:moveTo>
                <a:lnTo>
                  <a:pt x="2628241" y="429190"/>
                </a:lnTo>
                <a:lnTo>
                  <a:pt x="2615069" y="418831"/>
                </a:lnTo>
                <a:lnTo>
                  <a:pt x="2601805" y="408610"/>
                </a:lnTo>
                <a:lnTo>
                  <a:pt x="2588473" y="398549"/>
                </a:lnTo>
                <a:lnTo>
                  <a:pt x="2606041" y="375125"/>
                </a:lnTo>
                <a:lnTo>
                  <a:pt x="2619556" y="385367"/>
                </a:lnTo>
                <a:lnTo>
                  <a:pt x="2633003" y="395758"/>
                </a:lnTo>
                <a:lnTo>
                  <a:pt x="2646358" y="406263"/>
                </a:lnTo>
                <a:lnTo>
                  <a:pt x="2659599" y="416849"/>
                </a:lnTo>
                <a:lnTo>
                  <a:pt x="2641299" y="439663"/>
                </a:lnTo>
                <a:close/>
              </a:path>
              <a:path w="2964815" h="746125">
                <a:moveTo>
                  <a:pt x="2526375" y="354006"/>
                </a:moveTo>
                <a:lnTo>
                  <a:pt x="2512566" y="344668"/>
                </a:lnTo>
                <a:lnTo>
                  <a:pt x="2498620" y="335400"/>
                </a:lnTo>
                <a:lnTo>
                  <a:pt x="2484582" y="326239"/>
                </a:lnTo>
                <a:lnTo>
                  <a:pt x="2470499" y="317223"/>
                </a:lnTo>
                <a:lnTo>
                  <a:pt x="2486237" y="292482"/>
                </a:lnTo>
                <a:lnTo>
                  <a:pt x="2500522" y="301650"/>
                </a:lnTo>
                <a:lnTo>
                  <a:pt x="2514785" y="310962"/>
                </a:lnTo>
                <a:lnTo>
                  <a:pt x="2528956" y="320388"/>
                </a:lnTo>
                <a:lnTo>
                  <a:pt x="2542967" y="329899"/>
                </a:lnTo>
                <a:lnTo>
                  <a:pt x="2526375" y="354006"/>
                </a:lnTo>
                <a:close/>
              </a:path>
              <a:path w="2964815" h="746125">
                <a:moveTo>
                  <a:pt x="2405228" y="277671"/>
                </a:moveTo>
                <a:lnTo>
                  <a:pt x="2390691" y="269380"/>
                </a:lnTo>
                <a:lnTo>
                  <a:pt x="2376040" y="261200"/>
                </a:lnTo>
                <a:lnTo>
                  <a:pt x="2361343" y="253163"/>
                </a:lnTo>
                <a:lnTo>
                  <a:pt x="2346668" y="245305"/>
                </a:lnTo>
                <a:lnTo>
                  <a:pt x="2360332" y="219428"/>
                </a:lnTo>
                <a:lnTo>
                  <a:pt x="2375260" y="227420"/>
                </a:lnTo>
                <a:lnTo>
                  <a:pt x="2390177" y="235584"/>
                </a:lnTo>
                <a:lnTo>
                  <a:pt x="2405024" y="243890"/>
                </a:lnTo>
                <a:lnTo>
                  <a:pt x="2419746" y="252307"/>
                </a:lnTo>
                <a:lnTo>
                  <a:pt x="2405228" y="277671"/>
                </a:lnTo>
                <a:close/>
              </a:path>
              <a:path w="2964815" h="746125">
                <a:moveTo>
                  <a:pt x="2278348" y="210949"/>
                </a:moveTo>
                <a:lnTo>
                  <a:pt x="2263262" y="203815"/>
                </a:lnTo>
                <a:lnTo>
                  <a:pt x="2248062" y="196794"/>
                </a:lnTo>
                <a:lnTo>
                  <a:pt x="2232816" y="189916"/>
                </a:lnTo>
                <a:lnTo>
                  <a:pt x="2217592" y="183206"/>
                </a:lnTo>
                <a:lnTo>
                  <a:pt x="2229182" y="156379"/>
                </a:lnTo>
                <a:lnTo>
                  <a:pt x="2260201" y="170162"/>
                </a:lnTo>
                <a:lnTo>
                  <a:pt x="2275676" y="177285"/>
                </a:lnTo>
                <a:lnTo>
                  <a:pt x="2291037" y="184548"/>
                </a:lnTo>
                <a:lnTo>
                  <a:pt x="2278348" y="210949"/>
                </a:lnTo>
                <a:close/>
              </a:path>
              <a:path w="2964815" h="746125">
                <a:moveTo>
                  <a:pt x="2146832" y="154280"/>
                </a:moveTo>
                <a:lnTo>
                  <a:pt x="2131216" y="148334"/>
                </a:lnTo>
                <a:lnTo>
                  <a:pt x="2115509" y="142510"/>
                </a:lnTo>
                <a:lnTo>
                  <a:pt x="2099756" y="136829"/>
                </a:lnTo>
                <a:lnTo>
                  <a:pt x="2084002" y="131308"/>
                </a:lnTo>
                <a:lnTo>
                  <a:pt x="2093518" y="103626"/>
                </a:lnTo>
                <a:lnTo>
                  <a:pt x="2125558" y="115025"/>
                </a:lnTo>
                <a:lnTo>
                  <a:pt x="2157324" y="126928"/>
                </a:lnTo>
                <a:lnTo>
                  <a:pt x="2146832" y="154280"/>
                </a:lnTo>
                <a:close/>
              </a:path>
              <a:path w="2964815" h="746125">
                <a:moveTo>
                  <a:pt x="2011290" y="107823"/>
                </a:moveTo>
                <a:lnTo>
                  <a:pt x="2003849" y="105578"/>
                </a:lnTo>
                <a:lnTo>
                  <a:pt x="1978339" y="98267"/>
                </a:lnTo>
                <a:lnTo>
                  <a:pt x="1946874" y="89706"/>
                </a:lnTo>
                <a:lnTo>
                  <a:pt x="1954194" y="61402"/>
                </a:lnTo>
                <a:lnTo>
                  <a:pt x="1986259" y="70067"/>
                </a:lnTo>
                <a:lnTo>
                  <a:pt x="2012144" y="77457"/>
                </a:lnTo>
                <a:lnTo>
                  <a:pt x="2019708" y="79751"/>
                </a:lnTo>
                <a:lnTo>
                  <a:pt x="2011290" y="107823"/>
                </a:lnTo>
                <a:close/>
              </a:path>
              <a:path w="2964815" h="746125">
                <a:moveTo>
                  <a:pt x="1872576" y="71821"/>
                </a:moveTo>
                <a:lnTo>
                  <a:pt x="1839819" y="64986"/>
                </a:lnTo>
                <a:lnTo>
                  <a:pt x="1807062" y="58718"/>
                </a:lnTo>
                <a:lnTo>
                  <a:pt x="1812186" y="29938"/>
                </a:lnTo>
                <a:lnTo>
                  <a:pt x="1845584" y="36281"/>
                </a:lnTo>
                <a:lnTo>
                  <a:pt x="1878799" y="43236"/>
                </a:lnTo>
                <a:lnTo>
                  <a:pt x="1872576" y="71821"/>
                </a:lnTo>
                <a:close/>
              </a:path>
              <a:path w="2964815" h="746125">
                <a:moveTo>
                  <a:pt x="1731545" y="46591"/>
                </a:moveTo>
                <a:lnTo>
                  <a:pt x="1698422" y="42283"/>
                </a:lnTo>
                <a:lnTo>
                  <a:pt x="1665299" y="38588"/>
                </a:lnTo>
                <a:lnTo>
                  <a:pt x="1668227" y="9467"/>
                </a:lnTo>
                <a:lnTo>
                  <a:pt x="1701960" y="13210"/>
                </a:lnTo>
                <a:lnTo>
                  <a:pt x="1735693" y="17567"/>
                </a:lnTo>
                <a:lnTo>
                  <a:pt x="1731545" y="46591"/>
                </a:lnTo>
                <a:close/>
              </a:path>
              <a:path w="2964815" h="746125">
                <a:moveTo>
                  <a:pt x="1589049" y="32415"/>
                </a:moveTo>
                <a:lnTo>
                  <a:pt x="1572499" y="31480"/>
                </a:lnTo>
                <a:lnTo>
                  <a:pt x="1539124" y="30035"/>
                </a:lnTo>
                <a:lnTo>
                  <a:pt x="1522437" y="29560"/>
                </a:lnTo>
                <a:lnTo>
                  <a:pt x="1523169" y="292"/>
                </a:lnTo>
                <a:lnTo>
                  <a:pt x="1557069" y="1418"/>
                </a:lnTo>
                <a:lnTo>
                  <a:pt x="1590879" y="3147"/>
                </a:lnTo>
                <a:lnTo>
                  <a:pt x="1589049" y="32415"/>
                </a:lnTo>
                <a:close/>
              </a:path>
              <a:path w="2964815" h="746125">
                <a:moveTo>
                  <a:pt x="1379575" y="31634"/>
                </a:moveTo>
                <a:lnTo>
                  <a:pt x="1377989" y="2378"/>
                </a:lnTo>
                <a:lnTo>
                  <a:pt x="1411844" y="882"/>
                </a:lnTo>
                <a:lnTo>
                  <a:pt x="1445699" y="0"/>
                </a:lnTo>
                <a:lnTo>
                  <a:pt x="1446187" y="29255"/>
                </a:lnTo>
                <a:lnTo>
                  <a:pt x="1412881" y="30143"/>
                </a:lnTo>
                <a:lnTo>
                  <a:pt x="1379575" y="31634"/>
                </a:lnTo>
                <a:close/>
              </a:path>
              <a:path w="2964815" h="746125">
                <a:moveTo>
                  <a:pt x="1237201" y="44810"/>
                </a:moveTo>
                <a:lnTo>
                  <a:pt x="1233297" y="15799"/>
                </a:lnTo>
                <a:lnTo>
                  <a:pt x="1266923" y="11651"/>
                </a:lnTo>
                <a:lnTo>
                  <a:pt x="1300641" y="8125"/>
                </a:lnTo>
                <a:lnTo>
                  <a:pt x="1303447" y="37234"/>
                </a:lnTo>
                <a:lnTo>
                  <a:pt x="1270232" y="40738"/>
                </a:lnTo>
                <a:lnTo>
                  <a:pt x="1237201" y="44810"/>
                </a:lnTo>
                <a:close/>
              </a:path>
              <a:path w="2964815" h="746125">
                <a:moveTo>
                  <a:pt x="1096169" y="69088"/>
                </a:moveTo>
                <a:lnTo>
                  <a:pt x="1090069" y="40443"/>
                </a:lnTo>
                <a:lnTo>
                  <a:pt x="1123283" y="33705"/>
                </a:lnTo>
                <a:lnTo>
                  <a:pt x="1156681" y="27572"/>
                </a:lnTo>
                <a:lnTo>
                  <a:pt x="1161683" y="56412"/>
                </a:lnTo>
                <a:lnTo>
                  <a:pt x="1128835" y="62462"/>
                </a:lnTo>
                <a:lnTo>
                  <a:pt x="1096169" y="69088"/>
                </a:lnTo>
                <a:close/>
              </a:path>
              <a:path w="2964815" h="746125">
                <a:moveTo>
                  <a:pt x="957455" y="104102"/>
                </a:moveTo>
                <a:lnTo>
                  <a:pt x="949159" y="75981"/>
                </a:lnTo>
                <a:lnTo>
                  <a:pt x="981810" y="66712"/>
                </a:lnTo>
                <a:lnTo>
                  <a:pt x="1014551" y="58011"/>
                </a:lnTo>
                <a:lnTo>
                  <a:pt x="1021749" y="86375"/>
                </a:lnTo>
                <a:lnTo>
                  <a:pt x="989557" y="94932"/>
                </a:lnTo>
                <a:lnTo>
                  <a:pt x="973454" y="99447"/>
                </a:lnTo>
                <a:lnTo>
                  <a:pt x="957455" y="104102"/>
                </a:lnTo>
                <a:close/>
              </a:path>
              <a:path w="2964815" h="746125">
                <a:moveTo>
                  <a:pt x="821791" y="149852"/>
                </a:moveTo>
                <a:lnTo>
                  <a:pt x="811299" y="122500"/>
                </a:lnTo>
                <a:lnTo>
                  <a:pt x="843172" y="110701"/>
                </a:lnTo>
                <a:lnTo>
                  <a:pt x="859200" y="105006"/>
                </a:lnTo>
                <a:lnTo>
                  <a:pt x="875227" y="99479"/>
                </a:lnTo>
                <a:lnTo>
                  <a:pt x="884621" y="127209"/>
                </a:lnTo>
                <a:lnTo>
                  <a:pt x="853115" y="138243"/>
                </a:lnTo>
                <a:lnTo>
                  <a:pt x="837407" y="143979"/>
                </a:lnTo>
                <a:lnTo>
                  <a:pt x="821791" y="149852"/>
                </a:lnTo>
                <a:close/>
              </a:path>
              <a:path w="2964815" h="746125">
                <a:moveTo>
                  <a:pt x="690031" y="205850"/>
                </a:moveTo>
                <a:lnTo>
                  <a:pt x="708331" y="165217"/>
                </a:lnTo>
                <a:lnTo>
                  <a:pt x="739441" y="151573"/>
                </a:lnTo>
                <a:lnTo>
                  <a:pt x="750909" y="178449"/>
                </a:lnTo>
                <a:lnTo>
                  <a:pt x="735615" y="185105"/>
                </a:lnTo>
                <a:lnTo>
                  <a:pt x="705119" y="198838"/>
                </a:lnTo>
                <a:lnTo>
                  <a:pt x="690031" y="205850"/>
                </a:lnTo>
                <a:close/>
              </a:path>
              <a:path w="2964815" h="746125">
                <a:moveTo>
                  <a:pt x="562907" y="271853"/>
                </a:moveTo>
                <a:lnTo>
                  <a:pt x="578081" y="229865"/>
                </a:lnTo>
                <a:lnTo>
                  <a:pt x="608047" y="213903"/>
                </a:lnTo>
                <a:lnTo>
                  <a:pt x="621589" y="239828"/>
                </a:lnTo>
                <a:lnTo>
                  <a:pt x="606844" y="247633"/>
                </a:lnTo>
                <a:lnTo>
                  <a:pt x="592111" y="255588"/>
                </a:lnTo>
                <a:lnTo>
                  <a:pt x="577446" y="263670"/>
                </a:lnTo>
                <a:lnTo>
                  <a:pt x="562907" y="271853"/>
                </a:lnTo>
                <a:close/>
              </a:path>
              <a:path w="2964815" h="746125">
                <a:moveTo>
                  <a:pt x="441273" y="347371"/>
                </a:moveTo>
                <a:lnTo>
                  <a:pt x="424803" y="323117"/>
                </a:lnTo>
                <a:lnTo>
                  <a:pt x="438955" y="313687"/>
                </a:lnTo>
                <a:lnTo>
                  <a:pt x="453199" y="304358"/>
                </a:lnTo>
                <a:lnTo>
                  <a:pt x="467488" y="295165"/>
                </a:lnTo>
                <a:lnTo>
                  <a:pt x="481777" y="286139"/>
                </a:lnTo>
                <a:lnTo>
                  <a:pt x="497271" y="310966"/>
                </a:lnTo>
                <a:lnTo>
                  <a:pt x="483186" y="319852"/>
                </a:lnTo>
                <a:lnTo>
                  <a:pt x="469135" y="328903"/>
                </a:lnTo>
                <a:lnTo>
                  <a:pt x="455153" y="338087"/>
                </a:lnTo>
                <a:lnTo>
                  <a:pt x="441273" y="347371"/>
                </a:lnTo>
                <a:close/>
              </a:path>
              <a:path w="2964815" h="746125">
                <a:moveTo>
                  <a:pt x="325740" y="432161"/>
                </a:moveTo>
                <a:lnTo>
                  <a:pt x="307440" y="409225"/>
                </a:lnTo>
                <a:lnTo>
                  <a:pt x="320774" y="398802"/>
                </a:lnTo>
                <a:lnTo>
                  <a:pt x="334234" y="388424"/>
                </a:lnTo>
                <a:lnTo>
                  <a:pt x="347808" y="378138"/>
                </a:lnTo>
                <a:lnTo>
                  <a:pt x="361486" y="367989"/>
                </a:lnTo>
                <a:lnTo>
                  <a:pt x="378810" y="391535"/>
                </a:lnTo>
                <a:lnTo>
                  <a:pt x="365370" y="401503"/>
                </a:lnTo>
                <a:lnTo>
                  <a:pt x="352000" y="411619"/>
                </a:lnTo>
                <a:lnTo>
                  <a:pt x="338767" y="421850"/>
                </a:lnTo>
                <a:lnTo>
                  <a:pt x="325740" y="432161"/>
                </a:lnTo>
                <a:close/>
              </a:path>
              <a:path w="2964815" h="746125">
                <a:moveTo>
                  <a:pt x="217038" y="525613"/>
                </a:moveTo>
                <a:lnTo>
                  <a:pt x="197152" y="504141"/>
                </a:lnTo>
                <a:lnTo>
                  <a:pt x="209592" y="492641"/>
                </a:lnTo>
                <a:lnTo>
                  <a:pt x="222192" y="481220"/>
                </a:lnTo>
                <a:lnTo>
                  <a:pt x="234930" y="469914"/>
                </a:lnTo>
                <a:lnTo>
                  <a:pt x="247782" y="458757"/>
                </a:lnTo>
                <a:lnTo>
                  <a:pt x="266936" y="480961"/>
                </a:lnTo>
                <a:lnTo>
                  <a:pt x="254318" y="491935"/>
                </a:lnTo>
                <a:lnTo>
                  <a:pt x="241758" y="503058"/>
                </a:lnTo>
                <a:lnTo>
                  <a:pt x="229312" y="514296"/>
                </a:lnTo>
                <a:lnTo>
                  <a:pt x="217038" y="525613"/>
                </a:lnTo>
                <a:close/>
              </a:path>
              <a:path w="2964815" h="746125">
                <a:moveTo>
                  <a:pt x="115900" y="627117"/>
                </a:moveTo>
                <a:lnTo>
                  <a:pt x="94428" y="607231"/>
                </a:lnTo>
                <a:lnTo>
                  <a:pt x="105953" y="594867"/>
                </a:lnTo>
                <a:lnTo>
                  <a:pt x="117638" y="582526"/>
                </a:lnTo>
                <a:lnTo>
                  <a:pt x="129461" y="570277"/>
                </a:lnTo>
                <a:lnTo>
                  <a:pt x="141398" y="558187"/>
                </a:lnTo>
                <a:lnTo>
                  <a:pt x="162138" y="578805"/>
                </a:lnTo>
                <a:lnTo>
                  <a:pt x="150452" y="590694"/>
                </a:lnTo>
                <a:lnTo>
                  <a:pt x="138836" y="602732"/>
                </a:lnTo>
                <a:lnTo>
                  <a:pt x="127310" y="614885"/>
                </a:lnTo>
                <a:lnTo>
                  <a:pt x="115900" y="627117"/>
                </a:lnTo>
                <a:close/>
              </a:path>
              <a:path w="2964815" h="746125">
                <a:moveTo>
                  <a:pt x="23057" y="736185"/>
                </a:moveTo>
                <a:lnTo>
                  <a:pt x="0" y="718007"/>
                </a:lnTo>
                <a:lnTo>
                  <a:pt x="10587" y="704747"/>
                </a:lnTo>
                <a:lnTo>
                  <a:pt x="21288" y="691533"/>
                </a:lnTo>
                <a:lnTo>
                  <a:pt x="32082" y="678410"/>
                </a:lnTo>
                <a:lnTo>
                  <a:pt x="42943" y="665425"/>
                </a:lnTo>
                <a:lnTo>
                  <a:pt x="65391" y="684335"/>
                </a:lnTo>
                <a:lnTo>
                  <a:pt x="54642" y="697138"/>
                </a:lnTo>
                <a:lnTo>
                  <a:pt x="43996" y="710077"/>
                </a:lnTo>
                <a:lnTo>
                  <a:pt x="33464" y="723108"/>
                </a:lnTo>
                <a:lnTo>
                  <a:pt x="23057" y="736185"/>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1247607" y="1"/>
            <a:ext cx="1464307" cy="1568529"/>
          </a:xfrm>
          <a:custGeom>
            <a:avLst/>
            <a:gdLst/>
            <a:ahLst/>
            <a:cxnLst/>
            <a:rect l="l" t="t" r="r" b="b"/>
            <a:pathLst>
              <a:path w="1614805" h="1729739">
                <a:moveTo>
                  <a:pt x="0" y="1729482"/>
                </a:moveTo>
                <a:lnTo>
                  <a:pt x="0" y="0"/>
                </a:lnTo>
                <a:lnTo>
                  <a:pt x="1614698" y="0"/>
                </a:lnTo>
                <a:lnTo>
                  <a:pt x="0" y="1729482"/>
                </a:lnTo>
                <a:close/>
              </a:path>
            </a:pathLst>
          </a:custGeom>
          <a:solidFill>
            <a:srgbClr val="E86421"/>
          </a:solidFill>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8879092" y="1"/>
            <a:ext cx="2064886" cy="521116"/>
          </a:xfrm>
          <a:custGeom>
            <a:avLst/>
            <a:gdLst/>
            <a:ahLst/>
            <a:cxnLst/>
            <a:rect l="l" t="t" r="r" b="b"/>
            <a:pathLst>
              <a:path w="2277109" h="574675">
                <a:moveTo>
                  <a:pt x="2276551" y="396998"/>
                </a:moveTo>
                <a:lnTo>
                  <a:pt x="2225175" y="418921"/>
                </a:lnTo>
                <a:lnTo>
                  <a:pt x="2183118" y="435594"/>
                </a:lnTo>
                <a:lnTo>
                  <a:pt x="2140750" y="451334"/>
                </a:lnTo>
                <a:lnTo>
                  <a:pt x="2098088" y="466139"/>
                </a:lnTo>
                <a:lnTo>
                  <a:pt x="2055148" y="480007"/>
                </a:lnTo>
                <a:lnTo>
                  <a:pt x="2011948" y="492934"/>
                </a:lnTo>
                <a:lnTo>
                  <a:pt x="1968504" y="504919"/>
                </a:lnTo>
                <a:lnTo>
                  <a:pt x="1924832" y="515960"/>
                </a:lnTo>
                <a:lnTo>
                  <a:pt x="1880950" y="526054"/>
                </a:lnTo>
                <a:lnTo>
                  <a:pt x="1836874" y="535198"/>
                </a:lnTo>
                <a:lnTo>
                  <a:pt x="1792622" y="543390"/>
                </a:lnTo>
                <a:lnTo>
                  <a:pt x="1748209" y="550629"/>
                </a:lnTo>
                <a:lnTo>
                  <a:pt x="1703653" y="556911"/>
                </a:lnTo>
                <a:lnTo>
                  <a:pt x="1658970" y="562234"/>
                </a:lnTo>
                <a:lnTo>
                  <a:pt x="1614178" y="566596"/>
                </a:lnTo>
                <a:lnTo>
                  <a:pt x="1569292" y="569995"/>
                </a:lnTo>
                <a:lnTo>
                  <a:pt x="1524330" y="572427"/>
                </a:lnTo>
                <a:lnTo>
                  <a:pt x="1479308" y="573891"/>
                </a:lnTo>
                <a:lnTo>
                  <a:pt x="1434243" y="574385"/>
                </a:lnTo>
                <a:lnTo>
                  <a:pt x="1389153" y="573906"/>
                </a:lnTo>
                <a:lnTo>
                  <a:pt x="1344053" y="572451"/>
                </a:lnTo>
                <a:lnTo>
                  <a:pt x="1298960" y="570019"/>
                </a:lnTo>
                <a:lnTo>
                  <a:pt x="1253892" y="566607"/>
                </a:lnTo>
                <a:lnTo>
                  <a:pt x="1208865" y="562212"/>
                </a:lnTo>
                <a:lnTo>
                  <a:pt x="1163895" y="556832"/>
                </a:lnTo>
                <a:lnTo>
                  <a:pt x="1119000" y="550465"/>
                </a:lnTo>
                <a:lnTo>
                  <a:pt x="1074196" y="543109"/>
                </a:lnTo>
                <a:lnTo>
                  <a:pt x="1029500" y="534761"/>
                </a:lnTo>
                <a:lnTo>
                  <a:pt x="984929" y="525418"/>
                </a:lnTo>
                <a:lnTo>
                  <a:pt x="940500" y="515079"/>
                </a:lnTo>
                <a:lnTo>
                  <a:pt x="896228" y="503741"/>
                </a:lnTo>
                <a:lnTo>
                  <a:pt x="852132" y="491402"/>
                </a:lnTo>
                <a:lnTo>
                  <a:pt x="808228" y="478059"/>
                </a:lnTo>
                <a:lnTo>
                  <a:pt x="764532" y="463709"/>
                </a:lnTo>
                <a:lnTo>
                  <a:pt x="721062" y="448352"/>
                </a:lnTo>
                <a:lnTo>
                  <a:pt x="677833" y="431983"/>
                </a:lnTo>
                <a:lnTo>
                  <a:pt x="634864" y="414602"/>
                </a:lnTo>
                <a:lnTo>
                  <a:pt x="592170" y="396205"/>
                </a:lnTo>
                <a:lnTo>
                  <a:pt x="549768" y="376790"/>
                </a:lnTo>
                <a:lnTo>
                  <a:pt x="507676" y="356354"/>
                </a:lnTo>
                <a:lnTo>
                  <a:pt x="465909" y="334897"/>
                </a:lnTo>
                <a:lnTo>
                  <a:pt x="424485" y="312414"/>
                </a:lnTo>
                <a:lnTo>
                  <a:pt x="383421" y="288904"/>
                </a:lnTo>
                <a:lnTo>
                  <a:pt x="342732" y="264364"/>
                </a:lnTo>
                <a:lnTo>
                  <a:pt x="302437" y="238792"/>
                </a:lnTo>
                <a:lnTo>
                  <a:pt x="262551" y="212186"/>
                </a:lnTo>
                <a:lnTo>
                  <a:pt x="223092" y="184542"/>
                </a:lnTo>
                <a:lnTo>
                  <a:pt x="184076" y="155860"/>
                </a:lnTo>
                <a:lnTo>
                  <a:pt x="145725" y="126295"/>
                </a:lnTo>
                <a:lnTo>
                  <a:pt x="108249" y="96017"/>
                </a:lnTo>
                <a:lnTo>
                  <a:pt x="71652" y="65043"/>
                </a:lnTo>
                <a:lnTo>
                  <a:pt x="35936" y="33388"/>
                </a:lnTo>
                <a:lnTo>
                  <a:pt x="1103" y="1071"/>
                </a:lnTo>
                <a:lnTo>
                  <a:pt x="0" y="0"/>
                </a:lnTo>
                <a:lnTo>
                  <a:pt x="2276551" y="0"/>
                </a:lnTo>
                <a:lnTo>
                  <a:pt x="2276551" y="396998"/>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10155937" y="4918778"/>
            <a:ext cx="787720" cy="1937630"/>
          </a:xfrm>
          <a:custGeom>
            <a:avLst/>
            <a:gdLst/>
            <a:ahLst/>
            <a:cxnLst/>
            <a:rect l="l" t="t" r="r" b="b"/>
            <a:pathLst>
              <a:path w="868679" h="2136775">
                <a:moveTo>
                  <a:pt x="868475" y="2136286"/>
                </a:moveTo>
                <a:lnTo>
                  <a:pt x="48440" y="2136286"/>
                </a:lnTo>
                <a:lnTo>
                  <a:pt x="38908" y="2090396"/>
                </a:lnTo>
                <a:lnTo>
                  <a:pt x="30189" y="2043013"/>
                </a:lnTo>
                <a:lnTo>
                  <a:pt x="22590" y="1995674"/>
                </a:lnTo>
                <a:lnTo>
                  <a:pt x="16103" y="1948392"/>
                </a:lnTo>
                <a:lnTo>
                  <a:pt x="10717" y="1901183"/>
                </a:lnTo>
                <a:lnTo>
                  <a:pt x="6424" y="1854060"/>
                </a:lnTo>
                <a:lnTo>
                  <a:pt x="3215" y="1807037"/>
                </a:lnTo>
                <a:lnTo>
                  <a:pt x="1081" y="1760129"/>
                </a:lnTo>
                <a:lnTo>
                  <a:pt x="12" y="1713351"/>
                </a:lnTo>
                <a:lnTo>
                  <a:pt x="0" y="1666716"/>
                </a:lnTo>
                <a:lnTo>
                  <a:pt x="1034" y="1620238"/>
                </a:lnTo>
                <a:lnTo>
                  <a:pt x="3107" y="1573933"/>
                </a:lnTo>
                <a:lnTo>
                  <a:pt x="6209" y="1527813"/>
                </a:lnTo>
                <a:lnTo>
                  <a:pt x="10330" y="1481894"/>
                </a:lnTo>
                <a:lnTo>
                  <a:pt x="15463" y="1436190"/>
                </a:lnTo>
                <a:lnTo>
                  <a:pt x="21597" y="1390715"/>
                </a:lnTo>
                <a:lnTo>
                  <a:pt x="28724" y="1345483"/>
                </a:lnTo>
                <a:lnTo>
                  <a:pt x="36834" y="1300508"/>
                </a:lnTo>
                <a:lnTo>
                  <a:pt x="45918" y="1255805"/>
                </a:lnTo>
                <a:lnTo>
                  <a:pt x="55967" y="1211388"/>
                </a:lnTo>
                <a:lnTo>
                  <a:pt x="66972" y="1167271"/>
                </a:lnTo>
                <a:lnTo>
                  <a:pt x="78925" y="1123469"/>
                </a:lnTo>
                <a:lnTo>
                  <a:pt x="91815" y="1079995"/>
                </a:lnTo>
                <a:lnTo>
                  <a:pt x="105634" y="1036865"/>
                </a:lnTo>
                <a:lnTo>
                  <a:pt x="120372" y="994091"/>
                </a:lnTo>
                <a:lnTo>
                  <a:pt x="136020" y="951689"/>
                </a:lnTo>
                <a:lnTo>
                  <a:pt x="152570" y="909673"/>
                </a:lnTo>
                <a:lnTo>
                  <a:pt x="170012" y="868057"/>
                </a:lnTo>
                <a:lnTo>
                  <a:pt x="188338" y="826856"/>
                </a:lnTo>
                <a:lnTo>
                  <a:pt x="207537" y="786082"/>
                </a:lnTo>
                <a:lnTo>
                  <a:pt x="227600" y="745752"/>
                </a:lnTo>
                <a:lnTo>
                  <a:pt x="248520" y="705879"/>
                </a:lnTo>
                <a:lnTo>
                  <a:pt x="270286" y="666477"/>
                </a:lnTo>
                <a:lnTo>
                  <a:pt x="292890" y="627560"/>
                </a:lnTo>
                <a:lnTo>
                  <a:pt x="316321" y="589143"/>
                </a:lnTo>
                <a:lnTo>
                  <a:pt x="340572" y="551241"/>
                </a:lnTo>
                <a:lnTo>
                  <a:pt x="365633" y="513867"/>
                </a:lnTo>
                <a:lnTo>
                  <a:pt x="391495" y="477035"/>
                </a:lnTo>
                <a:lnTo>
                  <a:pt x="418149" y="440760"/>
                </a:lnTo>
                <a:lnTo>
                  <a:pt x="445586" y="405057"/>
                </a:lnTo>
                <a:lnTo>
                  <a:pt x="473796" y="369939"/>
                </a:lnTo>
                <a:lnTo>
                  <a:pt x="502770" y="335420"/>
                </a:lnTo>
                <a:lnTo>
                  <a:pt x="532500" y="301515"/>
                </a:lnTo>
                <a:lnTo>
                  <a:pt x="562976" y="268239"/>
                </a:lnTo>
                <a:lnTo>
                  <a:pt x="594189" y="235604"/>
                </a:lnTo>
                <a:lnTo>
                  <a:pt x="626130" y="203627"/>
                </a:lnTo>
                <a:lnTo>
                  <a:pt x="658790" y="172320"/>
                </a:lnTo>
                <a:lnTo>
                  <a:pt x="692160" y="141699"/>
                </a:lnTo>
                <a:lnTo>
                  <a:pt x="726230" y="111777"/>
                </a:lnTo>
                <a:lnTo>
                  <a:pt x="760992" y="82569"/>
                </a:lnTo>
                <a:lnTo>
                  <a:pt x="796436" y="54088"/>
                </a:lnTo>
                <a:lnTo>
                  <a:pt x="832553" y="26350"/>
                </a:lnTo>
                <a:lnTo>
                  <a:pt x="868475" y="0"/>
                </a:lnTo>
                <a:lnTo>
                  <a:pt x="868475" y="2136286"/>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3976850" y="689657"/>
            <a:ext cx="405952" cy="0"/>
          </a:xfrm>
          <a:custGeom>
            <a:avLst/>
            <a:gdLst/>
            <a:ahLst/>
            <a:cxnLst/>
            <a:rect l="l" t="t" r="r" b="b"/>
            <a:pathLst>
              <a:path w="447675">
                <a:moveTo>
                  <a:pt x="0" y="0"/>
                </a:moveTo>
                <a:lnTo>
                  <a:pt x="447614" y="0"/>
                </a:lnTo>
              </a:path>
            </a:pathLst>
          </a:custGeom>
          <a:ln w="9522">
            <a:solidFill>
              <a:srgbClr val="1CA38B"/>
            </a:solidFill>
          </a:ln>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2505861" y="2449445"/>
            <a:ext cx="405952" cy="0"/>
          </a:xfrm>
          <a:custGeom>
            <a:avLst/>
            <a:gdLst/>
            <a:ahLst/>
            <a:cxnLst/>
            <a:rect l="l" t="t" r="r" b="b"/>
            <a:pathLst>
              <a:path w="447675">
                <a:moveTo>
                  <a:pt x="0" y="0"/>
                </a:moveTo>
                <a:lnTo>
                  <a:pt x="447614" y="0"/>
                </a:lnTo>
              </a:path>
            </a:pathLst>
          </a:custGeom>
          <a:ln w="9522">
            <a:solidFill>
              <a:srgbClr val="1CA38B"/>
            </a:solidFill>
          </a:ln>
        </p:spPr>
        <p:txBody>
          <a:bodyPr wrap="square" lIns="0" tIns="0" rIns="0" bIns="0" rtlCol="0"/>
          <a:lstStyle/>
          <a:p>
            <a:pPr defTabSz="829178"/>
            <a:endParaRPr sz="1632">
              <a:solidFill>
                <a:prstClr val="black"/>
              </a:solidFill>
              <a:latin typeface="Calibri"/>
            </a:endParaRPr>
          </a:p>
        </p:txBody>
      </p:sp>
      <p:sp>
        <p:nvSpPr>
          <p:cNvPr id="9" name="object 9"/>
          <p:cNvSpPr/>
          <p:nvPr/>
        </p:nvSpPr>
        <p:spPr>
          <a:xfrm>
            <a:off x="7540420" y="3261008"/>
            <a:ext cx="2253660" cy="3186209"/>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0" name="object 10"/>
          <p:cNvSpPr/>
          <p:nvPr/>
        </p:nvSpPr>
        <p:spPr>
          <a:xfrm>
            <a:off x="6888649" y="3648558"/>
            <a:ext cx="456624" cy="212477"/>
          </a:xfrm>
          <a:custGeom>
            <a:avLst/>
            <a:gdLst/>
            <a:ahLst/>
            <a:cxnLst/>
            <a:rect l="l" t="t" r="r" b="b"/>
            <a:pathLst>
              <a:path w="503554" h="234314">
                <a:moveTo>
                  <a:pt x="385447" y="234146"/>
                </a:moveTo>
                <a:lnTo>
                  <a:pt x="378663" y="232921"/>
                </a:lnTo>
                <a:lnTo>
                  <a:pt x="372652" y="229178"/>
                </a:lnTo>
                <a:lnTo>
                  <a:pt x="369307" y="225626"/>
                </a:lnTo>
                <a:lnTo>
                  <a:pt x="367522" y="221186"/>
                </a:lnTo>
                <a:lnTo>
                  <a:pt x="367522" y="211861"/>
                </a:lnTo>
                <a:lnTo>
                  <a:pt x="369084" y="207420"/>
                </a:lnTo>
                <a:lnTo>
                  <a:pt x="442008" y="134820"/>
                </a:lnTo>
                <a:lnTo>
                  <a:pt x="8028" y="134820"/>
                </a:lnTo>
                <a:lnTo>
                  <a:pt x="0" y="126828"/>
                </a:lnTo>
                <a:lnTo>
                  <a:pt x="0" y="107290"/>
                </a:lnTo>
                <a:lnTo>
                  <a:pt x="8028" y="99297"/>
                </a:lnTo>
                <a:lnTo>
                  <a:pt x="442231" y="99297"/>
                </a:lnTo>
                <a:lnTo>
                  <a:pt x="372875" y="30250"/>
                </a:lnTo>
                <a:lnTo>
                  <a:pt x="368986" y="24394"/>
                </a:lnTo>
                <a:lnTo>
                  <a:pt x="367690" y="17705"/>
                </a:lnTo>
                <a:lnTo>
                  <a:pt x="368986" y="11017"/>
                </a:lnTo>
                <a:lnTo>
                  <a:pt x="372875" y="5161"/>
                </a:lnTo>
                <a:lnTo>
                  <a:pt x="378757" y="1290"/>
                </a:lnTo>
                <a:lnTo>
                  <a:pt x="385475" y="0"/>
                </a:lnTo>
                <a:lnTo>
                  <a:pt x="392193" y="1290"/>
                </a:lnTo>
                <a:lnTo>
                  <a:pt x="398075" y="5161"/>
                </a:lnTo>
                <a:lnTo>
                  <a:pt x="497761" y="104626"/>
                </a:lnTo>
                <a:lnTo>
                  <a:pt x="501650" y="110482"/>
                </a:lnTo>
                <a:lnTo>
                  <a:pt x="502946" y="117170"/>
                </a:lnTo>
                <a:lnTo>
                  <a:pt x="501650" y="123858"/>
                </a:lnTo>
                <a:lnTo>
                  <a:pt x="497761" y="129714"/>
                </a:lnTo>
                <a:lnTo>
                  <a:pt x="398075" y="228956"/>
                </a:lnTo>
                <a:lnTo>
                  <a:pt x="392190" y="232831"/>
                </a:lnTo>
                <a:lnTo>
                  <a:pt x="385447" y="234146"/>
                </a:lnTo>
                <a:close/>
              </a:path>
            </a:pathLst>
          </a:custGeom>
          <a:solidFill>
            <a:srgbClr val="000000"/>
          </a:solidFill>
        </p:spPr>
        <p:txBody>
          <a:bodyPr wrap="square" lIns="0" tIns="0" rIns="0" bIns="0" rtlCol="0"/>
          <a:lstStyle/>
          <a:p>
            <a:pPr defTabSz="829178"/>
            <a:endParaRPr sz="1632">
              <a:solidFill>
                <a:prstClr val="black"/>
              </a:solidFill>
              <a:latin typeface="Calibri"/>
            </a:endParaRPr>
          </a:p>
        </p:txBody>
      </p:sp>
      <p:sp>
        <p:nvSpPr>
          <p:cNvPr id="11" name="object 11"/>
          <p:cNvSpPr txBox="1"/>
          <p:nvPr/>
        </p:nvSpPr>
        <p:spPr>
          <a:xfrm>
            <a:off x="3960996" y="767546"/>
            <a:ext cx="6684679" cy="508872"/>
          </a:xfrm>
          <a:prstGeom prst="rect">
            <a:avLst/>
          </a:prstGeom>
        </p:spPr>
        <p:txBody>
          <a:bodyPr vert="horz" wrap="square" lIns="0" tIns="10365" rIns="0" bIns="0" rtlCol="0">
            <a:spAutoFit/>
          </a:bodyPr>
          <a:lstStyle/>
          <a:p>
            <a:pPr marL="11516" marR="4607" defTabSz="829178">
              <a:lnSpc>
                <a:spcPct val="118700"/>
              </a:lnSpc>
              <a:spcBef>
                <a:spcPts val="82"/>
              </a:spcBef>
            </a:pPr>
            <a:r>
              <a:rPr sz="907" spc="23" dirty="0">
                <a:solidFill>
                  <a:srgbClr val="0F0E0D"/>
                </a:solidFill>
                <a:latin typeface="Calibri"/>
                <a:cs typeface="Calibri"/>
              </a:rPr>
              <a:t>Holding </a:t>
            </a:r>
            <a:r>
              <a:rPr sz="907" spc="41" dirty="0">
                <a:solidFill>
                  <a:srgbClr val="0F0E0D"/>
                </a:solidFill>
                <a:latin typeface="Calibri"/>
                <a:cs typeface="Calibri"/>
              </a:rPr>
              <a:t>Families+ </a:t>
            </a:r>
            <a:r>
              <a:rPr sz="907" dirty="0">
                <a:solidFill>
                  <a:srgbClr val="0F0E0D"/>
                </a:solidFill>
                <a:latin typeface="Calibri"/>
                <a:cs typeface="Calibri"/>
              </a:rPr>
              <a:t>work with </a:t>
            </a:r>
            <a:r>
              <a:rPr sz="907" spc="23" dirty="0">
                <a:solidFill>
                  <a:srgbClr val="0F0E0D"/>
                </a:solidFill>
                <a:latin typeface="Calibri"/>
                <a:cs typeface="Calibri"/>
              </a:rPr>
              <a:t>children </a:t>
            </a:r>
            <a:r>
              <a:rPr sz="907" spc="36" dirty="0">
                <a:solidFill>
                  <a:srgbClr val="0F0E0D"/>
                </a:solidFill>
                <a:latin typeface="Calibri"/>
                <a:cs typeface="Calibri"/>
              </a:rPr>
              <a:t>and </a:t>
            </a:r>
            <a:r>
              <a:rPr sz="907" spc="27" dirty="0">
                <a:solidFill>
                  <a:srgbClr val="0F0E0D"/>
                </a:solidFill>
                <a:latin typeface="Calibri"/>
                <a:cs typeface="Calibri"/>
              </a:rPr>
              <a:t>families </a:t>
            </a:r>
            <a:r>
              <a:rPr sz="907" spc="9" dirty="0">
                <a:solidFill>
                  <a:srgbClr val="0F0E0D"/>
                </a:solidFill>
                <a:latin typeface="Calibri"/>
                <a:cs typeface="Calibri"/>
              </a:rPr>
              <a:t>of </a:t>
            </a:r>
            <a:r>
              <a:rPr sz="907" spc="32" dirty="0">
                <a:solidFill>
                  <a:srgbClr val="0F0E0D"/>
                </a:solidFill>
                <a:latin typeface="Calibri"/>
                <a:cs typeface="Calibri"/>
              </a:rPr>
              <a:t>alcohol </a:t>
            </a:r>
            <a:r>
              <a:rPr sz="907" spc="36" dirty="0">
                <a:solidFill>
                  <a:srgbClr val="0F0E0D"/>
                </a:solidFill>
                <a:latin typeface="Calibri"/>
                <a:cs typeface="Calibri"/>
              </a:rPr>
              <a:t>and </a:t>
            </a:r>
            <a:r>
              <a:rPr sz="907" spc="50" dirty="0">
                <a:solidFill>
                  <a:srgbClr val="0F0E0D"/>
                </a:solidFill>
                <a:latin typeface="Calibri"/>
                <a:cs typeface="Calibri"/>
              </a:rPr>
              <a:t>substance </a:t>
            </a:r>
            <a:r>
              <a:rPr sz="907" spc="27" dirty="0">
                <a:solidFill>
                  <a:srgbClr val="0F0E0D"/>
                </a:solidFill>
                <a:latin typeface="Calibri"/>
                <a:cs typeface="Calibri"/>
              </a:rPr>
              <a:t>dependent </a:t>
            </a:r>
            <a:r>
              <a:rPr sz="907" spc="32" dirty="0">
                <a:solidFill>
                  <a:srgbClr val="0F0E0D"/>
                </a:solidFill>
                <a:latin typeface="Calibri"/>
                <a:cs typeface="Calibri"/>
              </a:rPr>
              <a:t>parents </a:t>
            </a:r>
            <a:r>
              <a:rPr sz="907" spc="9" dirty="0">
                <a:solidFill>
                  <a:srgbClr val="0F0E0D"/>
                </a:solidFill>
                <a:latin typeface="Calibri"/>
                <a:cs typeface="Calibri"/>
              </a:rPr>
              <a:t>who </a:t>
            </a:r>
            <a:r>
              <a:rPr sz="907" spc="23" dirty="0">
                <a:solidFill>
                  <a:srgbClr val="0F0E0D"/>
                </a:solidFill>
                <a:latin typeface="Calibri"/>
                <a:cs typeface="Calibri"/>
              </a:rPr>
              <a:t>are </a:t>
            </a:r>
            <a:r>
              <a:rPr sz="907" spc="9" dirty="0">
                <a:solidFill>
                  <a:srgbClr val="0F0E0D"/>
                </a:solidFill>
                <a:latin typeface="Calibri"/>
                <a:cs typeface="Calibri"/>
              </a:rPr>
              <a:t>in </a:t>
            </a:r>
            <a:r>
              <a:rPr sz="907" spc="18" dirty="0">
                <a:solidFill>
                  <a:srgbClr val="0F0E0D"/>
                </a:solidFill>
                <a:latin typeface="Calibri"/>
                <a:cs typeface="Calibri"/>
              </a:rPr>
              <a:t>prison. </a:t>
            </a:r>
            <a:r>
              <a:rPr sz="907" spc="23" dirty="0">
                <a:solidFill>
                  <a:srgbClr val="0F0E0D"/>
                </a:solidFill>
                <a:latin typeface="Calibri"/>
                <a:cs typeface="Calibri"/>
              </a:rPr>
              <a:t>The </a:t>
            </a:r>
            <a:r>
              <a:rPr sz="907" spc="32" dirty="0">
                <a:solidFill>
                  <a:srgbClr val="0F0E0D"/>
                </a:solidFill>
                <a:latin typeface="Calibri"/>
                <a:cs typeface="Calibri"/>
              </a:rPr>
              <a:t>service </a:t>
            </a:r>
            <a:r>
              <a:rPr sz="907" spc="41" dirty="0">
                <a:solidFill>
                  <a:srgbClr val="0F0E0D"/>
                </a:solidFill>
                <a:latin typeface="Calibri"/>
                <a:cs typeface="Calibri"/>
              </a:rPr>
              <a:t>is  </a:t>
            </a:r>
            <a:r>
              <a:rPr sz="907" spc="14" dirty="0">
                <a:solidFill>
                  <a:srgbClr val="0F0E0D"/>
                </a:solidFill>
                <a:latin typeface="Calibri"/>
                <a:cs typeface="Calibri"/>
              </a:rPr>
              <a:t>delivered </a:t>
            </a:r>
            <a:r>
              <a:rPr sz="907" spc="54" dirty="0">
                <a:solidFill>
                  <a:srgbClr val="0F0E0D"/>
                </a:solidFill>
                <a:latin typeface="Calibri"/>
                <a:cs typeface="Calibri"/>
              </a:rPr>
              <a:t>across </a:t>
            </a:r>
            <a:r>
              <a:rPr sz="907" spc="36" dirty="0">
                <a:solidFill>
                  <a:srgbClr val="0F0E0D"/>
                </a:solidFill>
                <a:latin typeface="Calibri"/>
                <a:cs typeface="Calibri"/>
              </a:rPr>
              <a:t>Rochdale, </a:t>
            </a:r>
            <a:r>
              <a:rPr sz="907" spc="14" dirty="0">
                <a:solidFill>
                  <a:srgbClr val="0F0E0D"/>
                </a:solidFill>
                <a:latin typeface="Calibri"/>
                <a:cs typeface="Calibri"/>
              </a:rPr>
              <a:t>Bury, </a:t>
            </a:r>
            <a:r>
              <a:rPr sz="907" spc="18" dirty="0">
                <a:solidFill>
                  <a:srgbClr val="0F0E0D"/>
                </a:solidFill>
                <a:latin typeface="Calibri"/>
                <a:cs typeface="Calibri"/>
              </a:rPr>
              <a:t>Bolton, Salford </a:t>
            </a:r>
            <a:r>
              <a:rPr sz="907" spc="36" dirty="0">
                <a:solidFill>
                  <a:srgbClr val="0F0E0D"/>
                </a:solidFill>
                <a:latin typeface="Calibri"/>
                <a:cs typeface="Calibri"/>
              </a:rPr>
              <a:t>and </a:t>
            </a:r>
            <a:r>
              <a:rPr sz="907" spc="5" dirty="0">
                <a:solidFill>
                  <a:srgbClr val="0F0E0D"/>
                </a:solidFill>
                <a:latin typeface="Calibri"/>
                <a:cs typeface="Calibri"/>
              </a:rPr>
              <a:t>Trafford. </a:t>
            </a:r>
            <a:r>
              <a:rPr sz="907" spc="23" dirty="0">
                <a:solidFill>
                  <a:srgbClr val="0F0E0D"/>
                </a:solidFill>
                <a:latin typeface="Calibri"/>
                <a:cs typeface="Calibri"/>
              </a:rPr>
              <a:t>The </a:t>
            </a:r>
            <a:r>
              <a:rPr sz="907" spc="18" dirty="0">
                <a:solidFill>
                  <a:srgbClr val="0F0E0D"/>
                </a:solidFill>
                <a:latin typeface="Calibri"/>
                <a:cs typeface="Calibri"/>
              </a:rPr>
              <a:t>project works </a:t>
            </a:r>
            <a:r>
              <a:rPr sz="907" dirty="0">
                <a:solidFill>
                  <a:srgbClr val="0F0E0D"/>
                </a:solidFill>
                <a:latin typeface="Calibri"/>
                <a:cs typeface="Calibri"/>
              </a:rPr>
              <a:t>with </a:t>
            </a:r>
            <a:r>
              <a:rPr sz="907" spc="32" dirty="0">
                <a:solidFill>
                  <a:srgbClr val="0F0E0D"/>
                </a:solidFill>
                <a:latin typeface="Calibri"/>
                <a:cs typeface="Calibri"/>
              </a:rPr>
              <a:t>mothers </a:t>
            </a:r>
            <a:r>
              <a:rPr sz="907" spc="9" dirty="0">
                <a:solidFill>
                  <a:srgbClr val="0F0E0D"/>
                </a:solidFill>
                <a:latin typeface="Calibri"/>
                <a:cs typeface="Calibri"/>
              </a:rPr>
              <a:t>in </a:t>
            </a:r>
            <a:r>
              <a:rPr sz="907" spc="-23" dirty="0">
                <a:solidFill>
                  <a:srgbClr val="0F0E0D"/>
                </a:solidFill>
                <a:latin typeface="Calibri"/>
                <a:cs typeface="Calibri"/>
              </a:rPr>
              <a:t>HMP </a:t>
            </a:r>
            <a:r>
              <a:rPr sz="907" spc="27" dirty="0">
                <a:solidFill>
                  <a:srgbClr val="0F0E0D"/>
                </a:solidFill>
                <a:latin typeface="Calibri"/>
                <a:cs typeface="Calibri"/>
              </a:rPr>
              <a:t>Styal </a:t>
            </a:r>
            <a:r>
              <a:rPr sz="907" spc="36" dirty="0">
                <a:solidFill>
                  <a:srgbClr val="0F0E0D"/>
                </a:solidFill>
                <a:latin typeface="Calibri"/>
                <a:cs typeface="Calibri"/>
              </a:rPr>
              <a:t>and </a:t>
            </a:r>
            <a:r>
              <a:rPr sz="907" spc="27" dirty="0">
                <a:solidFill>
                  <a:srgbClr val="0F0E0D"/>
                </a:solidFill>
                <a:latin typeface="Calibri"/>
                <a:cs typeface="Calibri"/>
              </a:rPr>
              <a:t>fathers </a:t>
            </a:r>
            <a:r>
              <a:rPr sz="907" spc="9" dirty="0">
                <a:solidFill>
                  <a:srgbClr val="0F0E0D"/>
                </a:solidFill>
                <a:latin typeface="Calibri"/>
                <a:cs typeface="Calibri"/>
              </a:rPr>
              <a:t>in </a:t>
            </a:r>
            <a:r>
              <a:rPr sz="907" spc="-23" dirty="0">
                <a:solidFill>
                  <a:srgbClr val="0F0E0D"/>
                </a:solidFill>
                <a:latin typeface="Calibri"/>
                <a:cs typeface="Calibri"/>
              </a:rPr>
              <a:t>HMP </a:t>
            </a:r>
            <a:r>
              <a:rPr sz="907" spc="32" dirty="0">
                <a:solidFill>
                  <a:srgbClr val="0F0E0D"/>
                </a:solidFill>
                <a:latin typeface="Calibri"/>
                <a:cs typeface="Calibri"/>
              </a:rPr>
              <a:t>Forest  </a:t>
            </a:r>
            <a:r>
              <a:rPr sz="907" spc="41" dirty="0">
                <a:solidFill>
                  <a:srgbClr val="0F0E0D"/>
                </a:solidFill>
                <a:latin typeface="Calibri"/>
                <a:cs typeface="Calibri"/>
              </a:rPr>
              <a:t>Bank </a:t>
            </a:r>
            <a:r>
              <a:rPr sz="907" spc="5" dirty="0">
                <a:solidFill>
                  <a:srgbClr val="0F0E0D"/>
                </a:solidFill>
                <a:latin typeface="Calibri"/>
                <a:cs typeface="Calibri"/>
              </a:rPr>
              <a:t>to </a:t>
            </a:r>
            <a:r>
              <a:rPr sz="907" spc="9" dirty="0">
                <a:solidFill>
                  <a:srgbClr val="0F0E0D"/>
                </a:solidFill>
                <a:latin typeface="Calibri"/>
                <a:cs typeface="Calibri"/>
              </a:rPr>
              <a:t>provide </a:t>
            </a:r>
            <a:r>
              <a:rPr sz="907" spc="14" dirty="0">
                <a:solidFill>
                  <a:srgbClr val="0F0E0D"/>
                </a:solidFill>
                <a:latin typeface="Calibri"/>
                <a:cs typeface="Calibri"/>
              </a:rPr>
              <a:t>pre </a:t>
            </a:r>
            <a:r>
              <a:rPr sz="907" spc="36" dirty="0">
                <a:solidFill>
                  <a:srgbClr val="0F0E0D"/>
                </a:solidFill>
                <a:latin typeface="Calibri"/>
                <a:cs typeface="Calibri"/>
              </a:rPr>
              <a:t>and </a:t>
            </a:r>
            <a:r>
              <a:rPr sz="907" spc="32" dirty="0">
                <a:solidFill>
                  <a:srgbClr val="0F0E0D"/>
                </a:solidFill>
                <a:latin typeface="Calibri"/>
                <a:cs typeface="Calibri"/>
              </a:rPr>
              <a:t>post release</a:t>
            </a:r>
            <a:r>
              <a:rPr sz="907" spc="-77" dirty="0">
                <a:solidFill>
                  <a:srgbClr val="0F0E0D"/>
                </a:solidFill>
                <a:latin typeface="Calibri"/>
                <a:cs typeface="Calibri"/>
              </a:rPr>
              <a:t> </a:t>
            </a:r>
            <a:r>
              <a:rPr sz="907" spc="23" dirty="0">
                <a:solidFill>
                  <a:srgbClr val="0F0E0D"/>
                </a:solidFill>
                <a:latin typeface="Calibri"/>
                <a:cs typeface="Calibri"/>
              </a:rPr>
              <a:t>support.</a:t>
            </a:r>
            <a:endParaRPr sz="907">
              <a:solidFill>
                <a:prstClr val="black"/>
              </a:solidFill>
              <a:latin typeface="Calibri"/>
              <a:cs typeface="Calibri"/>
            </a:endParaRPr>
          </a:p>
        </p:txBody>
      </p:sp>
      <p:sp>
        <p:nvSpPr>
          <p:cNvPr id="12" name="object 12"/>
          <p:cNvSpPr txBox="1"/>
          <p:nvPr/>
        </p:nvSpPr>
        <p:spPr>
          <a:xfrm>
            <a:off x="3960996" y="1423785"/>
            <a:ext cx="6626521" cy="675007"/>
          </a:xfrm>
          <a:prstGeom prst="rect">
            <a:avLst/>
          </a:prstGeom>
        </p:spPr>
        <p:txBody>
          <a:bodyPr vert="horz" wrap="square" lIns="0" tIns="10365" rIns="0" bIns="0" rtlCol="0">
            <a:spAutoFit/>
          </a:bodyPr>
          <a:lstStyle/>
          <a:p>
            <a:pPr marL="11516" marR="4607" defTabSz="829178">
              <a:lnSpc>
                <a:spcPct val="118700"/>
              </a:lnSpc>
              <a:spcBef>
                <a:spcPts val="82"/>
              </a:spcBef>
            </a:pPr>
            <a:r>
              <a:rPr sz="907" spc="23" dirty="0">
                <a:solidFill>
                  <a:srgbClr val="0F0E0D"/>
                </a:solidFill>
                <a:latin typeface="Calibri"/>
                <a:cs typeface="Calibri"/>
              </a:rPr>
              <a:t>The </a:t>
            </a:r>
            <a:r>
              <a:rPr sz="907" spc="32" dirty="0">
                <a:solidFill>
                  <a:srgbClr val="0F0E0D"/>
                </a:solidFill>
                <a:latin typeface="Calibri"/>
                <a:cs typeface="Calibri"/>
              </a:rPr>
              <a:t>service </a:t>
            </a:r>
            <a:r>
              <a:rPr sz="907" spc="41" dirty="0">
                <a:solidFill>
                  <a:srgbClr val="0F0E0D"/>
                </a:solidFill>
                <a:latin typeface="Calibri"/>
                <a:cs typeface="Calibri"/>
              </a:rPr>
              <a:t>recognises </a:t>
            </a:r>
            <a:r>
              <a:rPr sz="907" spc="23" dirty="0">
                <a:solidFill>
                  <a:srgbClr val="0F0E0D"/>
                </a:solidFill>
                <a:latin typeface="Calibri"/>
                <a:cs typeface="Calibri"/>
              </a:rPr>
              <a:t>the </a:t>
            </a:r>
            <a:r>
              <a:rPr sz="907" spc="18" dirty="0">
                <a:solidFill>
                  <a:srgbClr val="0F0E0D"/>
                </a:solidFill>
                <a:latin typeface="Calibri"/>
                <a:cs typeface="Calibri"/>
              </a:rPr>
              <a:t>multiple </a:t>
            </a:r>
            <a:r>
              <a:rPr sz="907" spc="36" dirty="0">
                <a:solidFill>
                  <a:srgbClr val="0F0E0D"/>
                </a:solidFill>
                <a:latin typeface="Calibri"/>
                <a:cs typeface="Calibri"/>
              </a:rPr>
              <a:t>and </a:t>
            </a:r>
            <a:r>
              <a:rPr sz="907" spc="41" dirty="0">
                <a:solidFill>
                  <a:srgbClr val="0F0E0D"/>
                </a:solidFill>
                <a:latin typeface="Calibri"/>
                <a:cs typeface="Calibri"/>
              </a:rPr>
              <a:t>complex </a:t>
            </a:r>
            <a:r>
              <a:rPr sz="907" spc="45" dirty="0">
                <a:solidFill>
                  <a:srgbClr val="0F0E0D"/>
                </a:solidFill>
                <a:latin typeface="Calibri"/>
                <a:cs typeface="Calibri"/>
              </a:rPr>
              <a:t>needs </a:t>
            </a:r>
            <a:r>
              <a:rPr sz="907" spc="9" dirty="0">
                <a:solidFill>
                  <a:srgbClr val="0F0E0D"/>
                </a:solidFill>
                <a:latin typeface="Calibri"/>
                <a:cs typeface="Calibri"/>
              </a:rPr>
              <a:t>of </a:t>
            </a:r>
            <a:r>
              <a:rPr sz="907" spc="63" dirty="0">
                <a:solidFill>
                  <a:srgbClr val="0F0E0D"/>
                </a:solidFill>
                <a:latin typeface="Calibri"/>
                <a:cs typeface="Calibri"/>
              </a:rPr>
              <a:t>such </a:t>
            </a:r>
            <a:r>
              <a:rPr sz="907" spc="27" dirty="0">
                <a:solidFill>
                  <a:srgbClr val="0F0E0D"/>
                </a:solidFill>
                <a:latin typeface="Calibri"/>
                <a:cs typeface="Calibri"/>
              </a:rPr>
              <a:t>parents, </a:t>
            </a:r>
            <a:r>
              <a:rPr sz="907" spc="23" dirty="0">
                <a:solidFill>
                  <a:srgbClr val="0F0E0D"/>
                </a:solidFill>
                <a:latin typeface="Calibri"/>
                <a:cs typeface="Calibri"/>
              </a:rPr>
              <a:t>children </a:t>
            </a:r>
            <a:r>
              <a:rPr sz="907" spc="36" dirty="0">
                <a:solidFill>
                  <a:srgbClr val="0F0E0D"/>
                </a:solidFill>
                <a:latin typeface="Calibri"/>
                <a:cs typeface="Calibri"/>
              </a:rPr>
              <a:t>and </a:t>
            </a:r>
            <a:r>
              <a:rPr sz="907" spc="27" dirty="0">
                <a:solidFill>
                  <a:srgbClr val="0F0E0D"/>
                </a:solidFill>
                <a:latin typeface="Calibri"/>
                <a:cs typeface="Calibri"/>
              </a:rPr>
              <a:t>families </a:t>
            </a:r>
            <a:r>
              <a:rPr sz="907" spc="36" dirty="0">
                <a:solidFill>
                  <a:srgbClr val="0F0E0D"/>
                </a:solidFill>
                <a:latin typeface="Calibri"/>
                <a:cs typeface="Calibri"/>
              </a:rPr>
              <a:t>and </a:t>
            </a:r>
            <a:r>
              <a:rPr sz="907" spc="9" dirty="0">
                <a:solidFill>
                  <a:srgbClr val="0F0E0D"/>
                </a:solidFill>
                <a:latin typeface="Calibri"/>
                <a:cs typeface="Calibri"/>
              </a:rPr>
              <a:t>why </a:t>
            </a:r>
            <a:r>
              <a:rPr sz="907" spc="32" dirty="0">
                <a:solidFill>
                  <a:srgbClr val="0F0E0D"/>
                </a:solidFill>
                <a:latin typeface="Calibri"/>
                <a:cs typeface="Calibri"/>
              </a:rPr>
              <a:t>alcohol </a:t>
            </a:r>
            <a:r>
              <a:rPr sz="907" spc="18" dirty="0">
                <a:solidFill>
                  <a:srgbClr val="0F0E0D"/>
                </a:solidFill>
                <a:latin typeface="Calibri"/>
                <a:cs typeface="Calibri"/>
              </a:rPr>
              <a:t>(and </a:t>
            </a:r>
            <a:r>
              <a:rPr sz="907" spc="9" dirty="0">
                <a:solidFill>
                  <a:srgbClr val="0F0E0D"/>
                </a:solidFill>
                <a:latin typeface="Calibri"/>
                <a:cs typeface="Calibri"/>
              </a:rPr>
              <a:t>other  </a:t>
            </a:r>
            <a:r>
              <a:rPr sz="907" spc="45" dirty="0">
                <a:solidFill>
                  <a:srgbClr val="0F0E0D"/>
                </a:solidFill>
                <a:latin typeface="Calibri"/>
                <a:cs typeface="Calibri"/>
              </a:rPr>
              <a:t>substances) may </a:t>
            </a:r>
            <a:r>
              <a:rPr sz="907" spc="32" dirty="0">
                <a:solidFill>
                  <a:srgbClr val="0F0E0D"/>
                </a:solidFill>
                <a:latin typeface="Calibri"/>
                <a:cs typeface="Calibri"/>
              </a:rPr>
              <a:t>have been </a:t>
            </a:r>
            <a:r>
              <a:rPr sz="907" spc="45" dirty="0">
                <a:solidFill>
                  <a:srgbClr val="0F0E0D"/>
                </a:solidFill>
                <a:latin typeface="Calibri"/>
                <a:cs typeface="Calibri"/>
              </a:rPr>
              <a:t>used </a:t>
            </a:r>
            <a:r>
              <a:rPr sz="907" spc="18" dirty="0">
                <a:solidFill>
                  <a:srgbClr val="0F0E0D"/>
                </a:solidFill>
                <a:latin typeface="Calibri"/>
                <a:cs typeface="Calibri"/>
              </a:rPr>
              <a:t>previously. </a:t>
            </a:r>
            <a:r>
              <a:rPr sz="907" spc="-9" dirty="0">
                <a:solidFill>
                  <a:srgbClr val="0F0E0D"/>
                </a:solidFill>
                <a:latin typeface="Calibri"/>
                <a:cs typeface="Calibri"/>
              </a:rPr>
              <a:t>It </a:t>
            </a:r>
            <a:r>
              <a:rPr sz="907" spc="50" dirty="0">
                <a:solidFill>
                  <a:srgbClr val="0F0E0D"/>
                </a:solidFill>
                <a:latin typeface="Calibri"/>
                <a:cs typeface="Calibri"/>
              </a:rPr>
              <a:t>aims </a:t>
            </a:r>
            <a:r>
              <a:rPr sz="907" spc="5" dirty="0">
                <a:solidFill>
                  <a:srgbClr val="0F0E0D"/>
                </a:solidFill>
                <a:latin typeface="Calibri"/>
                <a:cs typeface="Calibri"/>
              </a:rPr>
              <a:t>to </a:t>
            </a:r>
            <a:r>
              <a:rPr sz="907" spc="14" dirty="0">
                <a:solidFill>
                  <a:srgbClr val="0F0E0D"/>
                </a:solidFill>
                <a:latin typeface="Calibri"/>
                <a:cs typeface="Calibri"/>
              </a:rPr>
              <a:t>improve </a:t>
            </a:r>
            <a:r>
              <a:rPr sz="907" spc="23" dirty="0">
                <a:solidFill>
                  <a:srgbClr val="0F0E0D"/>
                </a:solidFill>
                <a:latin typeface="Calibri"/>
                <a:cs typeface="Calibri"/>
              </a:rPr>
              <a:t>emotional </a:t>
            </a:r>
            <a:r>
              <a:rPr sz="907" spc="36" dirty="0">
                <a:solidFill>
                  <a:srgbClr val="0F0E0D"/>
                </a:solidFill>
                <a:latin typeface="Calibri"/>
                <a:cs typeface="Calibri"/>
              </a:rPr>
              <a:t>and </a:t>
            </a:r>
            <a:r>
              <a:rPr sz="907" spc="32" dirty="0">
                <a:solidFill>
                  <a:srgbClr val="0F0E0D"/>
                </a:solidFill>
                <a:latin typeface="Calibri"/>
                <a:cs typeface="Calibri"/>
              </a:rPr>
              <a:t>mental </a:t>
            </a:r>
            <a:r>
              <a:rPr sz="907" spc="27" dirty="0">
                <a:solidFill>
                  <a:srgbClr val="0F0E0D"/>
                </a:solidFill>
                <a:latin typeface="Calibri"/>
                <a:cs typeface="Calibri"/>
              </a:rPr>
              <a:t>health </a:t>
            </a:r>
            <a:r>
              <a:rPr sz="907" spc="36" dirty="0">
                <a:solidFill>
                  <a:srgbClr val="0F0E0D"/>
                </a:solidFill>
                <a:latin typeface="Calibri"/>
                <a:cs typeface="Calibri"/>
              </a:rPr>
              <a:t>and </a:t>
            </a:r>
            <a:r>
              <a:rPr sz="907" spc="32" dirty="0">
                <a:solidFill>
                  <a:srgbClr val="0F0E0D"/>
                </a:solidFill>
                <a:latin typeface="Calibri"/>
                <a:cs typeface="Calibri"/>
              </a:rPr>
              <a:t>reduce </a:t>
            </a:r>
            <a:r>
              <a:rPr sz="907" spc="23" dirty="0">
                <a:solidFill>
                  <a:srgbClr val="0F0E0D"/>
                </a:solidFill>
                <a:latin typeface="Calibri"/>
                <a:cs typeface="Calibri"/>
              </a:rPr>
              <a:t>family </a:t>
            </a:r>
            <a:r>
              <a:rPr sz="907" spc="27" dirty="0">
                <a:solidFill>
                  <a:srgbClr val="0F0E0D"/>
                </a:solidFill>
                <a:latin typeface="Calibri"/>
                <a:cs typeface="Calibri"/>
              </a:rPr>
              <a:t>conflict </a:t>
            </a:r>
            <a:r>
              <a:rPr sz="907" spc="5" dirty="0">
                <a:solidFill>
                  <a:srgbClr val="0F0E0D"/>
                </a:solidFill>
                <a:latin typeface="Calibri"/>
                <a:cs typeface="Calibri"/>
              </a:rPr>
              <a:t>to </a:t>
            </a:r>
            <a:r>
              <a:rPr sz="907" spc="14" dirty="0">
                <a:solidFill>
                  <a:srgbClr val="0F0E0D"/>
                </a:solidFill>
                <a:latin typeface="Calibri"/>
                <a:cs typeface="Calibri"/>
              </a:rPr>
              <a:t>improve  </a:t>
            </a:r>
            <a:r>
              <a:rPr sz="907" spc="23" dirty="0">
                <a:solidFill>
                  <a:srgbClr val="0F0E0D"/>
                </a:solidFill>
                <a:latin typeface="Calibri"/>
                <a:cs typeface="Calibri"/>
              </a:rPr>
              <a:t>children </a:t>
            </a:r>
            <a:r>
              <a:rPr sz="907" spc="36" dirty="0">
                <a:solidFill>
                  <a:srgbClr val="0F0E0D"/>
                </a:solidFill>
                <a:latin typeface="Calibri"/>
                <a:cs typeface="Calibri"/>
              </a:rPr>
              <a:t>and </a:t>
            </a:r>
            <a:r>
              <a:rPr sz="907" spc="23" dirty="0">
                <a:solidFill>
                  <a:srgbClr val="0F0E0D"/>
                </a:solidFill>
                <a:latin typeface="Calibri"/>
                <a:cs typeface="Calibri"/>
              </a:rPr>
              <a:t>family </a:t>
            </a:r>
            <a:r>
              <a:rPr sz="907" spc="41" dirty="0">
                <a:solidFill>
                  <a:srgbClr val="0F0E0D"/>
                </a:solidFill>
                <a:latin typeface="Calibri"/>
                <a:cs typeface="Calibri"/>
              </a:rPr>
              <a:t>outcomes </a:t>
            </a:r>
            <a:r>
              <a:rPr sz="907" spc="9" dirty="0">
                <a:solidFill>
                  <a:srgbClr val="0F0E0D"/>
                </a:solidFill>
                <a:latin typeface="Calibri"/>
                <a:cs typeface="Calibri"/>
              </a:rPr>
              <a:t>in </a:t>
            </a:r>
            <a:r>
              <a:rPr sz="907" spc="23" dirty="0">
                <a:solidFill>
                  <a:srgbClr val="0F0E0D"/>
                </a:solidFill>
                <a:latin typeface="Calibri"/>
                <a:cs typeface="Calibri"/>
              </a:rPr>
              <a:t>the short </a:t>
            </a:r>
            <a:r>
              <a:rPr sz="907" spc="18" dirty="0">
                <a:solidFill>
                  <a:srgbClr val="0F0E0D"/>
                </a:solidFill>
                <a:latin typeface="Calibri"/>
                <a:cs typeface="Calibri"/>
              </a:rPr>
              <a:t>term </a:t>
            </a:r>
            <a:r>
              <a:rPr sz="907" spc="36" dirty="0">
                <a:solidFill>
                  <a:srgbClr val="0F0E0D"/>
                </a:solidFill>
                <a:latin typeface="Calibri"/>
                <a:cs typeface="Calibri"/>
              </a:rPr>
              <a:t>and </a:t>
            </a:r>
            <a:r>
              <a:rPr sz="907" spc="18" dirty="0">
                <a:solidFill>
                  <a:srgbClr val="0F0E0D"/>
                </a:solidFill>
                <a:latin typeface="Calibri"/>
                <a:cs typeface="Calibri"/>
              </a:rPr>
              <a:t>intergenerationally. </a:t>
            </a:r>
            <a:r>
              <a:rPr sz="907" spc="23" dirty="0">
                <a:solidFill>
                  <a:srgbClr val="0F0E0D"/>
                </a:solidFill>
                <a:latin typeface="Calibri"/>
                <a:cs typeface="Calibri"/>
              </a:rPr>
              <a:t>Holding </a:t>
            </a:r>
            <a:r>
              <a:rPr sz="907" spc="41" dirty="0">
                <a:solidFill>
                  <a:srgbClr val="0F0E0D"/>
                </a:solidFill>
                <a:latin typeface="Calibri"/>
                <a:cs typeface="Calibri"/>
              </a:rPr>
              <a:t>Families+ is </a:t>
            </a:r>
            <a:r>
              <a:rPr sz="907" spc="59" dirty="0">
                <a:solidFill>
                  <a:srgbClr val="0F0E0D"/>
                </a:solidFill>
                <a:latin typeface="Calibri"/>
                <a:cs typeface="Calibri"/>
              </a:rPr>
              <a:t>a </a:t>
            </a:r>
            <a:r>
              <a:rPr sz="907" spc="14" dirty="0">
                <a:solidFill>
                  <a:srgbClr val="0F0E0D"/>
                </a:solidFill>
                <a:latin typeface="Calibri"/>
                <a:cs typeface="Calibri"/>
              </a:rPr>
              <a:t>whole </a:t>
            </a:r>
            <a:r>
              <a:rPr sz="907" spc="23" dirty="0">
                <a:solidFill>
                  <a:srgbClr val="0F0E0D"/>
                </a:solidFill>
                <a:latin typeface="Calibri"/>
                <a:cs typeface="Calibri"/>
              </a:rPr>
              <a:t>family </a:t>
            </a:r>
            <a:r>
              <a:rPr sz="907" spc="32" dirty="0">
                <a:solidFill>
                  <a:srgbClr val="0F0E0D"/>
                </a:solidFill>
                <a:latin typeface="Calibri"/>
                <a:cs typeface="Calibri"/>
              </a:rPr>
              <a:t>approach </a:t>
            </a:r>
            <a:r>
              <a:rPr sz="907" spc="27" dirty="0">
                <a:solidFill>
                  <a:srgbClr val="0F0E0D"/>
                </a:solidFill>
                <a:latin typeface="Calibri"/>
                <a:cs typeface="Calibri"/>
              </a:rPr>
              <a:t>which  </a:t>
            </a:r>
            <a:r>
              <a:rPr sz="907" spc="41" dirty="0">
                <a:solidFill>
                  <a:srgbClr val="0F0E0D"/>
                </a:solidFill>
                <a:latin typeface="Calibri"/>
                <a:cs typeface="Calibri"/>
              </a:rPr>
              <a:t>recognises </a:t>
            </a:r>
            <a:r>
              <a:rPr sz="907" spc="23" dirty="0">
                <a:solidFill>
                  <a:srgbClr val="0F0E0D"/>
                </a:solidFill>
                <a:latin typeface="Calibri"/>
                <a:cs typeface="Calibri"/>
              </a:rPr>
              <a:t>the </a:t>
            </a:r>
            <a:r>
              <a:rPr sz="907" spc="14" dirty="0">
                <a:solidFill>
                  <a:srgbClr val="0F0E0D"/>
                </a:solidFill>
                <a:latin typeface="Calibri"/>
                <a:cs typeface="Calibri"/>
              </a:rPr>
              <a:t>differing individual </a:t>
            </a:r>
            <a:r>
              <a:rPr sz="907" spc="45" dirty="0">
                <a:solidFill>
                  <a:srgbClr val="0F0E0D"/>
                </a:solidFill>
                <a:latin typeface="Calibri"/>
                <a:cs typeface="Calibri"/>
              </a:rPr>
              <a:t>needs </a:t>
            </a:r>
            <a:r>
              <a:rPr sz="907" spc="36" dirty="0">
                <a:solidFill>
                  <a:srgbClr val="0F0E0D"/>
                </a:solidFill>
                <a:latin typeface="Calibri"/>
                <a:cs typeface="Calibri"/>
              </a:rPr>
              <a:t>and </a:t>
            </a:r>
            <a:r>
              <a:rPr sz="907" spc="27" dirty="0">
                <a:solidFill>
                  <a:srgbClr val="0F0E0D"/>
                </a:solidFill>
                <a:latin typeface="Calibri"/>
                <a:cs typeface="Calibri"/>
              </a:rPr>
              <a:t>aspirations </a:t>
            </a:r>
            <a:r>
              <a:rPr sz="907" spc="9" dirty="0">
                <a:solidFill>
                  <a:srgbClr val="0F0E0D"/>
                </a:solidFill>
                <a:latin typeface="Calibri"/>
                <a:cs typeface="Calibri"/>
              </a:rPr>
              <a:t>of </a:t>
            </a:r>
            <a:r>
              <a:rPr sz="907" spc="27" dirty="0">
                <a:solidFill>
                  <a:srgbClr val="0F0E0D"/>
                </a:solidFill>
                <a:latin typeface="Calibri"/>
                <a:cs typeface="Calibri"/>
              </a:rPr>
              <a:t>all </a:t>
            </a:r>
            <a:r>
              <a:rPr sz="907" spc="23" dirty="0">
                <a:solidFill>
                  <a:srgbClr val="0F0E0D"/>
                </a:solidFill>
                <a:latin typeface="Calibri"/>
                <a:cs typeface="Calibri"/>
              </a:rPr>
              <a:t>family</a:t>
            </a:r>
            <a:r>
              <a:rPr sz="907" spc="-141" dirty="0">
                <a:solidFill>
                  <a:srgbClr val="0F0E0D"/>
                </a:solidFill>
                <a:latin typeface="Calibri"/>
                <a:cs typeface="Calibri"/>
              </a:rPr>
              <a:t> </a:t>
            </a:r>
            <a:r>
              <a:rPr sz="907" spc="36" dirty="0">
                <a:solidFill>
                  <a:srgbClr val="0F0E0D"/>
                </a:solidFill>
                <a:latin typeface="Calibri"/>
                <a:cs typeface="Calibri"/>
              </a:rPr>
              <a:t>members.</a:t>
            </a:r>
            <a:endParaRPr sz="907">
              <a:solidFill>
                <a:prstClr val="black"/>
              </a:solidFill>
              <a:latin typeface="Calibri"/>
              <a:cs typeface="Calibri"/>
            </a:endParaRPr>
          </a:p>
        </p:txBody>
      </p:sp>
      <p:sp>
        <p:nvSpPr>
          <p:cNvPr id="13" name="object 13"/>
          <p:cNvSpPr/>
          <p:nvPr/>
        </p:nvSpPr>
        <p:spPr>
          <a:xfrm>
            <a:off x="4278505" y="2572856"/>
            <a:ext cx="214779" cy="0"/>
          </a:xfrm>
          <a:custGeom>
            <a:avLst/>
            <a:gdLst/>
            <a:ahLst/>
            <a:cxnLst/>
            <a:rect l="l" t="t" r="r" b="b"/>
            <a:pathLst>
              <a:path w="236854">
                <a:moveTo>
                  <a:pt x="0" y="0"/>
                </a:moveTo>
                <a:lnTo>
                  <a:pt x="236701" y="0"/>
                </a:lnTo>
              </a:path>
            </a:pathLst>
          </a:custGeom>
          <a:ln w="9522">
            <a:solidFill>
              <a:srgbClr val="E86421"/>
            </a:solidFill>
          </a:ln>
        </p:spPr>
        <p:txBody>
          <a:bodyPr wrap="square" lIns="0" tIns="0" rIns="0" bIns="0" rtlCol="0"/>
          <a:lstStyle/>
          <a:p>
            <a:pPr defTabSz="829178"/>
            <a:endParaRPr sz="1632">
              <a:solidFill>
                <a:prstClr val="black"/>
              </a:solidFill>
              <a:latin typeface="Calibri"/>
            </a:endParaRPr>
          </a:p>
        </p:txBody>
      </p:sp>
      <p:sp>
        <p:nvSpPr>
          <p:cNvPr id="14" name="object 14"/>
          <p:cNvSpPr/>
          <p:nvPr/>
        </p:nvSpPr>
        <p:spPr>
          <a:xfrm>
            <a:off x="4578821" y="2572856"/>
            <a:ext cx="268331" cy="0"/>
          </a:xfrm>
          <a:custGeom>
            <a:avLst/>
            <a:gdLst/>
            <a:ahLst/>
            <a:cxnLst/>
            <a:rect l="l" t="t" r="r" b="b"/>
            <a:pathLst>
              <a:path w="295910">
                <a:moveTo>
                  <a:pt x="0" y="0"/>
                </a:moveTo>
                <a:lnTo>
                  <a:pt x="295748" y="0"/>
                </a:lnTo>
              </a:path>
            </a:pathLst>
          </a:custGeom>
          <a:ln w="9522">
            <a:solidFill>
              <a:srgbClr val="E86421"/>
            </a:solidFill>
          </a:ln>
        </p:spPr>
        <p:txBody>
          <a:bodyPr wrap="square" lIns="0" tIns="0" rIns="0" bIns="0" rtlCol="0"/>
          <a:lstStyle/>
          <a:p>
            <a:pPr defTabSz="829178"/>
            <a:endParaRPr sz="1632">
              <a:solidFill>
                <a:prstClr val="black"/>
              </a:solidFill>
              <a:latin typeface="Calibri"/>
            </a:endParaRPr>
          </a:p>
        </p:txBody>
      </p:sp>
      <p:sp>
        <p:nvSpPr>
          <p:cNvPr id="15" name="object 15"/>
          <p:cNvSpPr/>
          <p:nvPr/>
        </p:nvSpPr>
        <p:spPr>
          <a:xfrm>
            <a:off x="4847005" y="2572856"/>
            <a:ext cx="652403" cy="0"/>
          </a:xfrm>
          <a:custGeom>
            <a:avLst/>
            <a:gdLst/>
            <a:ahLst/>
            <a:cxnLst/>
            <a:rect l="l" t="t" r="r" b="b"/>
            <a:pathLst>
              <a:path w="719454">
                <a:moveTo>
                  <a:pt x="0" y="0"/>
                </a:moveTo>
                <a:lnTo>
                  <a:pt x="718970" y="0"/>
                </a:lnTo>
              </a:path>
            </a:pathLst>
          </a:custGeom>
          <a:ln w="9522">
            <a:solidFill>
              <a:srgbClr val="E86421"/>
            </a:solidFill>
          </a:ln>
        </p:spPr>
        <p:txBody>
          <a:bodyPr wrap="square" lIns="0" tIns="0" rIns="0" bIns="0" rtlCol="0"/>
          <a:lstStyle/>
          <a:p>
            <a:pPr defTabSz="829178"/>
            <a:endParaRPr sz="1632">
              <a:solidFill>
                <a:prstClr val="black"/>
              </a:solidFill>
              <a:latin typeface="Calibri"/>
            </a:endParaRPr>
          </a:p>
        </p:txBody>
      </p:sp>
      <p:sp>
        <p:nvSpPr>
          <p:cNvPr id="16" name="object 16"/>
          <p:cNvSpPr txBox="1"/>
          <p:nvPr/>
        </p:nvSpPr>
        <p:spPr>
          <a:xfrm>
            <a:off x="3960996" y="2244083"/>
            <a:ext cx="6338036" cy="670712"/>
          </a:xfrm>
          <a:prstGeom prst="rect">
            <a:avLst/>
          </a:prstGeom>
        </p:spPr>
        <p:txBody>
          <a:bodyPr vert="horz" wrap="square" lIns="0" tIns="10365" rIns="0" bIns="0" rtlCol="0">
            <a:spAutoFit/>
          </a:bodyPr>
          <a:lstStyle/>
          <a:p>
            <a:pPr marL="11516" marR="4607" defTabSz="829178">
              <a:lnSpc>
                <a:spcPct val="118700"/>
              </a:lnSpc>
              <a:spcBef>
                <a:spcPts val="82"/>
              </a:spcBef>
            </a:pPr>
            <a:r>
              <a:rPr sz="907" b="1" spc="36" dirty="0">
                <a:solidFill>
                  <a:srgbClr val="E86421"/>
                </a:solidFill>
                <a:latin typeface="Calibri"/>
                <a:cs typeface="Calibri"/>
              </a:rPr>
              <a:t>For</a:t>
            </a:r>
            <a:r>
              <a:rPr sz="907" b="1" dirty="0">
                <a:solidFill>
                  <a:srgbClr val="E86421"/>
                </a:solidFill>
                <a:latin typeface="Calibri"/>
                <a:cs typeface="Calibri"/>
              </a:rPr>
              <a:t> </a:t>
            </a:r>
            <a:r>
              <a:rPr sz="907" b="1" spc="45" dirty="0">
                <a:solidFill>
                  <a:srgbClr val="E86421"/>
                </a:solidFill>
                <a:latin typeface="Calibri"/>
                <a:cs typeface="Calibri"/>
              </a:rPr>
              <a:t>more</a:t>
            </a:r>
            <a:r>
              <a:rPr sz="907" b="1" dirty="0">
                <a:solidFill>
                  <a:srgbClr val="E86421"/>
                </a:solidFill>
                <a:latin typeface="Calibri"/>
                <a:cs typeface="Calibri"/>
              </a:rPr>
              <a:t> </a:t>
            </a:r>
            <a:r>
              <a:rPr sz="907" b="1" spc="32" dirty="0">
                <a:solidFill>
                  <a:srgbClr val="E86421"/>
                </a:solidFill>
                <a:latin typeface="Calibri"/>
                <a:cs typeface="Calibri"/>
              </a:rPr>
              <a:t>information</a:t>
            </a:r>
            <a:r>
              <a:rPr sz="907" b="1" dirty="0">
                <a:solidFill>
                  <a:srgbClr val="E86421"/>
                </a:solidFill>
                <a:latin typeface="Calibri"/>
                <a:cs typeface="Calibri"/>
              </a:rPr>
              <a:t> </a:t>
            </a:r>
            <a:r>
              <a:rPr sz="907" b="1" spc="36" dirty="0">
                <a:solidFill>
                  <a:srgbClr val="E86421"/>
                </a:solidFill>
                <a:latin typeface="Calibri"/>
                <a:cs typeface="Calibri"/>
              </a:rPr>
              <a:t>about</a:t>
            </a:r>
            <a:r>
              <a:rPr sz="907" b="1" spc="5" dirty="0">
                <a:solidFill>
                  <a:srgbClr val="E86421"/>
                </a:solidFill>
                <a:latin typeface="Calibri"/>
                <a:cs typeface="Calibri"/>
              </a:rPr>
              <a:t> </a:t>
            </a:r>
            <a:r>
              <a:rPr sz="907" b="1" spc="23" dirty="0">
                <a:solidFill>
                  <a:srgbClr val="E86421"/>
                </a:solidFill>
                <a:latin typeface="Calibri"/>
                <a:cs typeface="Calibri"/>
              </a:rPr>
              <a:t>our</a:t>
            </a:r>
            <a:r>
              <a:rPr sz="907" b="1" dirty="0">
                <a:solidFill>
                  <a:srgbClr val="E86421"/>
                </a:solidFill>
                <a:latin typeface="Calibri"/>
                <a:cs typeface="Calibri"/>
              </a:rPr>
              <a:t> </a:t>
            </a:r>
            <a:r>
              <a:rPr sz="907" b="1" spc="41" dirty="0">
                <a:solidFill>
                  <a:srgbClr val="E86421"/>
                </a:solidFill>
                <a:latin typeface="Calibri"/>
                <a:cs typeface="Calibri"/>
              </a:rPr>
              <a:t>Holding</a:t>
            </a:r>
            <a:r>
              <a:rPr sz="907" b="1" dirty="0">
                <a:solidFill>
                  <a:srgbClr val="E86421"/>
                </a:solidFill>
                <a:latin typeface="Calibri"/>
                <a:cs typeface="Calibri"/>
              </a:rPr>
              <a:t> </a:t>
            </a:r>
            <a:r>
              <a:rPr sz="907" b="1" spc="50" dirty="0">
                <a:solidFill>
                  <a:srgbClr val="E86421"/>
                </a:solidFill>
                <a:latin typeface="Calibri"/>
                <a:cs typeface="Calibri"/>
              </a:rPr>
              <a:t>Families</a:t>
            </a:r>
            <a:r>
              <a:rPr sz="907" b="1" dirty="0">
                <a:solidFill>
                  <a:srgbClr val="E86421"/>
                </a:solidFill>
                <a:latin typeface="Calibri"/>
                <a:cs typeface="Calibri"/>
              </a:rPr>
              <a:t> </a:t>
            </a:r>
            <a:r>
              <a:rPr sz="907" b="1" spc="54" dirty="0">
                <a:solidFill>
                  <a:srgbClr val="E86421"/>
                </a:solidFill>
                <a:latin typeface="Calibri"/>
                <a:cs typeface="Calibri"/>
              </a:rPr>
              <a:t>Programme,</a:t>
            </a:r>
            <a:r>
              <a:rPr sz="907" b="1" spc="5" dirty="0">
                <a:solidFill>
                  <a:srgbClr val="E86421"/>
                </a:solidFill>
                <a:latin typeface="Calibri"/>
                <a:cs typeface="Calibri"/>
              </a:rPr>
              <a:t> </a:t>
            </a:r>
            <a:r>
              <a:rPr sz="907" b="1" spc="18" dirty="0">
                <a:solidFill>
                  <a:srgbClr val="E86421"/>
                </a:solidFill>
                <a:latin typeface="Calibri"/>
                <a:cs typeface="Calibri"/>
              </a:rPr>
              <a:t>or</a:t>
            </a:r>
            <a:r>
              <a:rPr sz="907" b="1" dirty="0">
                <a:solidFill>
                  <a:srgbClr val="E86421"/>
                </a:solidFill>
                <a:latin typeface="Calibri"/>
                <a:cs typeface="Calibri"/>
              </a:rPr>
              <a:t> </a:t>
            </a:r>
            <a:r>
              <a:rPr sz="907" b="1" spc="23" dirty="0">
                <a:solidFill>
                  <a:srgbClr val="E86421"/>
                </a:solidFill>
                <a:latin typeface="Calibri"/>
                <a:cs typeface="Calibri"/>
              </a:rPr>
              <a:t>to</a:t>
            </a:r>
            <a:r>
              <a:rPr sz="907" b="1" dirty="0">
                <a:solidFill>
                  <a:srgbClr val="E86421"/>
                </a:solidFill>
                <a:latin typeface="Calibri"/>
                <a:cs typeface="Calibri"/>
              </a:rPr>
              <a:t> </a:t>
            </a:r>
            <a:r>
              <a:rPr sz="907" b="1" spc="32" dirty="0">
                <a:solidFill>
                  <a:srgbClr val="E86421"/>
                </a:solidFill>
                <a:latin typeface="Calibri"/>
                <a:cs typeface="Calibri"/>
              </a:rPr>
              <a:t>refer</a:t>
            </a:r>
            <a:r>
              <a:rPr sz="907" b="1" dirty="0">
                <a:solidFill>
                  <a:srgbClr val="E86421"/>
                </a:solidFill>
                <a:latin typeface="Calibri"/>
                <a:cs typeface="Calibri"/>
              </a:rPr>
              <a:t> </a:t>
            </a:r>
            <a:r>
              <a:rPr sz="907" b="1" spc="73" dirty="0">
                <a:solidFill>
                  <a:srgbClr val="E86421"/>
                </a:solidFill>
                <a:latin typeface="Calibri"/>
                <a:cs typeface="Calibri"/>
              </a:rPr>
              <a:t>a</a:t>
            </a:r>
            <a:r>
              <a:rPr sz="907" b="1" spc="5" dirty="0">
                <a:solidFill>
                  <a:srgbClr val="E86421"/>
                </a:solidFill>
                <a:latin typeface="Calibri"/>
                <a:cs typeface="Calibri"/>
              </a:rPr>
              <a:t> </a:t>
            </a:r>
            <a:r>
              <a:rPr sz="907" b="1" spc="41" dirty="0">
                <a:solidFill>
                  <a:srgbClr val="E86421"/>
                </a:solidFill>
                <a:latin typeface="Calibri"/>
                <a:cs typeface="Calibri"/>
              </a:rPr>
              <a:t>family,</a:t>
            </a:r>
            <a:r>
              <a:rPr sz="907" b="1" dirty="0">
                <a:solidFill>
                  <a:srgbClr val="E86421"/>
                </a:solidFill>
                <a:latin typeface="Calibri"/>
                <a:cs typeface="Calibri"/>
              </a:rPr>
              <a:t> </a:t>
            </a:r>
            <a:r>
              <a:rPr sz="907" b="1" spc="54" dirty="0">
                <a:solidFill>
                  <a:srgbClr val="E86421"/>
                </a:solidFill>
                <a:latin typeface="Calibri"/>
                <a:cs typeface="Calibri"/>
              </a:rPr>
              <a:t>please</a:t>
            </a:r>
            <a:r>
              <a:rPr sz="907" b="1" dirty="0">
                <a:solidFill>
                  <a:srgbClr val="E86421"/>
                </a:solidFill>
                <a:latin typeface="Calibri"/>
                <a:cs typeface="Calibri"/>
              </a:rPr>
              <a:t> </a:t>
            </a:r>
            <a:r>
              <a:rPr sz="907" b="1" spc="59" dirty="0">
                <a:solidFill>
                  <a:srgbClr val="E86421"/>
                </a:solidFill>
                <a:latin typeface="Calibri"/>
                <a:cs typeface="Calibri"/>
              </a:rPr>
              <a:t>contact</a:t>
            </a:r>
            <a:r>
              <a:rPr sz="907" b="1" spc="5" dirty="0">
                <a:solidFill>
                  <a:srgbClr val="E86421"/>
                </a:solidFill>
                <a:latin typeface="Calibri"/>
                <a:cs typeface="Calibri"/>
              </a:rPr>
              <a:t> </a:t>
            </a:r>
            <a:r>
              <a:rPr sz="907" b="1" spc="59" dirty="0">
                <a:solidFill>
                  <a:srgbClr val="E86421"/>
                </a:solidFill>
                <a:latin typeface="Calibri"/>
                <a:cs typeface="Calibri"/>
              </a:rPr>
              <a:t>us</a:t>
            </a:r>
            <a:r>
              <a:rPr sz="907" b="1" dirty="0">
                <a:solidFill>
                  <a:srgbClr val="E86421"/>
                </a:solidFill>
                <a:latin typeface="Calibri"/>
                <a:cs typeface="Calibri"/>
              </a:rPr>
              <a:t> </a:t>
            </a:r>
            <a:r>
              <a:rPr sz="907" b="1" spc="36" dirty="0">
                <a:solidFill>
                  <a:srgbClr val="E86421"/>
                </a:solidFill>
                <a:latin typeface="Calibri"/>
                <a:cs typeface="Calibri"/>
              </a:rPr>
              <a:t>directly</a:t>
            </a:r>
            <a:r>
              <a:rPr sz="907" b="1" dirty="0">
                <a:solidFill>
                  <a:srgbClr val="E86421"/>
                </a:solidFill>
                <a:latin typeface="Calibri"/>
                <a:cs typeface="Calibri"/>
              </a:rPr>
              <a:t> </a:t>
            </a:r>
            <a:r>
              <a:rPr sz="907" b="1" spc="32" dirty="0">
                <a:solidFill>
                  <a:srgbClr val="E86421"/>
                </a:solidFill>
                <a:latin typeface="Calibri"/>
                <a:cs typeface="Calibri"/>
              </a:rPr>
              <a:t>on</a:t>
            </a:r>
            <a:r>
              <a:rPr sz="907" b="1" dirty="0">
                <a:solidFill>
                  <a:srgbClr val="E86421"/>
                </a:solidFill>
                <a:latin typeface="Calibri"/>
                <a:cs typeface="Calibri"/>
              </a:rPr>
              <a:t> </a:t>
            </a:r>
            <a:r>
              <a:rPr sz="907" b="1" spc="-32" dirty="0">
                <a:solidFill>
                  <a:srgbClr val="E86421"/>
                </a:solidFill>
                <a:latin typeface="Calibri"/>
                <a:cs typeface="Calibri"/>
              </a:rPr>
              <a:t>0161</a:t>
            </a:r>
            <a:r>
              <a:rPr sz="907" b="1" spc="5" dirty="0">
                <a:solidFill>
                  <a:srgbClr val="E86421"/>
                </a:solidFill>
                <a:latin typeface="Calibri"/>
                <a:cs typeface="Calibri"/>
              </a:rPr>
              <a:t> </a:t>
            </a:r>
            <a:r>
              <a:rPr sz="907" b="1" spc="14" dirty="0">
                <a:solidFill>
                  <a:srgbClr val="E86421"/>
                </a:solidFill>
                <a:latin typeface="Calibri"/>
                <a:cs typeface="Calibri"/>
              </a:rPr>
              <a:t>723  </a:t>
            </a:r>
            <a:r>
              <a:rPr sz="907" b="1" spc="41" dirty="0">
                <a:solidFill>
                  <a:srgbClr val="E86421"/>
                </a:solidFill>
                <a:latin typeface="Calibri"/>
                <a:cs typeface="Calibri"/>
              </a:rPr>
              <a:t>3880/</a:t>
            </a:r>
            <a:r>
              <a:rPr sz="907" b="1" spc="41" dirty="0">
                <a:solidFill>
                  <a:srgbClr val="E86421"/>
                </a:solidFill>
                <a:latin typeface="Calibri"/>
                <a:cs typeface="Calibri"/>
                <a:hlinkClick r:id="rId3"/>
              </a:rPr>
              <a:t>info@earlybreak.co.uk</a:t>
            </a:r>
            <a:endParaRPr sz="907">
              <a:solidFill>
                <a:prstClr val="black"/>
              </a:solidFill>
              <a:latin typeface="Calibri"/>
              <a:cs typeface="Calibri"/>
            </a:endParaRPr>
          </a:p>
          <a:p>
            <a:pPr defTabSz="829178"/>
            <a:endParaRPr sz="1224">
              <a:solidFill>
                <a:prstClr val="black"/>
              </a:solidFill>
              <a:latin typeface="Calibri"/>
              <a:cs typeface="Calibri"/>
            </a:endParaRPr>
          </a:p>
          <a:p>
            <a:pPr marL="11516" defTabSz="829178">
              <a:spcBef>
                <a:spcPts val="5"/>
              </a:spcBef>
            </a:pPr>
            <a:r>
              <a:rPr sz="907" b="1" spc="32" dirty="0">
                <a:solidFill>
                  <a:srgbClr val="188974"/>
                </a:solidFill>
                <a:latin typeface="Calibri"/>
                <a:cs typeface="Calibri"/>
              </a:rPr>
              <a:t>To</a:t>
            </a:r>
            <a:r>
              <a:rPr sz="907" b="1" spc="-9" dirty="0">
                <a:solidFill>
                  <a:srgbClr val="188974"/>
                </a:solidFill>
                <a:latin typeface="Calibri"/>
                <a:cs typeface="Calibri"/>
              </a:rPr>
              <a:t> </a:t>
            </a:r>
            <a:r>
              <a:rPr sz="907" b="1" spc="27" dirty="0">
                <a:solidFill>
                  <a:srgbClr val="188974"/>
                </a:solidFill>
                <a:latin typeface="Calibri"/>
                <a:cs typeface="Calibri"/>
              </a:rPr>
              <a:t>visit</a:t>
            </a:r>
            <a:r>
              <a:rPr sz="907" b="1" spc="-9" dirty="0">
                <a:solidFill>
                  <a:srgbClr val="188974"/>
                </a:solidFill>
                <a:latin typeface="Calibri"/>
                <a:cs typeface="Calibri"/>
              </a:rPr>
              <a:t> </a:t>
            </a:r>
            <a:r>
              <a:rPr sz="907" b="1" spc="23" dirty="0">
                <a:solidFill>
                  <a:srgbClr val="188974"/>
                </a:solidFill>
                <a:latin typeface="Calibri"/>
                <a:cs typeface="Calibri"/>
              </a:rPr>
              <a:t>our</a:t>
            </a:r>
            <a:r>
              <a:rPr sz="907" b="1" spc="-9" dirty="0">
                <a:solidFill>
                  <a:srgbClr val="188974"/>
                </a:solidFill>
                <a:latin typeface="Calibri"/>
                <a:cs typeface="Calibri"/>
              </a:rPr>
              <a:t> </a:t>
            </a:r>
            <a:r>
              <a:rPr sz="907" b="1" spc="41" dirty="0">
                <a:solidFill>
                  <a:srgbClr val="188974"/>
                </a:solidFill>
                <a:latin typeface="Calibri"/>
                <a:cs typeface="Calibri"/>
              </a:rPr>
              <a:t>Holding</a:t>
            </a:r>
            <a:r>
              <a:rPr sz="907" b="1" spc="-9" dirty="0">
                <a:solidFill>
                  <a:srgbClr val="188974"/>
                </a:solidFill>
                <a:latin typeface="Calibri"/>
                <a:cs typeface="Calibri"/>
              </a:rPr>
              <a:t> </a:t>
            </a:r>
            <a:r>
              <a:rPr sz="907" b="1" spc="54" dirty="0">
                <a:solidFill>
                  <a:srgbClr val="188974"/>
                </a:solidFill>
                <a:latin typeface="Calibri"/>
                <a:cs typeface="Calibri"/>
              </a:rPr>
              <a:t>Families+</a:t>
            </a:r>
            <a:r>
              <a:rPr sz="907" b="1" spc="-9" dirty="0">
                <a:solidFill>
                  <a:srgbClr val="188974"/>
                </a:solidFill>
                <a:latin typeface="Calibri"/>
                <a:cs typeface="Calibri"/>
              </a:rPr>
              <a:t> </a:t>
            </a:r>
            <a:r>
              <a:rPr sz="907" b="1" spc="59" dirty="0">
                <a:solidFill>
                  <a:srgbClr val="188974"/>
                </a:solidFill>
                <a:latin typeface="Calibri"/>
                <a:cs typeface="Calibri"/>
              </a:rPr>
              <a:t>Programme</a:t>
            </a:r>
            <a:r>
              <a:rPr sz="907" b="1" spc="-5" dirty="0">
                <a:solidFill>
                  <a:srgbClr val="188974"/>
                </a:solidFill>
                <a:latin typeface="Calibri"/>
                <a:cs typeface="Calibri"/>
              </a:rPr>
              <a:t> </a:t>
            </a:r>
            <a:r>
              <a:rPr sz="907" b="1" spc="63" dirty="0">
                <a:solidFill>
                  <a:srgbClr val="188974"/>
                </a:solidFill>
                <a:latin typeface="Calibri"/>
                <a:cs typeface="Calibri"/>
              </a:rPr>
              <a:t>page</a:t>
            </a:r>
            <a:r>
              <a:rPr sz="907" b="1" spc="-9" dirty="0">
                <a:solidFill>
                  <a:srgbClr val="188974"/>
                </a:solidFill>
                <a:latin typeface="Calibri"/>
                <a:cs typeface="Calibri"/>
              </a:rPr>
              <a:t> </a:t>
            </a:r>
            <a:r>
              <a:rPr sz="907" b="1" spc="32" dirty="0">
                <a:solidFill>
                  <a:srgbClr val="188974"/>
                </a:solidFill>
                <a:latin typeface="Calibri"/>
                <a:cs typeface="Calibri"/>
              </a:rPr>
              <a:t>on</a:t>
            </a:r>
            <a:r>
              <a:rPr sz="907" b="1" spc="-9" dirty="0">
                <a:solidFill>
                  <a:srgbClr val="188974"/>
                </a:solidFill>
                <a:latin typeface="Calibri"/>
                <a:cs typeface="Calibri"/>
              </a:rPr>
              <a:t> </a:t>
            </a:r>
            <a:r>
              <a:rPr sz="907" b="1" spc="41" dirty="0">
                <a:solidFill>
                  <a:srgbClr val="188974"/>
                </a:solidFill>
                <a:latin typeface="Calibri"/>
                <a:cs typeface="Calibri"/>
              </a:rPr>
              <a:t>the</a:t>
            </a:r>
            <a:r>
              <a:rPr sz="907" b="1" spc="-9" dirty="0">
                <a:solidFill>
                  <a:srgbClr val="188974"/>
                </a:solidFill>
                <a:latin typeface="Calibri"/>
                <a:cs typeface="Calibri"/>
              </a:rPr>
              <a:t> </a:t>
            </a:r>
            <a:r>
              <a:rPr sz="907" b="1" spc="41" dirty="0">
                <a:solidFill>
                  <a:srgbClr val="188974"/>
                </a:solidFill>
                <a:latin typeface="Calibri"/>
                <a:cs typeface="Calibri"/>
              </a:rPr>
              <a:t>Early</a:t>
            </a:r>
            <a:r>
              <a:rPr sz="907" b="1" spc="-9" dirty="0">
                <a:solidFill>
                  <a:srgbClr val="188974"/>
                </a:solidFill>
                <a:latin typeface="Calibri"/>
                <a:cs typeface="Calibri"/>
              </a:rPr>
              <a:t> </a:t>
            </a:r>
            <a:r>
              <a:rPr sz="907" b="1" spc="54" dirty="0">
                <a:solidFill>
                  <a:srgbClr val="188974"/>
                </a:solidFill>
                <a:latin typeface="Calibri"/>
                <a:cs typeface="Calibri"/>
              </a:rPr>
              <a:t>Break</a:t>
            </a:r>
            <a:r>
              <a:rPr sz="907" b="1" spc="-5" dirty="0">
                <a:solidFill>
                  <a:srgbClr val="188974"/>
                </a:solidFill>
                <a:latin typeface="Calibri"/>
                <a:cs typeface="Calibri"/>
              </a:rPr>
              <a:t> </a:t>
            </a:r>
            <a:r>
              <a:rPr sz="907" b="1" spc="32" dirty="0">
                <a:solidFill>
                  <a:srgbClr val="188974"/>
                </a:solidFill>
                <a:latin typeface="Calibri"/>
                <a:cs typeface="Calibri"/>
              </a:rPr>
              <a:t>website,</a:t>
            </a:r>
            <a:r>
              <a:rPr sz="907" b="1" spc="-9" dirty="0">
                <a:solidFill>
                  <a:srgbClr val="188974"/>
                </a:solidFill>
                <a:latin typeface="Calibri"/>
                <a:cs typeface="Calibri"/>
              </a:rPr>
              <a:t> </a:t>
            </a:r>
            <a:r>
              <a:rPr sz="907" b="1" spc="54" dirty="0">
                <a:solidFill>
                  <a:srgbClr val="188974"/>
                </a:solidFill>
                <a:latin typeface="Calibri"/>
                <a:cs typeface="Calibri"/>
              </a:rPr>
              <a:t>please</a:t>
            </a:r>
            <a:r>
              <a:rPr sz="907" b="1" spc="-9" dirty="0">
                <a:solidFill>
                  <a:srgbClr val="188974"/>
                </a:solidFill>
                <a:latin typeface="Calibri"/>
                <a:cs typeface="Calibri"/>
              </a:rPr>
              <a:t> </a:t>
            </a:r>
            <a:r>
              <a:rPr sz="907" b="1" spc="68" dirty="0">
                <a:solidFill>
                  <a:srgbClr val="188974"/>
                </a:solidFill>
                <a:latin typeface="Calibri"/>
                <a:cs typeface="Calibri"/>
              </a:rPr>
              <a:t>click</a:t>
            </a:r>
            <a:r>
              <a:rPr sz="907" b="1" spc="-9" dirty="0">
                <a:solidFill>
                  <a:srgbClr val="188974"/>
                </a:solidFill>
                <a:latin typeface="Calibri"/>
                <a:cs typeface="Calibri"/>
              </a:rPr>
              <a:t> </a:t>
            </a:r>
            <a:r>
              <a:rPr sz="907" b="1" u="sng" spc="-580" dirty="0">
                <a:solidFill>
                  <a:srgbClr val="188974"/>
                </a:solidFill>
                <a:uFill>
                  <a:solidFill>
                    <a:srgbClr val="188974"/>
                  </a:solidFill>
                </a:uFill>
                <a:latin typeface="Calibri"/>
                <a:cs typeface="Calibri"/>
              </a:rPr>
              <a:t>H</a:t>
            </a:r>
            <a:r>
              <a:rPr sz="907" b="1" spc="431" dirty="0">
                <a:solidFill>
                  <a:srgbClr val="188974"/>
                </a:solidFill>
                <a:latin typeface="Calibri"/>
                <a:cs typeface="Calibri"/>
                <a:hlinkClick r:id="rId4"/>
              </a:rPr>
              <a:t> </a:t>
            </a:r>
            <a:r>
              <a:rPr sz="907" b="1" u="sng" spc="54" dirty="0">
                <a:solidFill>
                  <a:srgbClr val="188974"/>
                </a:solidFill>
                <a:uFill>
                  <a:solidFill>
                    <a:srgbClr val="188974"/>
                  </a:solidFill>
                </a:uFill>
                <a:latin typeface="Calibri"/>
                <a:cs typeface="Calibri"/>
                <a:hlinkClick r:id="rId4"/>
              </a:rPr>
              <a:t>ERE</a:t>
            </a:r>
            <a:r>
              <a:rPr sz="907" b="1" spc="54" dirty="0">
                <a:solidFill>
                  <a:srgbClr val="188974"/>
                </a:solidFill>
                <a:latin typeface="Calibri"/>
                <a:cs typeface="Calibri"/>
              </a:rPr>
              <a:t>.</a:t>
            </a:r>
            <a:endParaRPr sz="907">
              <a:solidFill>
                <a:prstClr val="black"/>
              </a:solidFill>
              <a:latin typeface="Calibri"/>
              <a:cs typeface="Calibri"/>
            </a:endParaRPr>
          </a:p>
        </p:txBody>
      </p:sp>
      <p:sp>
        <p:nvSpPr>
          <p:cNvPr id="17" name="object 17"/>
          <p:cNvSpPr txBox="1">
            <a:spLocks noGrp="1"/>
          </p:cNvSpPr>
          <p:nvPr>
            <p:ph type="title"/>
          </p:nvPr>
        </p:nvSpPr>
        <p:spPr>
          <a:xfrm>
            <a:off x="3961265" y="235636"/>
            <a:ext cx="3450305" cy="318636"/>
          </a:xfrm>
          <a:prstGeom prst="rect">
            <a:avLst/>
          </a:prstGeom>
        </p:spPr>
        <p:txBody>
          <a:bodyPr vert="horz" wrap="square" lIns="0" tIns="11516" rIns="0" bIns="0" rtlCol="0">
            <a:spAutoFit/>
          </a:bodyPr>
          <a:lstStyle/>
          <a:p>
            <a:pPr marL="11516">
              <a:spcBef>
                <a:spcPts val="91"/>
              </a:spcBef>
            </a:pPr>
            <a:r>
              <a:rPr sz="1995" spc="63" dirty="0">
                <a:solidFill>
                  <a:srgbClr val="0F0E0D"/>
                </a:solidFill>
              </a:rPr>
              <a:t>Holding </a:t>
            </a:r>
            <a:r>
              <a:rPr sz="1995" spc="91" dirty="0">
                <a:solidFill>
                  <a:srgbClr val="0F0E0D"/>
                </a:solidFill>
              </a:rPr>
              <a:t>Families+</a:t>
            </a:r>
            <a:r>
              <a:rPr sz="1995" spc="-177" dirty="0">
                <a:solidFill>
                  <a:srgbClr val="0F0E0D"/>
                </a:solidFill>
              </a:rPr>
              <a:t> </a:t>
            </a:r>
            <a:r>
              <a:rPr sz="1995" spc="95" dirty="0">
                <a:solidFill>
                  <a:srgbClr val="0F0E0D"/>
                </a:solidFill>
              </a:rPr>
              <a:t>Programme</a:t>
            </a:r>
            <a:endParaRPr sz="1995"/>
          </a:p>
        </p:txBody>
      </p:sp>
      <p:sp>
        <p:nvSpPr>
          <p:cNvPr id="18" name="object 18"/>
          <p:cNvSpPr txBox="1"/>
          <p:nvPr/>
        </p:nvSpPr>
        <p:spPr>
          <a:xfrm>
            <a:off x="1729652" y="1219659"/>
            <a:ext cx="1625536" cy="802996"/>
          </a:xfrm>
          <a:prstGeom prst="rect">
            <a:avLst/>
          </a:prstGeom>
        </p:spPr>
        <p:txBody>
          <a:bodyPr vert="horz" wrap="square" lIns="0" tIns="10941" rIns="0" bIns="0" rtlCol="0">
            <a:spAutoFit/>
          </a:bodyPr>
          <a:lstStyle/>
          <a:p>
            <a:pPr marL="879273" defTabSz="829178">
              <a:spcBef>
                <a:spcPts val="86"/>
              </a:spcBef>
            </a:pPr>
            <a:r>
              <a:rPr sz="2902" b="1" spc="118" dirty="0">
                <a:solidFill>
                  <a:srgbClr val="E86421"/>
                </a:solidFill>
                <a:latin typeface="Calibri"/>
                <a:cs typeface="Calibri"/>
              </a:rPr>
              <a:t>8</a:t>
            </a:r>
            <a:r>
              <a:rPr sz="2902" b="1" spc="141" dirty="0">
                <a:solidFill>
                  <a:srgbClr val="E86421"/>
                </a:solidFill>
                <a:latin typeface="Calibri"/>
                <a:cs typeface="Calibri"/>
              </a:rPr>
              <a:t>0</a:t>
            </a:r>
            <a:r>
              <a:rPr sz="2902" b="1" spc="449" dirty="0">
                <a:solidFill>
                  <a:srgbClr val="E86421"/>
                </a:solidFill>
                <a:latin typeface="Calibri"/>
                <a:cs typeface="Calibri"/>
              </a:rPr>
              <a:t>%</a:t>
            </a:r>
            <a:endParaRPr sz="2902">
              <a:solidFill>
                <a:prstClr val="black"/>
              </a:solidFill>
              <a:latin typeface="Calibri"/>
              <a:cs typeface="Calibri"/>
            </a:endParaRPr>
          </a:p>
          <a:p>
            <a:pPr marL="11516" defTabSz="829178">
              <a:spcBef>
                <a:spcPts val="63"/>
              </a:spcBef>
            </a:pPr>
            <a:r>
              <a:rPr sz="997" b="1" spc="32" dirty="0">
                <a:solidFill>
                  <a:prstClr val="black"/>
                </a:solidFill>
                <a:latin typeface="Gill Sans MT"/>
                <a:cs typeface="Gill Sans MT"/>
              </a:rPr>
              <a:t>Improvement </a:t>
            </a:r>
            <a:r>
              <a:rPr sz="997" b="1" spc="54" dirty="0">
                <a:solidFill>
                  <a:prstClr val="black"/>
                </a:solidFill>
                <a:latin typeface="Gill Sans MT"/>
                <a:cs typeface="Gill Sans MT"/>
              </a:rPr>
              <a:t>in</a:t>
            </a:r>
            <a:r>
              <a:rPr sz="997" b="1" spc="-82" dirty="0">
                <a:solidFill>
                  <a:prstClr val="black"/>
                </a:solidFill>
                <a:latin typeface="Gill Sans MT"/>
                <a:cs typeface="Gill Sans MT"/>
              </a:rPr>
              <a:t> </a:t>
            </a:r>
            <a:r>
              <a:rPr sz="997" b="1" spc="36" dirty="0">
                <a:solidFill>
                  <a:prstClr val="black"/>
                </a:solidFill>
                <a:latin typeface="Gill Sans MT"/>
                <a:cs typeface="Gill Sans MT"/>
              </a:rPr>
              <a:t>school</a:t>
            </a:r>
            <a:endParaRPr sz="997">
              <a:solidFill>
                <a:prstClr val="black"/>
              </a:solidFill>
              <a:latin typeface="Gill Sans MT"/>
              <a:cs typeface="Gill Sans MT"/>
            </a:endParaRPr>
          </a:p>
          <a:p>
            <a:pPr marL="11516" defTabSz="829178">
              <a:spcBef>
                <a:spcPts val="163"/>
              </a:spcBef>
            </a:pPr>
            <a:r>
              <a:rPr sz="997" b="1" spc="45" dirty="0">
                <a:solidFill>
                  <a:prstClr val="black"/>
                </a:solidFill>
                <a:latin typeface="Gill Sans MT"/>
                <a:cs typeface="Gill Sans MT"/>
              </a:rPr>
              <a:t>attendance</a:t>
            </a:r>
            <a:endParaRPr sz="997">
              <a:solidFill>
                <a:prstClr val="black"/>
              </a:solidFill>
              <a:latin typeface="Gill Sans MT"/>
              <a:cs typeface="Gill Sans MT"/>
            </a:endParaRPr>
          </a:p>
        </p:txBody>
      </p:sp>
      <p:sp>
        <p:nvSpPr>
          <p:cNvPr id="19" name="object 19"/>
          <p:cNvSpPr txBox="1"/>
          <p:nvPr/>
        </p:nvSpPr>
        <p:spPr>
          <a:xfrm>
            <a:off x="1697017" y="2876840"/>
            <a:ext cx="1687149" cy="790172"/>
          </a:xfrm>
          <a:prstGeom prst="rect">
            <a:avLst/>
          </a:prstGeom>
        </p:spPr>
        <p:txBody>
          <a:bodyPr vert="horz" wrap="square" lIns="0" tIns="10941" rIns="0" bIns="0" rtlCol="0">
            <a:spAutoFit/>
          </a:bodyPr>
          <a:lstStyle/>
          <a:p>
            <a:pPr marL="11516" defTabSz="829178">
              <a:spcBef>
                <a:spcPts val="86"/>
              </a:spcBef>
            </a:pPr>
            <a:r>
              <a:rPr sz="2902" b="1" spc="82" dirty="0">
                <a:solidFill>
                  <a:srgbClr val="188974"/>
                </a:solidFill>
                <a:latin typeface="Calibri"/>
                <a:cs typeface="Calibri"/>
              </a:rPr>
              <a:t>100%</a:t>
            </a:r>
            <a:endParaRPr sz="2902">
              <a:solidFill>
                <a:prstClr val="black"/>
              </a:solidFill>
              <a:latin typeface="Calibri"/>
              <a:cs typeface="Calibri"/>
            </a:endParaRPr>
          </a:p>
          <a:p>
            <a:pPr marL="11516" defTabSz="829178">
              <a:spcBef>
                <a:spcPts val="41"/>
              </a:spcBef>
            </a:pPr>
            <a:r>
              <a:rPr sz="997" b="1" spc="32" dirty="0">
                <a:solidFill>
                  <a:prstClr val="black"/>
                </a:solidFill>
                <a:latin typeface="Gill Sans MT"/>
                <a:cs typeface="Gill Sans MT"/>
              </a:rPr>
              <a:t>Reduction </a:t>
            </a:r>
            <a:r>
              <a:rPr sz="997" b="1" spc="54" dirty="0">
                <a:solidFill>
                  <a:prstClr val="black"/>
                </a:solidFill>
                <a:latin typeface="Gill Sans MT"/>
                <a:cs typeface="Gill Sans MT"/>
              </a:rPr>
              <a:t>in </a:t>
            </a:r>
            <a:r>
              <a:rPr sz="997" b="1" spc="45" dirty="0">
                <a:solidFill>
                  <a:prstClr val="black"/>
                </a:solidFill>
                <a:latin typeface="Gill Sans MT"/>
                <a:cs typeface="Gill Sans MT"/>
              </a:rPr>
              <a:t>parents'</a:t>
            </a:r>
            <a:r>
              <a:rPr sz="997" b="1" spc="-177" dirty="0">
                <a:solidFill>
                  <a:prstClr val="black"/>
                </a:solidFill>
                <a:latin typeface="Gill Sans MT"/>
                <a:cs typeface="Gill Sans MT"/>
              </a:rPr>
              <a:t> </a:t>
            </a:r>
            <a:r>
              <a:rPr sz="997" b="1" spc="41" dirty="0">
                <a:solidFill>
                  <a:prstClr val="black"/>
                </a:solidFill>
                <a:latin typeface="Gill Sans MT"/>
                <a:cs typeface="Gill Sans MT"/>
              </a:rPr>
              <a:t>self-</a:t>
            </a:r>
            <a:endParaRPr sz="997">
              <a:solidFill>
                <a:prstClr val="black"/>
              </a:solidFill>
              <a:latin typeface="Gill Sans MT"/>
              <a:cs typeface="Gill Sans MT"/>
            </a:endParaRPr>
          </a:p>
          <a:p>
            <a:pPr marL="11516" defTabSz="829178">
              <a:spcBef>
                <a:spcPts val="163"/>
              </a:spcBef>
            </a:pPr>
            <a:r>
              <a:rPr sz="997" b="1" spc="41" dirty="0">
                <a:solidFill>
                  <a:prstClr val="black"/>
                </a:solidFill>
                <a:latin typeface="Gill Sans MT"/>
                <a:cs typeface="Gill Sans MT"/>
              </a:rPr>
              <a:t>harming</a:t>
            </a:r>
            <a:r>
              <a:rPr sz="997" b="1" spc="-23" dirty="0">
                <a:solidFill>
                  <a:prstClr val="black"/>
                </a:solidFill>
                <a:latin typeface="Gill Sans MT"/>
                <a:cs typeface="Gill Sans MT"/>
              </a:rPr>
              <a:t> </a:t>
            </a:r>
            <a:r>
              <a:rPr sz="997" b="1" spc="50" dirty="0">
                <a:solidFill>
                  <a:prstClr val="black"/>
                </a:solidFill>
                <a:latin typeface="Gill Sans MT"/>
                <a:cs typeface="Gill Sans MT"/>
              </a:rPr>
              <a:t>behaviours</a:t>
            </a:r>
            <a:endParaRPr sz="997">
              <a:solidFill>
                <a:prstClr val="black"/>
              </a:solidFill>
              <a:latin typeface="Gill Sans MT"/>
              <a:cs typeface="Gill Sans MT"/>
            </a:endParaRPr>
          </a:p>
        </p:txBody>
      </p:sp>
      <p:sp>
        <p:nvSpPr>
          <p:cNvPr id="20" name="object 20"/>
          <p:cNvSpPr txBox="1"/>
          <p:nvPr/>
        </p:nvSpPr>
        <p:spPr>
          <a:xfrm>
            <a:off x="5341041" y="3250678"/>
            <a:ext cx="1890413" cy="562925"/>
          </a:xfrm>
          <a:prstGeom prst="rect">
            <a:avLst/>
          </a:prstGeom>
        </p:spPr>
        <p:txBody>
          <a:bodyPr vert="horz" wrap="square" lIns="0" tIns="10365" rIns="0" bIns="0" rtlCol="0">
            <a:spAutoFit/>
          </a:bodyPr>
          <a:lstStyle/>
          <a:p>
            <a:pPr marL="10941" marR="4607" indent="-576" algn="ctr" defTabSz="829178">
              <a:lnSpc>
                <a:spcPct val="120200"/>
              </a:lnSpc>
              <a:spcBef>
                <a:spcPts val="82"/>
              </a:spcBef>
            </a:pPr>
            <a:r>
              <a:rPr sz="997" spc="9" dirty="0">
                <a:solidFill>
                  <a:prstClr val="black"/>
                </a:solidFill>
                <a:latin typeface="Calibri"/>
                <a:cs typeface="Calibri"/>
              </a:rPr>
              <a:t>To </a:t>
            </a:r>
            <a:r>
              <a:rPr sz="997" spc="23" dirty="0">
                <a:solidFill>
                  <a:prstClr val="black"/>
                </a:solidFill>
                <a:latin typeface="Calibri"/>
                <a:cs typeface="Calibri"/>
              </a:rPr>
              <a:t>download </a:t>
            </a:r>
            <a:r>
              <a:rPr sz="997" spc="63" dirty="0">
                <a:solidFill>
                  <a:prstClr val="black"/>
                </a:solidFill>
                <a:latin typeface="Calibri"/>
                <a:cs typeface="Calibri"/>
              </a:rPr>
              <a:t>a </a:t>
            </a:r>
            <a:r>
              <a:rPr sz="997" spc="18" dirty="0">
                <a:solidFill>
                  <a:prstClr val="black"/>
                </a:solidFill>
                <a:latin typeface="Calibri"/>
                <a:cs typeface="Calibri"/>
              </a:rPr>
              <a:t>printable </a:t>
            </a:r>
            <a:r>
              <a:rPr sz="997" spc="41" dirty="0">
                <a:solidFill>
                  <a:prstClr val="black"/>
                </a:solidFill>
                <a:latin typeface="Calibri"/>
                <a:cs typeface="Calibri"/>
              </a:rPr>
              <a:t>PDF  </a:t>
            </a:r>
            <a:r>
              <a:rPr sz="997" spc="23" dirty="0">
                <a:solidFill>
                  <a:prstClr val="black"/>
                </a:solidFill>
                <a:latin typeface="Calibri"/>
                <a:cs typeface="Calibri"/>
              </a:rPr>
              <a:t>version </a:t>
            </a:r>
            <a:r>
              <a:rPr sz="997" spc="9" dirty="0">
                <a:solidFill>
                  <a:prstClr val="black"/>
                </a:solidFill>
                <a:latin typeface="Calibri"/>
                <a:cs typeface="Calibri"/>
              </a:rPr>
              <a:t>of </a:t>
            </a:r>
            <a:r>
              <a:rPr sz="997" spc="27" dirty="0">
                <a:solidFill>
                  <a:prstClr val="black"/>
                </a:solidFill>
                <a:latin typeface="Calibri"/>
                <a:cs typeface="Calibri"/>
              </a:rPr>
              <a:t>the </a:t>
            </a:r>
            <a:r>
              <a:rPr sz="997" spc="23" dirty="0">
                <a:solidFill>
                  <a:prstClr val="black"/>
                </a:solidFill>
                <a:latin typeface="Calibri"/>
                <a:cs typeface="Calibri"/>
              </a:rPr>
              <a:t>poster, </a:t>
            </a:r>
            <a:r>
              <a:rPr sz="997" spc="45" dirty="0">
                <a:solidFill>
                  <a:prstClr val="black"/>
                </a:solidFill>
                <a:latin typeface="Calibri"/>
                <a:cs typeface="Calibri"/>
              </a:rPr>
              <a:t>please</a:t>
            </a:r>
            <a:r>
              <a:rPr sz="997" spc="-41" dirty="0">
                <a:solidFill>
                  <a:prstClr val="black"/>
                </a:solidFill>
                <a:latin typeface="Calibri"/>
                <a:cs typeface="Calibri"/>
              </a:rPr>
              <a:t> </a:t>
            </a:r>
            <a:r>
              <a:rPr sz="997" spc="50" dirty="0">
                <a:solidFill>
                  <a:prstClr val="black"/>
                </a:solidFill>
                <a:latin typeface="Calibri"/>
                <a:cs typeface="Calibri"/>
              </a:rPr>
              <a:t>click  </a:t>
            </a:r>
            <a:r>
              <a:rPr sz="997" spc="27" dirty="0">
                <a:solidFill>
                  <a:prstClr val="black"/>
                </a:solidFill>
                <a:latin typeface="Calibri"/>
                <a:cs typeface="Calibri"/>
              </a:rPr>
              <a:t>on the poster</a:t>
            </a:r>
            <a:r>
              <a:rPr sz="997" spc="-45" dirty="0">
                <a:solidFill>
                  <a:prstClr val="black"/>
                </a:solidFill>
                <a:latin typeface="Calibri"/>
                <a:cs typeface="Calibri"/>
              </a:rPr>
              <a:t> </a:t>
            </a:r>
            <a:r>
              <a:rPr sz="997" spc="50" dirty="0">
                <a:solidFill>
                  <a:prstClr val="black"/>
                </a:solidFill>
                <a:latin typeface="Calibri"/>
                <a:cs typeface="Calibri"/>
              </a:rPr>
              <a:t>image</a:t>
            </a:r>
            <a:endParaRPr sz="997">
              <a:solidFill>
                <a:prstClr val="black"/>
              </a:solidFill>
              <a:latin typeface="Calibri"/>
              <a:cs typeface="Calibri"/>
            </a:endParaRPr>
          </a:p>
        </p:txBody>
      </p:sp>
    </p:spTree>
    <p:extLst>
      <p:ext uri="{BB962C8B-B14F-4D97-AF65-F5344CB8AC3E}">
        <p14:creationId xmlns:p14="http://schemas.microsoft.com/office/powerpoint/2010/main" val="2369834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47607" y="4344350"/>
            <a:ext cx="4308275" cy="2511721"/>
          </a:xfrm>
          <a:custGeom>
            <a:avLst/>
            <a:gdLst/>
            <a:ahLst/>
            <a:cxnLst/>
            <a:rect l="l" t="t" r="r" b="b"/>
            <a:pathLst>
              <a:path w="4751070" h="2769870">
                <a:moveTo>
                  <a:pt x="4750804" y="2769750"/>
                </a:moveTo>
                <a:lnTo>
                  <a:pt x="0" y="2769750"/>
                </a:lnTo>
                <a:lnTo>
                  <a:pt x="0" y="2026296"/>
                </a:lnTo>
                <a:lnTo>
                  <a:pt x="2201628" y="0"/>
                </a:lnTo>
                <a:lnTo>
                  <a:pt x="4750804" y="2769750"/>
                </a:lnTo>
                <a:close/>
              </a:path>
            </a:pathLst>
          </a:custGeom>
          <a:solidFill>
            <a:srgbClr val="E86421"/>
          </a:solid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2746967" y="6168506"/>
            <a:ext cx="2688497" cy="676587"/>
          </a:xfrm>
          <a:custGeom>
            <a:avLst/>
            <a:gdLst/>
            <a:ahLst/>
            <a:cxnLst/>
            <a:rect l="l" t="t" r="r" b="b"/>
            <a:pathLst>
              <a:path w="2964815" h="746125">
                <a:moveTo>
                  <a:pt x="2849309" y="636327"/>
                </a:moveTo>
                <a:lnTo>
                  <a:pt x="2838060" y="623984"/>
                </a:lnTo>
                <a:lnTo>
                  <a:pt x="2826662" y="611698"/>
                </a:lnTo>
                <a:lnTo>
                  <a:pt x="2815151" y="599526"/>
                </a:lnTo>
                <a:lnTo>
                  <a:pt x="2803559" y="587527"/>
                </a:lnTo>
                <a:lnTo>
                  <a:pt x="2824543" y="567031"/>
                </a:lnTo>
                <a:lnTo>
                  <a:pt x="2836318" y="579282"/>
                </a:lnTo>
                <a:lnTo>
                  <a:pt x="2848013" y="591659"/>
                </a:lnTo>
                <a:lnTo>
                  <a:pt x="2859593" y="604105"/>
                </a:lnTo>
                <a:lnTo>
                  <a:pt x="2871025" y="616562"/>
                </a:lnTo>
                <a:lnTo>
                  <a:pt x="2849309" y="636327"/>
                </a:lnTo>
                <a:close/>
              </a:path>
              <a:path w="2964815" h="746125">
                <a:moveTo>
                  <a:pt x="2749146" y="533969"/>
                </a:moveTo>
                <a:lnTo>
                  <a:pt x="2736914" y="522489"/>
                </a:lnTo>
                <a:lnTo>
                  <a:pt x="2724579" y="511124"/>
                </a:lnTo>
                <a:lnTo>
                  <a:pt x="2712175" y="499896"/>
                </a:lnTo>
                <a:lnTo>
                  <a:pt x="2699737" y="488829"/>
                </a:lnTo>
                <a:lnTo>
                  <a:pt x="2719012" y="466869"/>
                </a:lnTo>
                <a:lnTo>
                  <a:pt x="2731653" y="478066"/>
                </a:lnTo>
                <a:lnTo>
                  <a:pt x="2744282" y="489469"/>
                </a:lnTo>
                <a:lnTo>
                  <a:pt x="2756842" y="501010"/>
                </a:lnTo>
                <a:lnTo>
                  <a:pt x="2769276" y="512619"/>
                </a:lnTo>
                <a:lnTo>
                  <a:pt x="2749146" y="533969"/>
                </a:lnTo>
                <a:close/>
              </a:path>
              <a:path w="2964815" h="746125">
                <a:moveTo>
                  <a:pt x="2941418" y="746126"/>
                </a:moveTo>
                <a:lnTo>
                  <a:pt x="2931087" y="732907"/>
                </a:lnTo>
                <a:lnTo>
                  <a:pt x="2920618" y="719790"/>
                </a:lnTo>
                <a:lnTo>
                  <a:pt x="2910057" y="706787"/>
                </a:lnTo>
                <a:lnTo>
                  <a:pt x="2899450" y="693911"/>
                </a:lnTo>
                <a:lnTo>
                  <a:pt x="2921898" y="675245"/>
                </a:lnTo>
                <a:lnTo>
                  <a:pt x="2932739" y="688253"/>
                </a:lnTo>
                <a:lnTo>
                  <a:pt x="2943477" y="701444"/>
                </a:lnTo>
                <a:lnTo>
                  <a:pt x="2954101" y="714772"/>
                </a:lnTo>
                <a:lnTo>
                  <a:pt x="2964598" y="728192"/>
                </a:lnTo>
                <a:lnTo>
                  <a:pt x="2941418" y="746126"/>
                </a:lnTo>
                <a:close/>
              </a:path>
              <a:path w="2964815" h="746125">
                <a:moveTo>
                  <a:pt x="2641299" y="439663"/>
                </a:moveTo>
                <a:lnTo>
                  <a:pt x="2628241" y="429190"/>
                </a:lnTo>
                <a:lnTo>
                  <a:pt x="2615069" y="418831"/>
                </a:lnTo>
                <a:lnTo>
                  <a:pt x="2601805" y="408610"/>
                </a:lnTo>
                <a:lnTo>
                  <a:pt x="2588473" y="398549"/>
                </a:lnTo>
                <a:lnTo>
                  <a:pt x="2606041" y="375125"/>
                </a:lnTo>
                <a:lnTo>
                  <a:pt x="2619556" y="385367"/>
                </a:lnTo>
                <a:lnTo>
                  <a:pt x="2633003" y="395758"/>
                </a:lnTo>
                <a:lnTo>
                  <a:pt x="2646358" y="406263"/>
                </a:lnTo>
                <a:lnTo>
                  <a:pt x="2659599" y="416849"/>
                </a:lnTo>
                <a:lnTo>
                  <a:pt x="2641299" y="439663"/>
                </a:lnTo>
                <a:close/>
              </a:path>
              <a:path w="2964815" h="746125">
                <a:moveTo>
                  <a:pt x="2526375" y="354006"/>
                </a:moveTo>
                <a:lnTo>
                  <a:pt x="2512566" y="344668"/>
                </a:lnTo>
                <a:lnTo>
                  <a:pt x="2498620" y="335400"/>
                </a:lnTo>
                <a:lnTo>
                  <a:pt x="2484582" y="326239"/>
                </a:lnTo>
                <a:lnTo>
                  <a:pt x="2470499" y="317223"/>
                </a:lnTo>
                <a:lnTo>
                  <a:pt x="2486237" y="292482"/>
                </a:lnTo>
                <a:lnTo>
                  <a:pt x="2500522" y="301650"/>
                </a:lnTo>
                <a:lnTo>
                  <a:pt x="2514785" y="310962"/>
                </a:lnTo>
                <a:lnTo>
                  <a:pt x="2528956" y="320388"/>
                </a:lnTo>
                <a:lnTo>
                  <a:pt x="2542967" y="329899"/>
                </a:lnTo>
                <a:lnTo>
                  <a:pt x="2526375" y="354006"/>
                </a:lnTo>
                <a:close/>
              </a:path>
              <a:path w="2964815" h="746125">
                <a:moveTo>
                  <a:pt x="2405228" y="277671"/>
                </a:moveTo>
                <a:lnTo>
                  <a:pt x="2390691" y="269380"/>
                </a:lnTo>
                <a:lnTo>
                  <a:pt x="2376040" y="261200"/>
                </a:lnTo>
                <a:lnTo>
                  <a:pt x="2361343" y="253163"/>
                </a:lnTo>
                <a:lnTo>
                  <a:pt x="2346668" y="245305"/>
                </a:lnTo>
                <a:lnTo>
                  <a:pt x="2360332" y="219428"/>
                </a:lnTo>
                <a:lnTo>
                  <a:pt x="2375260" y="227420"/>
                </a:lnTo>
                <a:lnTo>
                  <a:pt x="2390177" y="235584"/>
                </a:lnTo>
                <a:lnTo>
                  <a:pt x="2405024" y="243890"/>
                </a:lnTo>
                <a:lnTo>
                  <a:pt x="2419746" y="252307"/>
                </a:lnTo>
                <a:lnTo>
                  <a:pt x="2405228" y="277671"/>
                </a:lnTo>
                <a:close/>
              </a:path>
              <a:path w="2964815" h="746125">
                <a:moveTo>
                  <a:pt x="2278348" y="210949"/>
                </a:moveTo>
                <a:lnTo>
                  <a:pt x="2263262" y="203815"/>
                </a:lnTo>
                <a:lnTo>
                  <a:pt x="2248062" y="196794"/>
                </a:lnTo>
                <a:lnTo>
                  <a:pt x="2232816" y="189916"/>
                </a:lnTo>
                <a:lnTo>
                  <a:pt x="2217592" y="183206"/>
                </a:lnTo>
                <a:lnTo>
                  <a:pt x="2229182" y="156379"/>
                </a:lnTo>
                <a:lnTo>
                  <a:pt x="2260201" y="170162"/>
                </a:lnTo>
                <a:lnTo>
                  <a:pt x="2275676" y="177285"/>
                </a:lnTo>
                <a:lnTo>
                  <a:pt x="2291037" y="184548"/>
                </a:lnTo>
                <a:lnTo>
                  <a:pt x="2278348" y="210949"/>
                </a:lnTo>
                <a:close/>
              </a:path>
              <a:path w="2964815" h="746125">
                <a:moveTo>
                  <a:pt x="2146832" y="154280"/>
                </a:moveTo>
                <a:lnTo>
                  <a:pt x="2131216" y="148334"/>
                </a:lnTo>
                <a:lnTo>
                  <a:pt x="2115509" y="142510"/>
                </a:lnTo>
                <a:lnTo>
                  <a:pt x="2099756" y="136829"/>
                </a:lnTo>
                <a:lnTo>
                  <a:pt x="2084002" y="131308"/>
                </a:lnTo>
                <a:lnTo>
                  <a:pt x="2093518" y="103626"/>
                </a:lnTo>
                <a:lnTo>
                  <a:pt x="2125558" y="115025"/>
                </a:lnTo>
                <a:lnTo>
                  <a:pt x="2157324" y="126928"/>
                </a:lnTo>
                <a:lnTo>
                  <a:pt x="2146832" y="154280"/>
                </a:lnTo>
                <a:close/>
              </a:path>
              <a:path w="2964815" h="746125">
                <a:moveTo>
                  <a:pt x="2011290" y="107823"/>
                </a:moveTo>
                <a:lnTo>
                  <a:pt x="2003849" y="105578"/>
                </a:lnTo>
                <a:lnTo>
                  <a:pt x="1978339" y="98267"/>
                </a:lnTo>
                <a:lnTo>
                  <a:pt x="1946874" y="89706"/>
                </a:lnTo>
                <a:lnTo>
                  <a:pt x="1954194" y="61402"/>
                </a:lnTo>
                <a:lnTo>
                  <a:pt x="1986259" y="70067"/>
                </a:lnTo>
                <a:lnTo>
                  <a:pt x="2012144" y="77457"/>
                </a:lnTo>
                <a:lnTo>
                  <a:pt x="2019708" y="79751"/>
                </a:lnTo>
                <a:lnTo>
                  <a:pt x="2011290" y="107823"/>
                </a:lnTo>
                <a:close/>
              </a:path>
              <a:path w="2964815" h="746125">
                <a:moveTo>
                  <a:pt x="1872576" y="71821"/>
                </a:moveTo>
                <a:lnTo>
                  <a:pt x="1839819" y="64986"/>
                </a:lnTo>
                <a:lnTo>
                  <a:pt x="1807062" y="58718"/>
                </a:lnTo>
                <a:lnTo>
                  <a:pt x="1812186" y="29938"/>
                </a:lnTo>
                <a:lnTo>
                  <a:pt x="1845584" y="36281"/>
                </a:lnTo>
                <a:lnTo>
                  <a:pt x="1878799" y="43236"/>
                </a:lnTo>
                <a:lnTo>
                  <a:pt x="1872576" y="71821"/>
                </a:lnTo>
                <a:close/>
              </a:path>
              <a:path w="2964815" h="746125">
                <a:moveTo>
                  <a:pt x="1731545" y="46591"/>
                </a:moveTo>
                <a:lnTo>
                  <a:pt x="1698422" y="42283"/>
                </a:lnTo>
                <a:lnTo>
                  <a:pt x="1665299" y="38588"/>
                </a:lnTo>
                <a:lnTo>
                  <a:pt x="1668227" y="9467"/>
                </a:lnTo>
                <a:lnTo>
                  <a:pt x="1701960" y="13210"/>
                </a:lnTo>
                <a:lnTo>
                  <a:pt x="1735693" y="17567"/>
                </a:lnTo>
                <a:lnTo>
                  <a:pt x="1731545" y="46591"/>
                </a:lnTo>
                <a:close/>
              </a:path>
              <a:path w="2964815" h="746125">
                <a:moveTo>
                  <a:pt x="1589049" y="32415"/>
                </a:moveTo>
                <a:lnTo>
                  <a:pt x="1572499" y="31480"/>
                </a:lnTo>
                <a:lnTo>
                  <a:pt x="1539124" y="30035"/>
                </a:lnTo>
                <a:lnTo>
                  <a:pt x="1522437" y="29560"/>
                </a:lnTo>
                <a:lnTo>
                  <a:pt x="1523169" y="292"/>
                </a:lnTo>
                <a:lnTo>
                  <a:pt x="1557069" y="1418"/>
                </a:lnTo>
                <a:lnTo>
                  <a:pt x="1590879" y="3147"/>
                </a:lnTo>
                <a:lnTo>
                  <a:pt x="1589049" y="32415"/>
                </a:lnTo>
                <a:close/>
              </a:path>
              <a:path w="2964815" h="746125">
                <a:moveTo>
                  <a:pt x="1379575" y="31634"/>
                </a:moveTo>
                <a:lnTo>
                  <a:pt x="1377989" y="2378"/>
                </a:lnTo>
                <a:lnTo>
                  <a:pt x="1411844" y="882"/>
                </a:lnTo>
                <a:lnTo>
                  <a:pt x="1445699" y="0"/>
                </a:lnTo>
                <a:lnTo>
                  <a:pt x="1446187" y="29255"/>
                </a:lnTo>
                <a:lnTo>
                  <a:pt x="1412881" y="30143"/>
                </a:lnTo>
                <a:lnTo>
                  <a:pt x="1379575" y="31634"/>
                </a:lnTo>
                <a:close/>
              </a:path>
              <a:path w="2964815" h="746125">
                <a:moveTo>
                  <a:pt x="1237201" y="44810"/>
                </a:moveTo>
                <a:lnTo>
                  <a:pt x="1233297" y="15799"/>
                </a:lnTo>
                <a:lnTo>
                  <a:pt x="1266923" y="11651"/>
                </a:lnTo>
                <a:lnTo>
                  <a:pt x="1300641" y="8125"/>
                </a:lnTo>
                <a:lnTo>
                  <a:pt x="1303447" y="37234"/>
                </a:lnTo>
                <a:lnTo>
                  <a:pt x="1270232" y="40738"/>
                </a:lnTo>
                <a:lnTo>
                  <a:pt x="1237201" y="44810"/>
                </a:lnTo>
                <a:close/>
              </a:path>
              <a:path w="2964815" h="746125">
                <a:moveTo>
                  <a:pt x="1096169" y="69088"/>
                </a:moveTo>
                <a:lnTo>
                  <a:pt x="1090069" y="40443"/>
                </a:lnTo>
                <a:lnTo>
                  <a:pt x="1123283" y="33705"/>
                </a:lnTo>
                <a:lnTo>
                  <a:pt x="1156681" y="27572"/>
                </a:lnTo>
                <a:lnTo>
                  <a:pt x="1161683" y="56412"/>
                </a:lnTo>
                <a:lnTo>
                  <a:pt x="1128835" y="62462"/>
                </a:lnTo>
                <a:lnTo>
                  <a:pt x="1096169" y="69088"/>
                </a:lnTo>
                <a:close/>
              </a:path>
              <a:path w="2964815" h="746125">
                <a:moveTo>
                  <a:pt x="957455" y="104102"/>
                </a:moveTo>
                <a:lnTo>
                  <a:pt x="949159" y="75981"/>
                </a:lnTo>
                <a:lnTo>
                  <a:pt x="981810" y="66712"/>
                </a:lnTo>
                <a:lnTo>
                  <a:pt x="1014551" y="58011"/>
                </a:lnTo>
                <a:lnTo>
                  <a:pt x="1021749" y="86375"/>
                </a:lnTo>
                <a:lnTo>
                  <a:pt x="989557" y="94932"/>
                </a:lnTo>
                <a:lnTo>
                  <a:pt x="973454" y="99447"/>
                </a:lnTo>
                <a:lnTo>
                  <a:pt x="957455" y="104102"/>
                </a:lnTo>
                <a:close/>
              </a:path>
              <a:path w="2964815" h="746125">
                <a:moveTo>
                  <a:pt x="821791" y="149852"/>
                </a:moveTo>
                <a:lnTo>
                  <a:pt x="811299" y="122500"/>
                </a:lnTo>
                <a:lnTo>
                  <a:pt x="843172" y="110701"/>
                </a:lnTo>
                <a:lnTo>
                  <a:pt x="859200" y="105006"/>
                </a:lnTo>
                <a:lnTo>
                  <a:pt x="875227" y="99479"/>
                </a:lnTo>
                <a:lnTo>
                  <a:pt x="884621" y="127209"/>
                </a:lnTo>
                <a:lnTo>
                  <a:pt x="853115" y="138243"/>
                </a:lnTo>
                <a:lnTo>
                  <a:pt x="837407" y="143979"/>
                </a:lnTo>
                <a:lnTo>
                  <a:pt x="821791" y="149852"/>
                </a:lnTo>
                <a:close/>
              </a:path>
              <a:path w="2964815" h="746125">
                <a:moveTo>
                  <a:pt x="690031" y="205850"/>
                </a:moveTo>
                <a:lnTo>
                  <a:pt x="708331" y="165217"/>
                </a:lnTo>
                <a:lnTo>
                  <a:pt x="739441" y="151573"/>
                </a:lnTo>
                <a:lnTo>
                  <a:pt x="750909" y="178449"/>
                </a:lnTo>
                <a:lnTo>
                  <a:pt x="735615" y="185105"/>
                </a:lnTo>
                <a:lnTo>
                  <a:pt x="705119" y="198838"/>
                </a:lnTo>
                <a:lnTo>
                  <a:pt x="690031" y="205850"/>
                </a:lnTo>
                <a:close/>
              </a:path>
              <a:path w="2964815" h="746125">
                <a:moveTo>
                  <a:pt x="562907" y="271853"/>
                </a:moveTo>
                <a:lnTo>
                  <a:pt x="578081" y="229865"/>
                </a:lnTo>
                <a:lnTo>
                  <a:pt x="608047" y="213903"/>
                </a:lnTo>
                <a:lnTo>
                  <a:pt x="621589" y="239828"/>
                </a:lnTo>
                <a:lnTo>
                  <a:pt x="606844" y="247633"/>
                </a:lnTo>
                <a:lnTo>
                  <a:pt x="592111" y="255588"/>
                </a:lnTo>
                <a:lnTo>
                  <a:pt x="577446" y="263670"/>
                </a:lnTo>
                <a:lnTo>
                  <a:pt x="562907" y="271853"/>
                </a:lnTo>
                <a:close/>
              </a:path>
              <a:path w="2964815" h="746125">
                <a:moveTo>
                  <a:pt x="441273" y="347371"/>
                </a:moveTo>
                <a:lnTo>
                  <a:pt x="424803" y="323117"/>
                </a:lnTo>
                <a:lnTo>
                  <a:pt x="438955" y="313687"/>
                </a:lnTo>
                <a:lnTo>
                  <a:pt x="453199" y="304358"/>
                </a:lnTo>
                <a:lnTo>
                  <a:pt x="467488" y="295165"/>
                </a:lnTo>
                <a:lnTo>
                  <a:pt x="481777" y="286139"/>
                </a:lnTo>
                <a:lnTo>
                  <a:pt x="497271" y="310966"/>
                </a:lnTo>
                <a:lnTo>
                  <a:pt x="483186" y="319852"/>
                </a:lnTo>
                <a:lnTo>
                  <a:pt x="469135" y="328903"/>
                </a:lnTo>
                <a:lnTo>
                  <a:pt x="455153" y="338087"/>
                </a:lnTo>
                <a:lnTo>
                  <a:pt x="441273" y="347371"/>
                </a:lnTo>
                <a:close/>
              </a:path>
              <a:path w="2964815" h="746125">
                <a:moveTo>
                  <a:pt x="325740" y="432161"/>
                </a:moveTo>
                <a:lnTo>
                  <a:pt x="307440" y="409225"/>
                </a:lnTo>
                <a:lnTo>
                  <a:pt x="320774" y="398802"/>
                </a:lnTo>
                <a:lnTo>
                  <a:pt x="334234" y="388424"/>
                </a:lnTo>
                <a:lnTo>
                  <a:pt x="347808" y="378138"/>
                </a:lnTo>
                <a:lnTo>
                  <a:pt x="361486" y="367989"/>
                </a:lnTo>
                <a:lnTo>
                  <a:pt x="378810" y="391535"/>
                </a:lnTo>
                <a:lnTo>
                  <a:pt x="365370" y="401503"/>
                </a:lnTo>
                <a:lnTo>
                  <a:pt x="352000" y="411619"/>
                </a:lnTo>
                <a:lnTo>
                  <a:pt x="338767" y="421850"/>
                </a:lnTo>
                <a:lnTo>
                  <a:pt x="325740" y="432161"/>
                </a:lnTo>
                <a:close/>
              </a:path>
              <a:path w="2964815" h="746125">
                <a:moveTo>
                  <a:pt x="217038" y="525613"/>
                </a:moveTo>
                <a:lnTo>
                  <a:pt x="197152" y="504141"/>
                </a:lnTo>
                <a:lnTo>
                  <a:pt x="209592" y="492641"/>
                </a:lnTo>
                <a:lnTo>
                  <a:pt x="222192" y="481220"/>
                </a:lnTo>
                <a:lnTo>
                  <a:pt x="234930" y="469914"/>
                </a:lnTo>
                <a:lnTo>
                  <a:pt x="247782" y="458757"/>
                </a:lnTo>
                <a:lnTo>
                  <a:pt x="266936" y="480961"/>
                </a:lnTo>
                <a:lnTo>
                  <a:pt x="254318" y="491935"/>
                </a:lnTo>
                <a:lnTo>
                  <a:pt x="241758" y="503058"/>
                </a:lnTo>
                <a:lnTo>
                  <a:pt x="229312" y="514296"/>
                </a:lnTo>
                <a:lnTo>
                  <a:pt x="217038" y="525613"/>
                </a:lnTo>
                <a:close/>
              </a:path>
              <a:path w="2964815" h="746125">
                <a:moveTo>
                  <a:pt x="115900" y="627117"/>
                </a:moveTo>
                <a:lnTo>
                  <a:pt x="94428" y="607231"/>
                </a:lnTo>
                <a:lnTo>
                  <a:pt x="105953" y="594867"/>
                </a:lnTo>
                <a:lnTo>
                  <a:pt x="117638" y="582526"/>
                </a:lnTo>
                <a:lnTo>
                  <a:pt x="129461" y="570277"/>
                </a:lnTo>
                <a:lnTo>
                  <a:pt x="141398" y="558187"/>
                </a:lnTo>
                <a:lnTo>
                  <a:pt x="162138" y="578805"/>
                </a:lnTo>
                <a:lnTo>
                  <a:pt x="150452" y="590694"/>
                </a:lnTo>
                <a:lnTo>
                  <a:pt x="138836" y="602732"/>
                </a:lnTo>
                <a:lnTo>
                  <a:pt x="127310" y="614885"/>
                </a:lnTo>
                <a:lnTo>
                  <a:pt x="115900" y="627117"/>
                </a:lnTo>
                <a:close/>
              </a:path>
              <a:path w="2964815" h="746125">
                <a:moveTo>
                  <a:pt x="23057" y="736185"/>
                </a:moveTo>
                <a:lnTo>
                  <a:pt x="0" y="718007"/>
                </a:lnTo>
                <a:lnTo>
                  <a:pt x="10587" y="704747"/>
                </a:lnTo>
                <a:lnTo>
                  <a:pt x="21288" y="691533"/>
                </a:lnTo>
                <a:lnTo>
                  <a:pt x="32082" y="678410"/>
                </a:lnTo>
                <a:lnTo>
                  <a:pt x="42943" y="665425"/>
                </a:lnTo>
                <a:lnTo>
                  <a:pt x="65391" y="684335"/>
                </a:lnTo>
                <a:lnTo>
                  <a:pt x="54642" y="697138"/>
                </a:lnTo>
                <a:lnTo>
                  <a:pt x="43996" y="710077"/>
                </a:lnTo>
                <a:lnTo>
                  <a:pt x="33464" y="723108"/>
                </a:lnTo>
                <a:lnTo>
                  <a:pt x="23057" y="736185"/>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1247607" y="0"/>
            <a:ext cx="1464307" cy="1568529"/>
          </a:xfrm>
          <a:custGeom>
            <a:avLst/>
            <a:gdLst/>
            <a:ahLst/>
            <a:cxnLst/>
            <a:rect l="l" t="t" r="r" b="b"/>
            <a:pathLst>
              <a:path w="1614805" h="1729739">
                <a:moveTo>
                  <a:pt x="0" y="1729484"/>
                </a:moveTo>
                <a:lnTo>
                  <a:pt x="0" y="0"/>
                </a:lnTo>
                <a:lnTo>
                  <a:pt x="1614700" y="0"/>
                </a:lnTo>
                <a:lnTo>
                  <a:pt x="0" y="1729484"/>
                </a:lnTo>
                <a:close/>
              </a:path>
            </a:pathLst>
          </a:custGeom>
          <a:solidFill>
            <a:srgbClr val="E86421"/>
          </a:solidFill>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8879090" y="0"/>
            <a:ext cx="2064886" cy="521116"/>
          </a:xfrm>
          <a:custGeom>
            <a:avLst/>
            <a:gdLst/>
            <a:ahLst/>
            <a:cxnLst/>
            <a:rect l="l" t="t" r="r" b="b"/>
            <a:pathLst>
              <a:path w="2277109" h="574675">
                <a:moveTo>
                  <a:pt x="2276553" y="397000"/>
                </a:moveTo>
                <a:lnTo>
                  <a:pt x="2225177" y="418923"/>
                </a:lnTo>
                <a:lnTo>
                  <a:pt x="2183120" y="435596"/>
                </a:lnTo>
                <a:lnTo>
                  <a:pt x="2140752" y="451336"/>
                </a:lnTo>
                <a:lnTo>
                  <a:pt x="2098090" y="466141"/>
                </a:lnTo>
                <a:lnTo>
                  <a:pt x="2055150" y="480008"/>
                </a:lnTo>
                <a:lnTo>
                  <a:pt x="2011949" y="492935"/>
                </a:lnTo>
                <a:lnTo>
                  <a:pt x="1968505" y="504921"/>
                </a:lnTo>
                <a:lnTo>
                  <a:pt x="1924834" y="515961"/>
                </a:lnTo>
                <a:lnTo>
                  <a:pt x="1880952" y="526055"/>
                </a:lnTo>
                <a:lnTo>
                  <a:pt x="1836876" y="535199"/>
                </a:lnTo>
                <a:lnTo>
                  <a:pt x="1792623" y="543392"/>
                </a:lnTo>
                <a:lnTo>
                  <a:pt x="1748211" y="550630"/>
                </a:lnTo>
                <a:lnTo>
                  <a:pt x="1703654" y="556912"/>
                </a:lnTo>
                <a:lnTo>
                  <a:pt x="1658972" y="562235"/>
                </a:lnTo>
                <a:lnTo>
                  <a:pt x="1614179" y="566597"/>
                </a:lnTo>
                <a:lnTo>
                  <a:pt x="1569293" y="569996"/>
                </a:lnTo>
                <a:lnTo>
                  <a:pt x="1524331" y="572429"/>
                </a:lnTo>
                <a:lnTo>
                  <a:pt x="1479309" y="573893"/>
                </a:lnTo>
                <a:lnTo>
                  <a:pt x="1434245" y="574387"/>
                </a:lnTo>
                <a:lnTo>
                  <a:pt x="1389154" y="573907"/>
                </a:lnTo>
                <a:lnTo>
                  <a:pt x="1344054" y="572453"/>
                </a:lnTo>
                <a:lnTo>
                  <a:pt x="1298962" y="570020"/>
                </a:lnTo>
                <a:lnTo>
                  <a:pt x="1253894" y="566608"/>
                </a:lnTo>
                <a:lnTo>
                  <a:pt x="1208866" y="562213"/>
                </a:lnTo>
                <a:lnTo>
                  <a:pt x="1163897" y="556833"/>
                </a:lnTo>
                <a:lnTo>
                  <a:pt x="1119002" y="550467"/>
                </a:lnTo>
                <a:lnTo>
                  <a:pt x="1074198" y="543110"/>
                </a:lnTo>
                <a:lnTo>
                  <a:pt x="1029502" y="534762"/>
                </a:lnTo>
                <a:lnTo>
                  <a:pt x="984931" y="525420"/>
                </a:lnTo>
                <a:lnTo>
                  <a:pt x="940501" y="515081"/>
                </a:lnTo>
                <a:lnTo>
                  <a:pt x="896230" y="503742"/>
                </a:lnTo>
                <a:lnTo>
                  <a:pt x="852134" y="491403"/>
                </a:lnTo>
                <a:lnTo>
                  <a:pt x="808229" y="478060"/>
                </a:lnTo>
                <a:lnTo>
                  <a:pt x="764533" y="463711"/>
                </a:lnTo>
                <a:lnTo>
                  <a:pt x="721063" y="448353"/>
                </a:lnTo>
                <a:lnTo>
                  <a:pt x="677835" y="431985"/>
                </a:lnTo>
                <a:lnTo>
                  <a:pt x="634865" y="414603"/>
                </a:lnTo>
                <a:lnTo>
                  <a:pt x="592171" y="396206"/>
                </a:lnTo>
                <a:lnTo>
                  <a:pt x="549770" y="376791"/>
                </a:lnTo>
                <a:lnTo>
                  <a:pt x="507677" y="356356"/>
                </a:lnTo>
                <a:lnTo>
                  <a:pt x="465911" y="334898"/>
                </a:lnTo>
                <a:lnTo>
                  <a:pt x="424487" y="312415"/>
                </a:lnTo>
                <a:lnTo>
                  <a:pt x="383422" y="288905"/>
                </a:lnTo>
                <a:lnTo>
                  <a:pt x="342734" y="264365"/>
                </a:lnTo>
                <a:lnTo>
                  <a:pt x="302438" y="238793"/>
                </a:lnTo>
                <a:lnTo>
                  <a:pt x="262553" y="212187"/>
                </a:lnTo>
                <a:lnTo>
                  <a:pt x="223094" y="184544"/>
                </a:lnTo>
                <a:lnTo>
                  <a:pt x="184078" y="155862"/>
                </a:lnTo>
                <a:lnTo>
                  <a:pt x="145726" y="126297"/>
                </a:lnTo>
                <a:lnTo>
                  <a:pt x="108251" y="96019"/>
                </a:lnTo>
                <a:lnTo>
                  <a:pt x="71654" y="65044"/>
                </a:lnTo>
                <a:lnTo>
                  <a:pt x="35937" y="33390"/>
                </a:lnTo>
                <a:lnTo>
                  <a:pt x="1104" y="1072"/>
                </a:lnTo>
                <a:lnTo>
                  <a:pt x="0" y="0"/>
                </a:lnTo>
                <a:lnTo>
                  <a:pt x="2276553" y="0"/>
                </a:lnTo>
                <a:lnTo>
                  <a:pt x="2276553" y="397000"/>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10155937" y="4918778"/>
            <a:ext cx="787720" cy="1937630"/>
          </a:xfrm>
          <a:custGeom>
            <a:avLst/>
            <a:gdLst/>
            <a:ahLst/>
            <a:cxnLst/>
            <a:rect l="l" t="t" r="r" b="b"/>
            <a:pathLst>
              <a:path w="868679" h="2136775">
                <a:moveTo>
                  <a:pt x="868475" y="2136284"/>
                </a:moveTo>
                <a:lnTo>
                  <a:pt x="48439" y="2136284"/>
                </a:lnTo>
                <a:lnTo>
                  <a:pt x="38908" y="2090396"/>
                </a:lnTo>
                <a:lnTo>
                  <a:pt x="30189" y="2043013"/>
                </a:lnTo>
                <a:lnTo>
                  <a:pt x="22590" y="1995674"/>
                </a:lnTo>
                <a:lnTo>
                  <a:pt x="16103" y="1948392"/>
                </a:lnTo>
                <a:lnTo>
                  <a:pt x="10717" y="1901183"/>
                </a:lnTo>
                <a:lnTo>
                  <a:pt x="6424" y="1854060"/>
                </a:lnTo>
                <a:lnTo>
                  <a:pt x="3215" y="1807037"/>
                </a:lnTo>
                <a:lnTo>
                  <a:pt x="1081" y="1760129"/>
                </a:lnTo>
                <a:lnTo>
                  <a:pt x="12" y="1713351"/>
                </a:lnTo>
                <a:lnTo>
                  <a:pt x="0" y="1666716"/>
                </a:lnTo>
                <a:lnTo>
                  <a:pt x="1034" y="1620238"/>
                </a:lnTo>
                <a:lnTo>
                  <a:pt x="3107" y="1573933"/>
                </a:lnTo>
                <a:lnTo>
                  <a:pt x="6209" y="1527813"/>
                </a:lnTo>
                <a:lnTo>
                  <a:pt x="10330" y="1481894"/>
                </a:lnTo>
                <a:lnTo>
                  <a:pt x="15463" y="1436190"/>
                </a:lnTo>
                <a:lnTo>
                  <a:pt x="21597" y="1390715"/>
                </a:lnTo>
                <a:lnTo>
                  <a:pt x="28724" y="1345483"/>
                </a:lnTo>
                <a:lnTo>
                  <a:pt x="36834" y="1300508"/>
                </a:lnTo>
                <a:lnTo>
                  <a:pt x="45918" y="1255805"/>
                </a:lnTo>
                <a:lnTo>
                  <a:pt x="55967" y="1211388"/>
                </a:lnTo>
                <a:lnTo>
                  <a:pt x="66972" y="1167271"/>
                </a:lnTo>
                <a:lnTo>
                  <a:pt x="78925" y="1123469"/>
                </a:lnTo>
                <a:lnTo>
                  <a:pt x="91815" y="1079995"/>
                </a:lnTo>
                <a:lnTo>
                  <a:pt x="105634" y="1036865"/>
                </a:lnTo>
                <a:lnTo>
                  <a:pt x="120372" y="994091"/>
                </a:lnTo>
                <a:lnTo>
                  <a:pt x="136020" y="951689"/>
                </a:lnTo>
                <a:lnTo>
                  <a:pt x="152570" y="909673"/>
                </a:lnTo>
                <a:lnTo>
                  <a:pt x="170012" y="868057"/>
                </a:lnTo>
                <a:lnTo>
                  <a:pt x="188338" y="826856"/>
                </a:lnTo>
                <a:lnTo>
                  <a:pt x="207537" y="786082"/>
                </a:lnTo>
                <a:lnTo>
                  <a:pt x="227600" y="745752"/>
                </a:lnTo>
                <a:lnTo>
                  <a:pt x="248520" y="705879"/>
                </a:lnTo>
                <a:lnTo>
                  <a:pt x="270286" y="666477"/>
                </a:lnTo>
                <a:lnTo>
                  <a:pt x="292890" y="627560"/>
                </a:lnTo>
                <a:lnTo>
                  <a:pt x="316321" y="589143"/>
                </a:lnTo>
                <a:lnTo>
                  <a:pt x="340572" y="551241"/>
                </a:lnTo>
                <a:lnTo>
                  <a:pt x="365633" y="513867"/>
                </a:lnTo>
                <a:lnTo>
                  <a:pt x="391495" y="477035"/>
                </a:lnTo>
                <a:lnTo>
                  <a:pt x="418149" y="440760"/>
                </a:lnTo>
                <a:lnTo>
                  <a:pt x="445586" y="405057"/>
                </a:lnTo>
                <a:lnTo>
                  <a:pt x="473796" y="369939"/>
                </a:lnTo>
                <a:lnTo>
                  <a:pt x="502770" y="335420"/>
                </a:lnTo>
                <a:lnTo>
                  <a:pt x="532500" y="301515"/>
                </a:lnTo>
                <a:lnTo>
                  <a:pt x="562976" y="268239"/>
                </a:lnTo>
                <a:lnTo>
                  <a:pt x="594189" y="235604"/>
                </a:lnTo>
                <a:lnTo>
                  <a:pt x="626130" y="203627"/>
                </a:lnTo>
                <a:lnTo>
                  <a:pt x="658790" y="172320"/>
                </a:lnTo>
                <a:lnTo>
                  <a:pt x="692160" y="141699"/>
                </a:lnTo>
                <a:lnTo>
                  <a:pt x="726230" y="111777"/>
                </a:lnTo>
                <a:lnTo>
                  <a:pt x="760992" y="82569"/>
                </a:lnTo>
                <a:lnTo>
                  <a:pt x="796436" y="54088"/>
                </a:lnTo>
                <a:lnTo>
                  <a:pt x="832553" y="26350"/>
                </a:lnTo>
                <a:lnTo>
                  <a:pt x="868475" y="0"/>
                </a:lnTo>
                <a:lnTo>
                  <a:pt x="868475" y="2136284"/>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3934210" y="689655"/>
            <a:ext cx="405952" cy="0"/>
          </a:xfrm>
          <a:custGeom>
            <a:avLst/>
            <a:gdLst/>
            <a:ahLst/>
            <a:cxnLst/>
            <a:rect l="l" t="t" r="r" b="b"/>
            <a:pathLst>
              <a:path w="447675">
                <a:moveTo>
                  <a:pt x="0" y="0"/>
                </a:moveTo>
                <a:lnTo>
                  <a:pt x="447614" y="0"/>
                </a:lnTo>
              </a:path>
            </a:pathLst>
          </a:custGeom>
          <a:ln w="9522">
            <a:solidFill>
              <a:srgbClr val="1CA38B"/>
            </a:solidFill>
          </a:ln>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4772572" y="3862237"/>
            <a:ext cx="1018896" cy="1485170"/>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9" name="object 9"/>
          <p:cNvSpPr/>
          <p:nvPr/>
        </p:nvSpPr>
        <p:spPr>
          <a:xfrm>
            <a:off x="6494974" y="3862237"/>
            <a:ext cx="1044800" cy="1485170"/>
          </a:xfrm>
          <a:prstGeom prst="rect">
            <a:avLst/>
          </a:prstGeom>
          <a:blipFill>
            <a:blip r:embed="rId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0" name="object 10"/>
          <p:cNvSpPr/>
          <p:nvPr/>
        </p:nvSpPr>
        <p:spPr>
          <a:xfrm>
            <a:off x="8192355" y="3862237"/>
            <a:ext cx="1113878" cy="1485170"/>
          </a:xfrm>
          <a:prstGeom prst="rect">
            <a:avLst/>
          </a:prstGeom>
          <a:blipFill>
            <a:blip r:embed="rId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1" name="object 11"/>
          <p:cNvSpPr txBox="1"/>
          <p:nvPr/>
        </p:nvSpPr>
        <p:spPr>
          <a:xfrm>
            <a:off x="3918356" y="767545"/>
            <a:ext cx="6705983" cy="508872"/>
          </a:xfrm>
          <a:prstGeom prst="rect">
            <a:avLst/>
          </a:prstGeom>
        </p:spPr>
        <p:txBody>
          <a:bodyPr vert="horz" wrap="square" lIns="0" tIns="10365" rIns="0" bIns="0" rtlCol="0">
            <a:spAutoFit/>
          </a:bodyPr>
          <a:lstStyle/>
          <a:p>
            <a:pPr marL="11516" marR="4607" defTabSz="829178">
              <a:lnSpc>
                <a:spcPct val="118700"/>
              </a:lnSpc>
              <a:spcBef>
                <a:spcPts val="82"/>
              </a:spcBef>
            </a:pPr>
            <a:r>
              <a:rPr sz="907" spc="23" dirty="0">
                <a:solidFill>
                  <a:srgbClr val="0F0E0D"/>
                </a:solidFill>
                <a:latin typeface="Calibri"/>
                <a:cs typeface="Calibri"/>
              </a:rPr>
              <a:t>The </a:t>
            </a:r>
            <a:r>
              <a:rPr sz="907" spc="18" dirty="0">
                <a:solidFill>
                  <a:srgbClr val="0F0E0D"/>
                </a:solidFill>
                <a:latin typeface="Calibri"/>
                <a:cs typeface="Calibri"/>
              </a:rPr>
              <a:t>award winning </a:t>
            </a:r>
            <a:r>
              <a:rPr sz="907" spc="23" dirty="0">
                <a:solidFill>
                  <a:srgbClr val="0F0E0D"/>
                </a:solidFill>
                <a:latin typeface="Calibri"/>
                <a:cs typeface="Calibri"/>
              </a:rPr>
              <a:t>Holding </a:t>
            </a:r>
            <a:r>
              <a:rPr sz="907" spc="36" dirty="0">
                <a:solidFill>
                  <a:srgbClr val="0F0E0D"/>
                </a:solidFill>
                <a:latin typeface="Calibri"/>
                <a:cs typeface="Calibri"/>
              </a:rPr>
              <a:t>Families </a:t>
            </a:r>
            <a:r>
              <a:rPr sz="907" spc="32" dirty="0">
                <a:solidFill>
                  <a:srgbClr val="0F0E0D"/>
                </a:solidFill>
                <a:latin typeface="Calibri"/>
                <a:cs typeface="Calibri"/>
              </a:rPr>
              <a:t>Programme </a:t>
            </a:r>
            <a:r>
              <a:rPr sz="907" spc="18" dirty="0">
                <a:solidFill>
                  <a:srgbClr val="0F0E0D"/>
                </a:solidFill>
                <a:latin typeface="Calibri"/>
                <a:cs typeface="Calibri"/>
              </a:rPr>
              <a:t>provides </a:t>
            </a:r>
            <a:r>
              <a:rPr sz="907" spc="14" dirty="0">
                <a:solidFill>
                  <a:srgbClr val="0F0E0D"/>
                </a:solidFill>
                <a:latin typeface="Calibri"/>
                <a:cs typeface="Calibri"/>
              </a:rPr>
              <a:t>whole </a:t>
            </a:r>
            <a:r>
              <a:rPr sz="907" spc="23" dirty="0">
                <a:solidFill>
                  <a:srgbClr val="0F0E0D"/>
                </a:solidFill>
                <a:latin typeface="Calibri"/>
                <a:cs typeface="Calibri"/>
              </a:rPr>
              <a:t>family support </a:t>
            </a:r>
            <a:r>
              <a:rPr sz="907" spc="-5" dirty="0">
                <a:solidFill>
                  <a:srgbClr val="0F0E0D"/>
                </a:solidFill>
                <a:latin typeface="Calibri"/>
                <a:cs typeface="Calibri"/>
              </a:rPr>
              <a:t>for </a:t>
            </a:r>
            <a:r>
              <a:rPr sz="907" spc="23" dirty="0">
                <a:solidFill>
                  <a:srgbClr val="0F0E0D"/>
                </a:solidFill>
                <a:latin typeface="Calibri"/>
                <a:cs typeface="Calibri"/>
              </a:rPr>
              <a:t>children </a:t>
            </a:r>
            <a:r>
              <a:rPr sz="907" spc="36" dirty="0">
                <a:solidFill>
                  <a:srgbClr val="0F0E0D"/>
                </a:solidFill>
                <a:latin typeface="Calibri"/>
                <a:cs typeface="Calibri"/>
              </a:rPr>
              <a:t>and </a:t>
            </a:r>
            <a:r>
              <a:rPr sz="907" spc="23" dirty="0">
                <a:solidFill>
                  <a:srgbClr val="0F0E0D"/>
                </a:solidFill>
                <a:latin typeface="Calibri"/>
                <a:cs typeface="Calibri"/>
              </a:rPr>
              <a:t>family </a:t>
            </a:r>
            <a:r>
              <a:rPr sz="907" spc="41" dirty="0">
                <a:solidFill>
                  <a:srgbClr val="0F0E0D"/>
                </a:solidFill>
                <a:latin typeface="Calibri"/>
                <a:cs typeface="Calibri"/>
              </a:rPr>
              <a:t>members </a:t>
            </a:r>
            <a:r>
              <a:rPr sz="907" spc="32" dirty="0">
                <a:solidFill>
                  <a:srgbClr val="0F0E0D"/>
                </a:solidFill>
                <a:latin typeface="Calibri"/>
                <a:cs typeface="Calibri"/>
              </a:rPr>
              <a:t>affected </a:t>
            </a:r>
            <a:r>
              <a:rPr sz="907" spc="18" dirty="0">
                <a:solidFill>
                  <a:srgbClr val="0F0E0D"/>
                </a:solidFill>
                <a:latin typeface="Calibri"/>
                <a:cs typeface="Calibri"/>
              </a:rPr>
              <a:t>by </a:t>
            </a:r>
            <a:r>
              <a:rPr sz="907" spc="23" dirty="0">
                <a:solidFill>
                  <a:srgbClr val="0F0E0D"/>
                </a:solidFill>
                <a:latin typeface="Calibri"/>
                <a:cs typeface="Calibri"/>
              </a:rPr>
              <a:t>parental  </a:t>
            </a:r>
            <a:r>
              <a:rPr sz="907" spc="50" dirty="0">
                <a:solidFill>
                  <a:srgbClr val="0F0E0D"/>
                </a:solidFill>
                <a:latin typeface="Calibri"/>
                <a:cs typeface="Calibri"/>
              </a:rPr>
              <a:t>substance </a:t>
            </a:r>
            <a:r>
              <a:rPr sz="907" spc="45" dirty="0">
                <a:solidFill>
                  <a:srgbClr val="0F0E0D"/>
                </a:solidFill>
                <a:latin typeface="Calibri"/>
                <a:cs typeface="Calibri"/>
              </a:rPr>
              <a:t>misuse. </a:t>
            </a:r>
            <a:r>
              <a:rPr sz="907" spc="-54" dirty="0">
                <a:solidFill>
                  <a:srgbClr val="0F0E0D"/>
                </a:solidFill>
                <a:latin typeface="Calibri"/>
                <a:cs typeface="Calibri"/>
              </a:rPr>
              <a:t>We </a:t>
            </a:r>
            <a:r>
              <a:rPr sz="907" spc="41" dirty="0">
                <a:solidFill>
                  <a:srgbClr val="0F0E0D"/>
                </a:solidFill>
                <a:latin typeface="Calibri"/>
                <a:cs typeface="Calibri"/>
              </a:rPr>
              <a:t>also </a:t>
            </a:r>
            <a:r>
              <a:rPr sz="907" dirty="0">
                <a:solidFill>
                  <a:srgbClr val="0F0E0D"/>
                </a:solidFill>
                <a:latin typeface="Calibri"/>
                <a:cs typeface="Calibri"/>
              </a:rPr>
              <a:t>work with </a:t>
            </a:r>
            <a:r>
              <a:rPr sz="907" spc="27" dirty="0">
                <a:solidFill>
                  <a:srgbClr val="0F0E0D"/>
                </a:solidFill>
                <a:latin typeface="Calibri"/>
                <a:cs typeface="Calibri"/>
              </a:rPr>
              <a:t>families </a:t>
            </a:r>
            <a:r>
              <a:rPr sz="907" spc="9" dirty="0">
                <a:solidFill>
                  <a:srgbClr val="0F0E0D"/>
                </a:solidFill>
                <a:latin typeface="Calibri"/>
                <a:cs typeface="Calibri"/>
              </a:rPr>
              <a:t>where </a:t>
            </a:r>
            <a:r>
              <a:rPr sz="907" spc="23" dirty="0">
                <a:solidFill>
                  <a:srgbClr val="0F0E0D"/>
                </a:solidFill>
                <a:latin typeface="Calibri"/>
                <a:cs typeface="Calibri"/>
              </a:rPr>
              <a:t>the </a:t>
            </a:r>
            <a:r>
              <a:rPr sz="907" spc="32" dirty="0">
                <a:solidFill>
                  <a:srgbClr val="0F0E0D"/>
                </a:solidFill>
                <a:latin typeface="Calibri"/>
                <a:cs typeface="Calibri"/>
              </a:rPr>
              <a:t>parents </a:t>
            </a:r>
            <a:r>
              <a:rPr sz="907" spc="23" dirty="0">
                <a:solidFill>
                  <a:srgbClr val="0F0E0D"/>
                </a:solidFill>
                <a:latin typeface="Calibri"/>
                <a:cs typeface="Calibri"/>
              </a:rPr>
              <a:t>are on </a:t>
            </a:r>
            <a:r>
              <a:rPr sz="907" spc="59" dirty="0">
                <a:solidFill>
                  <a:srgbClr val="0F0E0D"/>
                </a:solidFill>
                <a:latin typeface="Calibri"/>
                <a:cs typeface="Calibri"/>
              </a:rPr>
              <a:t>a </a:t>
            </a:r>
            <a:r>
              <a:rPr sz="907" spc="32" dirty="0">
                <a:solidFill>
                  <a:srgbClr val="0F0E0D"/>
                </a:solidFill>
                <a:latin typeface="Calibri"/>
                <a:cs typeface="Calibri"/>
              </a:rPr>
              <a:t>community </a:t>
            </a:r>
            <a:r>
              <a:rPr sz="907" spc="5" dirty="0">
                <a:solidFill>
                  <a:srgbClr val="0F0E0D"/>
                </a:solidFill>
                <a:latin typeface="Calibri"/>
                <a:cs typeface="Calibri"/>
              </a:rPr>
              <a:t>order </a:t>
            </a:r>
            <a:r>
              <a:rPr sz="907" dirty="0">
                <a:solidFill>
                  <a:srgbClr val="0F0E0D"/>
                </a:solidFill>
                <a:latin typeface="Calibri"/>
                <a:cs typeface="Calibri"/>
              </a:rPr>
              <a:t>with </a:t>
            </a:r>
            <a:r>
              <a:rPr sz="907" spc="14" dirty="0">
                <a:solidFill>
                  <a:srgbClr val="0F0E0D"/>
                </a:solidFill>
                <a:latin typeface="Calibri"/>
                <a:cs typeface="Calibri"/>
              </a:rPr>
              <a:t>Probation. </a:t>
            </a:r>
            <a:r>
              <a:rPr sz="907" spc="-54" dirty="0">
                <a:solidFill>
                  <a:srgbClr val="0F0E0D"/>
                </a:solidFill>
                <a:latin typeface="Calibri"/>
                <a:cs typeface="Calibri"/>
              </a:rPr>
              <a:t>We </a:t>
            </a:r>
            <a:r>
              <a:rPr sz="907" spc="5" dirty="0">
                <a:solidFill>
                  <a:srgbClr val="0F0E0D"/>
                </a:solidFill>
                <a:latin typeface="Calibri"/>
                <a:cs typeface="Calibri"/>
              </a:rPr>
              <a:t>offer </a:t>
            </a:r>
            <a:r>
              <a:rPr sz="907" spc="23" dirty="0">
                <a:solidFill>
                  <a:srgbClr val="0F0E0D"/>
                </a:solidFill>
                <a:latin typeface="Calibri"/>
                <a:cs typeface="Calibri"/>
              </a:rPr>
              <a:t>support </a:t>
            </a:r>
            <a:r>
              <a:rPr sz="907" spc="5" dirty="0">
                <a:solidFill>
                  <a:srgbClr val="0F0E0D"/>
                </a:solidFill>
                <a:latin typeface="Calibri"/>
                <a:cs typeface="Calibri"/>
              </a:rPr>
              <a:t>to  </a:t>
            </a:r>
            <a:r>
              <a:rPr sz="907" spc="32" dirty="0">
                <a:solidFill>
                  <a:srgbClr val="0F0E0D"/>
                </a:solidFill>
                <a:latin typeface="Calibri"/>
                <a:cs typeface="Calibri"/>
              </a:rPr>
              <a:t>parents</a:t>
            </a:r>
            <a:r>
              <a:rPr sz="907" spc="9" dirty="0">
                <a:solidFill>
                  <a:srgbClr val="0F0E0D"/>
                </a:solidFill>
                <a:latin typeface="Calibri"/>
                <a:cs typeface="Calibri"/>
              </a:rPr>
              <a:t> </a:t>
            </a:r>
            <a:r>
              <a:rPr sz="907" spc="36" dirty="0">
                <a:solidFill>
                  <a:srgbClr val="0F0E0D"/>
                </a:solidFill>
                <a:latin typeface="Calibri"/>
                <a:cs typeface="Calibri"/>
              </a:rPr>
              <a:t>and</a:t>
            </a:r>
            <a:r>
              <a:rPr sz="907" spc="9" dirty="0">
                <a:solidFill>
                  <a:srgbClr val="0F0E0D"/>
                </a:solidFill>
                <a:latin typeface="Calibri"/>
                <a:cs typeface="Calibri"/>
              </a:rPr>
              <a:t> </a:t>
            </a:r>
            <a:r>
              <a:rPr sz="907" spc="36" dirty="0">
                <a:solidFill>
                  <a:srgbClr val="0F0E0D"/>
                </a:solidFill>
                <a:latin typeface="Calibri"/>
                <a:cs typeface="Calibri"/>
              </a:rPr>
              <a:t>carers</a:t>
            </a:r>
            <a:r>
              <a:rPr sz="907" spc="9" dirty="0">
                <a:solidFill>
                  <a:srgbClr val="0F0E0D"/>
                </a:solidFill>
                <a:latin typeface="Calibri"/>
                <a:cs typeface="Calibri"/>
              </a:rPr>
              <a:t> </a:t>
            </a:r>
            <a:r>
              <a:rPr sz="907" spc="27" dirty="0">
                <a:solidFill>
                  <a:srgbClr val="0F0E0D"/>
                </a:solidFill>
                <a:latin typeface="Calibri"/>
                <a:cs typeface="Calibri"/>
              </a:rPr>
              <a:t>at</a:t>
            </a:r>
            <a:r>
              <a:rPr sz="907" spc="9" dirty="0">
                <a:solidFill>
                  <a:srgbClr val="0F0E0D"/>
                </a:solidFill>
                <a:latin typeface="Calibri"/>
                <a:cs typeface="Calibri"/>
              </a:rPr>
              <a:t> </a:t>
            </a:r>
            <a:r>
              <a:rPr sz="907" spc="32" dirty="0">
                <a:solidFill>
                  <a:srgbClr val="0F0E0D"/>
                </a:solidFill>
                <a:latin typeface="Calibri"/>
                <a:cs typeface="Calibri"/>
              </a:rPr>
              <a:t>any</a:t>
            </a:r>
            <a:r>
              <a:rPr sz="907" spc="9" dirty="0">
                <a:solidFill>
                  <a:srgbClr val="0F0E0D"/>
                </a:solidFill>
                <a:latin typeface="Calibri"/>
                <a:cs typeface="Calibri"/>
              </a:rPr>
              <a:t> </a:t>
            </a:r>
            <a:r>
              <a:rPr sz="907" spc="50" dirty="0">
                <a:solidFill>
                  <a:srgbClr val="0F0E0D"/>
                </a:solidFill>
                <a:latin typeface="Calibri"/>
                <a:cs typeface="Calibri"/>
              </a:rPr>
              <a:t>stage</a:t>
            </a:r>
            <a:r>
              <a:rPr sz="907" spc="9" dirty="0">
                <a:solidFill>
                  <a:srgbClr val="0F0E0D"/>
                </a:solidFill>
                <a:latin typeface="Calibri"/>
                <a:cs typeface="Calibri"/>
              </a:rPr>
              <a:t> of </a:t>
            </a:r>
            <a:r>
              <a:rPr sz="907" spc="5" dirty="0">
                <a:solidFill>
                  <a:srgbClr val="0F0E0D"/>
                </a:solidFill>
                <a:latin typeface="Calibri"/>
                <a:cs typeface="Calibri"/>
              </a:rPr>
              <a:t>their</a:t>
            </a:r>
            <a:r>
              <a:rPr sz="907" spc="9" dirty="0">
                <a:solidFill>
                  <a:srgbClr val="0F0E0D"/>
                </a:solidFill>
                <a:latin typeface="Calibri"/>
                <a:cs typeface="Calibri"/>
              </a:rPr>
              <a:t> </a:t>
            </a:r>
            <a:r>
              <a:rPr sz="907" spc="18" dirty="0">
                <a:solidFill>
                  <a:srgbClr val="0F0E0D"/>
                </a:solidFill>
                <a:latin typeface="Calibri"/>
                <a:cs typeface="Calibri"/>
              </a:rPr>
              <a:t>recovery</a:t>
            </a:r>
            <a:r>
              <a:rPr sz="907" spc="9" dirty="0">
                <a:solidFill>
                  <a:srgbClr val="0F0E0D"/>
                </a:solidFill>
                <a:latin typeface="Calibri"/>
                <a:cs typeface="Calibri"/>
              </a:rPr>
              <a:t> </a:t>
            </a:r>
            <a:r>
              <a:rPr sz="907" spc="14" dirty="0">
                <a:solidFill>
                  <a:srgbClr val="0F0E0D"/>
                </a:solidFill>
                <a:latin typeface="Calibri"/>
                <a:cs typeface="Calibri"/>
              </a:rPr>
              <a:t>from</a:t>
            </a:r>
            <a:r>
              <a:rPr sz="907" spc="9" dirty="0">
                <a:solidFill>
                  <a:srgbClr val="0F0E0D"/>
                </a:solidFill>
                <a:latin typeface="Calibri"/>
                <a:cs typeface="Calibri"/>
              </a:rPr>
              <a:t> </a:t>
            </a:r>
            <a:r>
              <a:rPr sz="907" spc="41" dirty="0">
                <a:solidFill>
                  <a:srgbClr val="0F0E0D"/>
                </a:solidFill>
                <a:latin typeface="Calibri"/>
                <a:cs typeface="Calibri"/>
              </a:rPr>
              <a:t>drugs</a:t>
            </a:r>
            <a:r>
              <a:rPr sz="907" spc="9" dirty="0">
                <a:solidFill>
                  <a:srgbClr val="0F0E0D"/>
                </a:solidFill>
                <a:latin typeface="Calibri"/>
                <a:cs typeface="Calibri"/>
              </a:rPr>
              <a:t> </a:t>
            </a:r>
            <a:r>
              <a:rPr sz="907" spc="36" dirty="0">
                <a:solidFill>
                  <a:srgbClr val="0F0E0D"/>
                </a:solidFill>
                <a:latin typeface="Calibri"/>
                <a:cs typeface="Calibri"/>
              </a:rPr>
              <a:t>and</a:t>
            </a:r>
            <a:r>
              <a:rPr sz="907" spc="14" dirty="0">
                <a:solidFill>
                  <a:srgbClr val="0F0E0D"/>
                </a:solidFill>
                <a:latin typeface="Calibri"/>
                <a:cs typeface="Calibri"/>
              </a:rPr>
              <a:t> </a:t>
            </a:r>
            <a:r>
              <a:rPr sz="907" spc="32" dirty="0">
                <a:solidFill>
                  <a:srgbClr val="0F0E0D"/>
                </a:solidFill>
                <a:latin typeface="Calibri"/>
                <a:cs typeface="Calibri"/>
              </a:rPr>
              <a:t>alcohol</a:t>
            </a:r>
            <a:r>
              <a:rPr sz="907" spc="9" dirty="0">
                <a:solidFill>
                  <a:srgbClr val="0F0E0D"/>
                </a:solidFill>
                <a:latin typeface="Calibri"/>
                <a:cs typeface="Calibri"/>
              </a:rPr>
              <a:t> </a:t>
            </a:r>
            <a:r>
              <a:rPr sz="907" spc="41" dirty="0">
                <a:solidFill>
                  <a:srgbClr val="0F0E0D"/>
                </a:solidFill>
                <a:latin typeface="Calibri"/>
                <a:cs typeface="Calibri"/>
              </a:rPr>
              <a:t>use.</a:t>
            </a:r>
            <a:endParaRPr sz="907">
              <a:solidFill>
                <a:prstClr val="black"/>
              </a:solidFill>
              <a:latin typeface="Calibri"/>
              <a:cs typeface="Calibri"/>
            </a:endParaRPr>
          </a:p>
        </p:txBody>
      </p:sp>
      <p:sp>
        <p:nvSpPr>
          <p:cNvPr id="12" name="object 12"/>
          <p:cNvSpPr txBox="1"/>
          <p:nvPr/>
        </p:nvSpPr>
        <p:spPr>
          <a:xfrm>
            <a:off x="3918356" y="1423783"/>
            <a:ext cx="6589093" cy="508872"/>
          </a:xfrm>
          <a:prstGeom prst="rect">
            <a:avLst/>
          </a:prstGeom>
        </p:spPr>
        <p:txBody>
          <a:bodyPr vert="horz" wrap="square" lIns="0" tIns="10365" rIns="0" bIns="0" rtlCol="0">
            <a:spAutoFit/>
          </a:bodyPr>
          <a:lstStyle/>
          <a:p>
            <a:pPr marL="11516" marR="4607" defTabSz="829178">
              <a:lnSpc>
                <a:spcPct val="118700"/>
              </a:lnSpc>
              <a:spcBef>
                <a:spcPts val="82"/>
              </a:spcBef>
            </a:pPr>
            <a:r>
              <a:rPr sz="907" spc="-54" dirty="0">
                <a:solidFill>
                  <a:srgbClr val="0F0E0D"/>
                </a:solidFill>
                <a:latin typeface="Calibri"/>
                <a:cs typeface="Calibri"/>
              </a:rPr>
              <a:t>We </a:t>
            </a:r>
            <a:r>
              <a:rPr sz="907" dirty="0">
                <a:solidFill>
                  <a:srgbClr val="0F0E0D"/>
                </a:solidFill>
                <a:latin typeface="Calibri"/>
                <a:cs typeface="Calibri"/>
              </a:rPr>
              <a:t>work with </a:t>
            </a:r>
            <a:r>
              <a:rPr sz="907" spc="54" dirty="0">
                <a:solidFill>
                  <a:srgbClr val="0F0E0D"/>
                </a:solidFill>
                <a:latin typeface="Calibri"/>
                <a:cs typeface="Calibri"/>
              </a:rPr>
              <a:t>each </a:t>
            </a:r>
            <a:r>
              <a:rPr sz="907" spc="23" dirty="0">
                <a:solidFill>
                  <a:srgbClr val="0F0E0D"/>
                </a:solidFill>
                <a:latin typeface="Calibri"/>
                <a:cs typeface="Calibri"/>
              </a:rPr>
              <a:t>family </a:t>
            </a:r>
            <a:r>
              <a:rPr sz="907" spc="32" dirty="0">
                <a:solidFill>
                  <a:srgbClr val="0F0E0D"/>
                </a:solidFill>
                <a:latin typeface="Calibri"/>
                <a:cs typeface="Calibri"/>
              </a:rPr>
              <a:t>member </a:t>
            </a:r>
            <a:r>
              <a:rPr sz="907" spc="27" dirty="0">
                <a:solidFill>
                  <a:srgbClr val="0F0E0D"/>
                </a:solidFill>
                <a:latin typeface="Calibri"/>
                <a:cs typeface="Calibri"/>
              </a:rPr>
              <a:t>separately </a:t>
            </a:r>
            <a:r>
              <a:rPr sz="907" spc="36" dirty="0">
                <a:solidFill>
                  <a:srgbClr val="0F0E0D"/>
                </a:solidFill>
                <a:latin typeface="Calibri"/>
                <a:cs typeface="Calibri"/>
              </a:rPr>
              <a:t>and </a:t>
            </a:r>
            <a:r>
              <a:rPr sz="907" spc="41" dirty="0">
                <a:solidFill>
                  <a:srgbClr val="0F0E0D"/>
                </a:solidFill>
                <a:latin typeface="Calibri"/>
                <a:cs typeface="Calibri"/>
              </a:rPr>
              <a:t>also </a:t>
            </a:r>
            <a:r>
              <a:rPr sz="907" spc="77" dirty="0">
                <a:solidFill>
                  <a:srgbClr val="0F0E0D"/>
                </a:solidFill>
                <a:latin typeface="Calibri"/>
                <a:cs typeface="Calibri"/>
              </a:rPr>
              <a:t>as </a:t>
            </a:r>
            <a:r>
              <a:rPr sz="907" spc="59" dirty="0">
                <a:solidFill>
                  <a:srgbClr val="0F0E0D"/>
                </a:solidFill>
                <a:latin typeface="Calibri"/>
                <a:cs typeface="Calibri"/>
              </a:rPr>
              <a:t>a </a:t>
            </a:r>
            <a:r>
              <a:rPr sz="907" spc="23" dirty="0">
                <a:solidFill>
                  <a:srgbClr val="0F0E0D"/>
                </a:solidFill>
                <a:latin typeface="Calibri"/>
                <a:cs typeface="Calibri"/>
              </a:rPr>
              <a:t>family </a:t>
            </a:r>
            <a:r>
              <a:rPr sz="907" spc="9" dirty="0">
                <a:solidFill>
                  <a:srgbClr val="0F0E0D"/>
                </a:solidFill>
                <a:latin typeface="Calibri"/>
                <a:cs typeface="Calibri"/>
              </a:rPr>
              <a:t>unit. </a:t>
            </a:r>
            <a:r>
              <a:rPr sz="907" spc="-54" dirty="0">
                <a:solidFill>
                  <a:srgbClr val="0F0E0D"/>
                </a:solidFill>
                <a:latin typeface="Calibri"/>
                <a:cs typeface="Calibri"/>
              </a:rPr>
              <a:t>We </a:t>
            </a:r>
            <a:r>
              <a:rPr sz="907" dirty="0">
                <a:solidFill>
                  <a:srgbClr val="0F0E0D"/>
                </a:solidFill>
                <a:latin typeface="Calibri"/>
                <a:cs typeface="Calibri"/>
              </a:rPr>
              <a:t>will work with </a:t>
            </a:r>
            <a:r>
              <a:rPr sz="907" spc="27" dirty="0">
                <a:solidFill>
                  <a:srgbClr val="0F0E0D"/>
                </a:solidFill>
                <a:latin typeface="Calibri"/>
                <a:cs typeface="Calibri"/>
              </a:rPr>
              <a:t>families </a:t>
            </a:r>
            <a:r>
              <a:rPr sz="907" spc="9" dirty="0">
                <a:solidFill>
                  <a:srgbClr val="0F0E0D"/>
                </a:solidFill>
                <a:latin typeface="Calibri"/>
                <a:cs typeface="Calibri"/>
              </a:rPr>
              <a:t>where </a:t>
            </a:r>
            <a:r>
              <a:rPr sz="907" spc="14" dirty="0">
                <a:solidFill>
                  <a:srgbClr val="0F0E0D"/>
                </a:solidFill>
                <a:latin typeface="Calibri"/>
                <a:cs typeface="Calibri"/>
              </a:rPr>
              <a:t>there </a:t>
            </a:r>
            <a:r>
              <a:rPr sz="907" spc="41" dirty="0">
                <a:solidFill>
                  <a:srgbClr val="0F0E0D"/>
                </a:solidFill>
                <a:latin typeface="Calibri"/>
                <a:cs typeface="Calibri"/>
              </a:rPr>
              <a:t>is </a:t>
            </a:r>
            <a:r>
              <a:rPr sz="907" spc="27" dirty="0">
                <a:solidFill>
                  <a:srgbClr val="0F0E0D"/>
                </a:solidFill>
                <a:latin typeface="Calibri"/>
                <a:cs typeface="Calibri"/>
              </a:rPr>
              <a:t>at </a:t>
            </a:r>
            <a:r>
              <a:rPr sz="907" spc="36" dirty="0">
                <a:solidFill>
                  <a:srgbClr val="0F0E0D"/>
                </a:solidFill>
                <a:latin typeface="Calibri"/>
                <a:cs typeface="Calibri"/>
              </a:rPr>
              <a:t>least </a:t>
            </a:r>
            <a:r>
              <a:rPr sz="907" spc="27" dirty="0">
                <a:solidFill>
                  <a:srgbClr val="0F0E0D"/>
                </a:solidFill>
                <a:latin typeface="Calibri"/>
                <a:cs typeface="Calibri"/>
              </a:rPr>
              <a:t>one </a:t>
            </a:r>
            <a:r>
              <a:rPr sz="907" spc="32" dirty="0">
                <a:solidFill>
                  <a:srgbClr val="0F0E0D"/>
                </a:solidFill>
                <a:latin typeface="Calibri"/>
                <a:cs typeface="Calibri"/>
              </a:rPr>
              <a:t>young  </a:t>
            </a:r>
            <a:r>
              <a:rPr sz="907" spc="27" dirty="0">
                <a:solidFill>
                  <a:srgbClr val="0F0E0D"/>
                </a:solidFill>
                <a:latin typeface="Calibri"/>
                <a:cs typeface="Calibri"/>
              </a:rPr>
              <a:t>person </a:t>
            </a:r>
            <a:r>
              <a:rPr sz="907" spc="18" dirty="0">
                <a:solidFill>
                  <a:srgbClr val="0F0E0D"/>
                </a:solidFill>
                <a:latin typeface="Calibri"/>
                <a:cs typeface="Calibri"/>
              </a:rPr>
              <a:t>under </a:t>
            </a:r>
            <a:r>
              <a:rPr sz="907" spc="23" dirty="0">
                <a:solidFill>
                  <a:srgbClr val="0F0E0D"/>
                </a:solidFill>
                <a:latin typeface="Calibri"/>
                <a:cs typeface="Calibri"/>
              </a:rPr>
              <a:t>the </a:t>
            </a:r>
            <a:r>
              <a:rPr sz="907" spc="54" dirty="0">
                <a:solidFill>
                  <a:srgbClr val="0F0E0D"/>
                </a:solidFill>
                <a:latin typeface="Calibri"/>
                <a:cs typeface="Calibri"/>
              </a:rPr>
              <a:t>age </a:t>
            </a:r>
            <a:r>
              <a:rPr sz="907" spc="9" dirty="0">
                <a:solidFill>
                  <a:srgbClr val="0F0E0D"/>
                </a:solidFill>
                <a:latin typeface="Calibri"/>
                <a:cs typeface="Calibri"/>
              </a:rPr>
              <a:t>of </a:t>
            </a:r>
            <a:r>
              <a:rPr sz="907" spc="-63" dirty="0">
                <a:solidFill>
                  <a:srgbClr val="0F0E0D"/>
                </a:solidFill>
                <a:latin typeface="Calibri"/>
                <a:cs typeface="Calibri"/>
              </a:rPr>
              <a:t>18 </a:t>
            </a:r>
            <a:r>
              <a:rPr sz="907" spc="18" dirty="0">
                <a:solidFill>
                  <a:srgbClr val="0F0E0D"/>
                </a:solidFill>
                <a:latin typeface="Calibri"/>
                <a:cs typeface="Calibri"/>
              </a:rPr>
              <a:t>living </a:t>
            </a:r>
            <a:r>
              <a:rPr sz="907" spc="9" dirty="0">
                <a:solidFill>
                  <a:srgbClr val="0F0E0D"/>
                </a:solidFill>
                <a:latin typeface="Calibri"/>
                <a:cs typeface="Calibri"/>
              </a:rPr>
              <a:t>in </a:t>
            </a:r>
            <a:r>
              <a:rPr sz="907" spc="23" dirty="0">
                <a:solidFill>
                  <a:srgbClr val="0F0E0D"/>
                </a:solidFill>
                <a:latin typeface="Calibri"/>
                <a:cs typeface="Calibri"/>
              </a:rPr>
              <a:t>the family </a:t>
            </a:r>
            <a:r>
              <a:rPr sz="907" spc="36" dirty="0">
                <a:solidFill>
                  <a:srgbClr val="0F0E0D"/>
                </a:solidFill>
                <a:latin typeface="Calibri"/>
                <a:cs typeface="Calibri"/>
              </a:rPr>
              <a:t>home </a:t>
            </a:r>
            <a:r>
              <a:rPr sz="907" spc="-5" dirty="0">
                <a:solidFill>
                  <a:srgbClr val="0F0E0D"/>
                </a:solidFill>
                <a:latin typeface="Calibri"/>
                <a:cs typeface="Calibri"/>
              </a:rPr>
              <a:t>or </a:t>
            </a:r>
            <a:r>
              <a:rPr sz="907" spc="9" dirty="0">
                <a:solidFill>
                  <a:srgbClr val="0F0E0D"/>
                </a:solidFill>
                <a:latin typeface="Calibri"/>
                <a:cs typeface="Calibri"/>
              </a:rPr>
              <a:t>where </a:t>
            </a:r>
            <a:r>
              <a:rPr sz="907" spc="23" dirty="0">
                <a:solidFill>
                  <a:srgbClr val="0F0E0D"/>
                </a:solidFill>
                <a:latin typeface="Calibri"/>
                <a:cs typeface="Calibri"/>
              </a:rPr>
              <a:t>the </a:t>
            </a:r>
            <a:r>
              <a:rPr sz="907" spc="50" dirty="0">
                <a:solidFill>
                  <a:srgbClr val="0F0E0D"/>
                </a:solidFill>
                <a:latin typeface="Calibri"/>
                <a:cs typeface="Calibri"/>
              </a:rPr>
              <a:t>substance </a:t>
            </a:r>
            <a:r>
              <a:rPr sz="907" spc="41" dirty="0">
                <a:solidFill>
                  <a:srgbClr val="0F0E0D"/>
                </a:solidFill>
                <a:latin typeface="Calibri"/>
                <a:cs typeface="Calibri"/>
              </a:rPr>
              <a:t>using </a:t>
            </a:r>
            <a:r>
              <a:rPr sz="907" spc="18" dirty="0">
                <a:solidFill>
                  <a:srgbClr val="0F0E0D"/>
                </a:solidFill>
                <a:latin typeface="Calibri"/>
                <a:cs typeface="Calibri"/>
              </a:rPr>
              <a:t>parent </a:t>
            </a:r>
            <a:r>
              <a:rPr sz="907" spc="41" dirty="0">
                <a:solidFill>
                  <a:srgbClr val="0F0E0D"/>
                </a:solidFill>
                <a:latin typeface="Calibri"/>
                <a:cs typeface="Calibri"/>
              </a:rPr>
              <a:t>is </a:t>
            </a:r>
            <a:r>
              <a:rPr sz="907" spc="27" dirty="0">
                <a:solidFill>
                  <a:srgbClr val="0F0E0D"/>
                </a:solidFill>
                <a:latin typeface="Calibri"/>
                <a:cs typeface="Calibri"/>
              </a:rPr>
              <a:t>pregnant. </a:t>
            </a:r>
            <a:r>
              <a:rPr sz="907" dirty="0">
                <a:solidFill>
                  <a:srgbClr val="0F0E0D"/>
                </a:solidFill>
                <a:latin typeface="Calibri"/>
                <a:cs typeface="Calibri"/>
              </a:rPr>
              <a:t>At </a:t>
            </a:r>
            <a:r>
              <a:rPr sz="907" spc="36" dirty="0">
                <a:solidFill>
                  <a:srgbClr val="0F0E0D"/>
                </a:solidFill>
                <a:latin typeface="Calibri"/>
                <a:cs typeface="Calibri"/>
              </a:rPr>
              <a:t>least </a:t>
            </a:r>
            <a:r>
              <a:rPr sz="907" spc="27" dirty="0">
                <a:solidFill>
                  <a:srgbClr val="0F0E0D"/>
                </a:solidFill>
                <a:latin typeface="Calibri"/>
                <a:cs typeface="Calibri"/>
              </a:rPr>
              <a:t>one </a:t>
            </a:r>
            <a:r>
              <a:rPr sz="907" spc="9" dirty="0">
                <a:solidFill>
                  <a:srgbClr val="0F0E0D"/>
                </a:solidFill>
                <a:latin typeface="Calibri"/>
                <a:cs typeface="Calibri"/>
              </a:rPr>
              <a:t>of </a:t>
            </a:r>
            <a:r>
              <a:rPr sz="907" spc="23" dirty="0">
                <a:solidFill>
                  <a:srgbClr val="0F0E0D"/>
                </a:solidFill>
                <a:latin typeface="Calibri"/>
                <a:cs typeface="Calibri"/>
              </a:rPr>
              <a:t>the </a:t>
            </a:r>
            <a:r>
              <a:rPr sz="907" spc="32" dirty="0">
                <a:solidFill>
                  <a:srgbClr val="0F0E0D"/>
                </a:solidFill>
                <a:latin typeface="Calibri"/>
                <a:cs typeface="Calibri"/>
              </a:rPr>
              <a:t>parents  should have </a:t>
            </a:r>
            <a:r>
              <a:rPr sz="907" spc="27" dirty="0">
                <a:solidFill>
                  <a:srgbClr val="0F0E0D"/>
                </a:solidFill>
                <a:latin typeface="Calibri"/>
                <a:cs typeface="Calibri"/>
              </a:rPr>
              <a:t>problematic drug </a:t>
            </a:r>
            <a:r>
              <a:rPr sz="907" spc="-5" dirty="0">
                <a:solidFill>
                  <a:srgbClr val="0F0E0D"/>
                </a:solidFill>
                <a:latin typeface="Calibri"/>
                <a:cs typeface="Calibri"/>
              </a:rPr>
              <a:t>or </a:t>
            </a:r>
            <a:r>
              <a:rPr sz="907" spc="32" dirty="0">
                <a:solidFill>
                  <a:srgbClr val="0F0E0D"/>
                </a:solidFill>
                <a:latin typeface="Calibri"/>
                <a:cs typeface="Calibri"/>
              </a:rPr>
              <a:t>alcohol </a:t>
            </a:r>
            <a:r>
              <a:rPr sz="907" spc="41" dirty="0">
                <a:solidFill>
                  <a:srgbClr val="0F0E0D"/>
                </a:solidFill>
                <a:latin typeface="Calibri"/>
                <a:cs typeface="Calibri"/>
              </a:rPr>
              <a:t>use. </a:t>
            </a:r>
            <a:r>
              <a:rPr sz="907" spc="36" dirty="0">
                <a:solidFill>
                  <a:srgbClr val="0F0E0D"/>
                </a:solidFill>
                <a:latin typeface="Calibri"/>
                <a:cs typeface="Calibri"/>
              </a:rPr>
              <a:t>Families </a:t>
            </a:r>
            <a:r>
              <a:rPr sz="907" spc="59" dirty="0">
                <a:solidFill>
                  <a:srgbClr val="0F0E0D"/>
                </a:solidFill>
                <a:latin typeface="Calibri"/>
                <a:cs typeface="Calibri"/>
              </a:rPr>
              <a:t>can </a:t>
            </a:r>
            <a:r>
              <a:rPr sz="907" spc="32" dirty="0">
                <a:solidFill>
                  <a:srgbClr val="0F0E0D"/>
                </a:solidFill>
                <a:latin typeface="Calibri"/>
                <a:cs typeface="Calibri"/>
              </a:rPr>
              <a:t>be </a:t>
            </a:r>
            <a:r>
              <a:rPr sz="907" spc="5" dirty="0">
                <a:solidFill>
                  <a:srgbClr val="0F0E0D"/>
                </a:solidFill>
                <a:latin typeface="Calibri"/>
                <a:cs typeface="Calibri"/>
              </a:rPr>
              <a:t>referred </a:t>
            </a:r>
            <a:r>
              <a:rPr sz="907" spc="18" dirty="0">
                <a:solidFill>
                  <a:srgbClr val="0F0E0D"/>
                </a:solidFill>
                <a:latin typeface="Calibri"/>
                <a:cs typeface="Calibri"/>
              </a:rPr>
              <a:t>by </a:t>
            </a:r>
            <a:r>
              <a:rPr sz="907" spc="41" dirty="0">
                <a:solidFill>
                  <a:srgbClr val="0F0E0D"/>
                </a:solidFill>
                <a:latin typeface="Calibri"/>
                <a:cs typeface="Calibri"/>
              </a:rPr>
              <a:t>themselves</a:t>
            </a:r>
            <a:r>
              <a:rPr sz="907" spc="-136" dirty="0">
                <a:solidFill>
                  <a:srgbClr val="0F0E0D"/>
                </a:solidFill>
                <a:latin typeface="Calibri"/>
                <a:cs typeface="Calibri"/>
              </a:rPr>
              <a:t> </a:t>
            </a:r>
            <a:r>
              <a:rPr sz="907" spc="-5" dirty="0">
                <a:solidFill>
                  <a:srgbClr val="0F0E0D"/>
                </a:solidFill>
                <a:latin typeface="Calibri"/>
                <a:cs typeface="Calibri"/>
              </a:rPr>
              <a:t>or </a:t>
            </a:r>
            <a:r>
              <a:rPr sz="907" spc="18" dirty="0">
                <a:solidFill>
                  <a:srgbClr val="0F0E0D"/>
                </a:solidFill>
                <a:latin typeface="Calibri"/>
                <a:cs typeface="Calibri"/>
              </a:rPr>
              <a:t>by </a:t>
            </a:r>
            <a:r>
              <a:rPr sz="907" spc="32" dirty="0">
                <a:solidFill>
                  <a:srgbClr val="0F0E0D"/>
                </a:solidFill>
                <a:latin typeface="Calibri"/>
                <a:cs typeface="Calibri"/>
              </a:rPr>
              <a:t>any </a:t>
            </a:r>
            <a:r>
              <a:rPr sz="907" spc="27" dirty="0">
                <a:solidFill>
                  <a:srgbClr val="0F0E0D"/>
                </a:solidFill>
                <a:latin typeface="Calibri"/>
                <a:cs typeface="Calibri"/>
              </a:rPr>
              <a:t>professional </a:t>
            </a:r>
            <a:r>
              <a:rPr sz="907" spc="14" dirty="0">
                <a:solidFill>
                  <a:srgbClr val="0F0E0D"/>
                </a:solidFill>
                <a:latin typeface="Calibri"/>
                <a:cs typeface="Calibri"/>
              </a:rPr>
              <a:t>working </a:t>
            </a:r>
            <a:r>
              <a:rPr sz="907" dirty="0">
                <a:solidFill>
                  <a:srgbClr val="0F0E0D"/>
                </a:solidFill>
                <a:latin typeface="Calibri"/>
                <a:cs typeface="Calibri"/>
              </a:rPr>
              <a:t>with </a:t>
            </a:r>
            <a:r>
              <a:rPr sz="907" spc="27" dirty="0">
                <a:solidFill>
                  <a:srgbClr val="0F0E0D"/>
                </a:solidFill>
                <a:latin typeface="Calibri"/>
                <a:cs typeface="Calibri"/>
              </a:rPr>
              <a:t>them.</a:t>
            </a:r>
            <a:endParaRPr sz="907">
              <a:solidFill>
                <a:prstClr val="black"/>
              </a:solidFill>
              <a:latin typeface="Calibri"/>
              <a:cs typeface="Calibri"/>
            </a:endParaRPr>
          </a:p>
        </p:txBody>
      </p:sp>
      <p:sp>
        <p:nvSpPr>
          <p:cNvPr id="13" name="object 13"/>
          <p:cNvSpPr txBox="1"/>
          <p:nvPr/>
        </p:nvSpPr>
        <p:spPr>
          <a:xfrm>
            <a:off x="3918356" y="2080022"/>
            <a:ext cx="6712318" cy="508872"/>
          </a:xfrm>
          <a:prstGeom prst="rect">
            <a:avLst/>
          </a:prstGeom>
        </p:spPr>
        <p:txBody>
          <a:bodyPr vert="horz" wrap="square" lIns="0" tIns="10365" rIns="0" bIns="0" rtlCol="0">
            <a:spAutoFit/>
          </a:bodyPr>
          <a:lstStyle/>
          <a:p>
            <a:pPr marL="11516" marR="4607" defTabSz="829178">
              <a:lnSpc>
                <a:spcPct val="118700"/>
              </a:lnSpc>
              <a:spcBef>
                <a:spcPts val="82"/>
              </a:spcBef>
            </a:pPr>
            <a:r>
              <a:rPr sz="907" spc="23" dirty="0">
                <a:solidFill>
                  <a:srgbClr val="0F0E0D"/>
                </a:solidFill>
                <a:latin typeface="Calibri"/>
                <a:cs typeface="Calibri"/>
              </a:rPr>
              <a:t>The </a:t>
            </a:r>
            <a:r>
              <a:rPr sz="907" spc="36" dirty="0">
                <a:solidFill>
                  <a:srgbClr val="0F0E0D"/>
                </a:solidFill>
                <a:latin typeface="Calibri"/>
                <a:cs typeface="Calibri"/>
              </a:rPr>
              <a:t>aim </a:t>
            </a:r>
            <a:r>
              <a:rPr sz="907" spc="9" dirty="0">
                <a:solidFill>
                  <a:srgbClr val="0F0E0D"/>
                </a:solidFill>
                <a:latin typeface="Calibri"/>
                <a:cs typeface="Calibri"/>
              </a:rPr>
              <a:t>of </a:t>
            </a:r>
            <a:r>
              <a:rPr sz="907" spc="23" dirty="0">
                <a:solidFill>
                  <a:srgbClr val="0F0E0D"/>
                </a:solidFill>
                <a:latin typeface="Calibri"/>
                <a:cs typeface="Calibri"/>
              </a:rPr>
              <a:t>the </a:t>
            </a:r>
            <a:r>
              <a:rPr sz="907" spc="32" dirty="0">
                <a:solidFill>
                  <a:srgbClr val="0F0E0D"/>
                </a:solidFill>
                <a:latin typeface="Calibri"/>
                <a:cs typeface="Calibri"/>
              </a:rPr>
              <a:t>Programme </a:t>
            </a:r>
            <a:r>
              <a:rPr sz="907" spc="41" dirty="0">
                <a:solidFill>
                  <a:srgbClr val="0F0E0D"/>
                </a:solidFill>
                <a:latin typeface="Calibri"/>
                <a:cs typeface="Calibri"/>
              </a:rPr>
              <a:t>is </a:t>
            </a:r>
            <a:r>
              <a:rPr sz="907" spc="5" dirty="0">
                <a:solidFill>
                  <a:srgbClr val="0F0E0D"/>
                </a:solidFill>
                <a:latin typeface="Calibri"/>
                <a:cs typeface="Calibri"/>
              </a:rPr>
              <a:t>to </a:t>
            </a:r>
            <a:r>
              <a:rPr sz="907" spc="27" dirty="0">
                <a:solidFill>
                  <a:srgbClr val="0F0E0D"/>
                </a:solidFill>
                <a:latin typeface="Calibri"/>
                <a:cs typeface="Calibri"/>
              </a:rPr>
              <a:t>give </a:t>
            </a:r>
            <a:r>
              <a:rPr sz="907" spc="23" dirty="0">
                <a:solidFill>
                  <a:srgbClr val="0F0E0D"/>
                </a:solidFill>
                <a:latin typeface="Calibri"/>
                <a:cs typeface="Calibri"/>
              </a:rPr>
              <a:t>the </a:t>
            </a:r>
            <a:r>
              <a:rPr sz="907" spc="14" dirty="0">
                <a:solidFill>
                  <a:srgbClr val="0F0E0D"/>
                </a:solidFill>
                <a:latin typeface="Calibri"/>
                <a:cs typeface="Calibri"/>
              </a:rPr>
              <a:t>whole </a:t>
            </a:r>
            <a:r>
              <a:rPr sz="907" spc="23" dirty="0">
                <a:solidFill>
                  <a:srgbClr val="0F0E0D"/>
                </a:solidFill>
                <a:latin typeface="Calibri"/>
                <a:cs typeface="Calibri"/>
              </a:rPr>
              <a:t>family the </a:t>
            </a:r>
            <a:r>
              <a:rPr sz="907" spc="9" dirty="0">
                <a:solidFill>
                  <a:srgbClr val="0F0E0D"/>
                </a:solidFill>
                <a:latin typeface="Calibri"/>
                <a:cs typeface="Calibri"/>
              </a:rPr>
              <a:t>opportunity </a:t>
            </a:r>
            <a:r>
              <a:rPr sz="907" spc="5" dirty="0">
                <a:solidFill>
                  <a:srgbClr val="0F0E0D"/>
                </a:solidFill>
                <a:latin typeface="Calibri"/>
                <a:cs typeface="Calibri"/>
              </a:rPr>
              <a:t>to </a:t>
            </a:r>
            <a:r>
              <a:rPr sz="907" spc="27" dirty="0">
                <a:solidFill>
                  <a:srgbClr val="0F0E0D"/>
                </a:solidFill>
                <a:latin typeface="Calibri"/>
                <a:cs typeface="Calibri"/>
              </a:rPr>
              <a:t>talk </a:t>
            </a:r>
            <a:r>
              <a:rPr sz="907" spc="23" dirty="0">
                <a:solidFill>
                  <a:srgbClr val="0F0E0D"/>
                </a:solidFill>
                <a:latin typeface="Calibri"/>
                <a:cs typeface="Calibri"/>
              </a:rPr>
              <a:t>about </a:t>
            </a:r>
            <a:r>
              <a:rPr sz="907" spc="32" dirty="0">
                <a:solidFill>
                  <a:srgbClr val="0F0E0D"/>
                </a:solidFill>
                <a:latin typeface="Calibri"/>
                <a:cs typeface="Calibri"/>
              </a:rPr>
              <a:t>any problems </a:t>
            </a:r>
            <a:r>
              <a:rPr sz="907" spc="54" dirty="0">
                <a:solidFill>
                  <a:srgbClr val="0F0E0D"/>
                </a:solidFill>
                <a:latin typeface="Calibri"/>
                <a:cs typeface="Calibri"/>
              </a:rPr>
              <a:t>caused </a:t>
            </a:r>
            <a:r>
              <a:rPr sz="907" spc="18" dirty="0">
                <a:solidFill>
                  <a:srgbClr val="0F0E0D"/>
                </a:solidFill>
                <a:latin typeface="Calibri"/>
                <a:cs typeface="Calibri"/>
              </a:rPr>
              <a:t>by </a:t>
            </a:r>
            <a:r>
              <a:rPr sz="907" spc="41" dirty="0">
                <a:solidFill>
                  <a:srgbClr val="0F0E0D"/>
                </a:solidFill>
                <a:latin typeface="Calibri"/>
                <a:cs typeface="Calibri"/>
              </a:rPr>
              <a:t>drugs </a:t>
            </a:r>
            <a:r>
              <a:rPr sz="907" spc="36" dirty="0">
                <a:solidFill>
                  <a:srgbClr val="0F0E0D"/>
                </a:solidFill>
                <a:latin typeface="Calibri"/>
                <a:cs typeface="Calibri"/>
              </a:rPr>
              <a:t>and </a:t>
            </a:r>
            <a:r>
              <a:rPr sz="907" spc="32" dirty="0">
                <a:solidFill>
                  <a:srgbClr val="0F0E0D"/>
                </a:solidFill>
                <a:latin typeface="Calibri"/>
                <a:cs typeface="Calibri"/>
              </a:rPr>
              <a:t>alcohol </a:t>
            </a:r>
            <a:r>
              <a:rPr sz="907" spc="36" dirty="0">
                <a:solidFill>
                  <a:srgbClr val="0F0E0D"/>
                </a:solidFill>
                <a:latin typeface="Calibri"/>
                <a:cs typeface="Calibri"/>
              </a:rPr>
              <a:t>and </a:t>
            </a:r>
            <a:r>
              <a:rPr sz="907" spc="5" dirty="0">
                <a:solidFill>
                  <a:srgbClr val="0F0E0D"/>
                </a:solidFill>
                <a:latin typeface="Calibri"/>
                <a:cs typeface="Calibri"/>
              </a:rPr>
              <a:t>to  </a:t>
            </a:r>
            <a:r>
              <a:rPr sz="907" spc="14" dirty="0">
                <a:solidFill>
                  <a:srgbClr val="0F0E0D"/>
                </a:solidFill>
                <a:latin typeface="Calibri"/>
                <a:cs typeface="Calibri"/>
              </a:rPr>
              <a:t>allow </a:t>
            </a:r>
            <a:r>
              <a:rPr sz="907" spc="23" dirty="0">
                <a:solidFill>
                  <a:srgbClr val="0F0E0D"/>
                </a:solidFill>
                <a:latin typeface="Calibri"/>
                <a:cs typeface="Calibri"/>
              </a:rPr>
              <a:t>the </a:t>
            </a:r>
            <a:r>
              <a:rPr sz="907" spc="27" dirty="0">
                <a:solidFill>
                  <a:srgbClr val="0F0E0D"/>
                </a:solidFill>
                <a:latin typeface="Calibri"/>
                <a:cs typeface="Calibri"/>
              </a:rPr>
              <a:t>children’s </a:t>
            </a:r>
            <a:r>
              <a:rPr sz="907" spc="36" dirty="0">
                <a:solidFill>
                  <a:srgbClr val="0F0E0D"/>
                </a:solidFill>
                <a:latin typeface="Calibri"/>
                <a:cs typeface="Calibri"/>
              </a:rPr>
              <a:t>voices </a:t>
            </a:r>
            <a:r>
              <a:rPr sz="907" spc="5" dirty="0">
                <a:solidFill>
                  <a:srgbClr val="0F0E0D"/>
                </a:solidFill>
                <a:latin typeface="Calibri"/>
                <a:cs typeface="Calibri"/>
              </a:rPr>
              <a:t>to </a:t>
            </a:r>
            <a:r>
              <a:rPr sz="907" spc="32" dirty="0">
                <a:solidFill>
                  <a:srgbClr val="0F0E0D"/>
                </a:solidFill>
                <a:latin typeface="Calibri"/>
                <a:cs typeface="Calibri"/>
              </a:rPr>
              <a:t>be </a:t>
            </a:r>
            <a:r>
              <a:rPr sz="907" spc="23" dirty="0">
                <a:solidFill>
                  <a:srgbClr val="0F0E0D"/>
                </a:solidFill>
                <a:latin typeface="Calibri"/>
                <a:cs typeface="Calibri"/>
              </a:rPr>
              <a:t>heard </a:t>
            </a:r>
            <a:r>
              <a:rPr sz="907" spc="18" dirty="0">
                <a:solidFill>
                  <a:srgbClr val="0F0E0D"/>
                </a:solidFill>
                <a:latin typeface="Calibri"/>
                <a:cs typeface="Calibri"/>
              </a:rPr>
              <a:t>by </a:t>
            </a:r>
            <a:r>
              <a:rPr sz="907" spc="23" dirty="0">
                <a:solidFill>
                  <a:srgbClr val="0F0E0D"/>
                </a:solidFill>
                <a:latin typeface="Calibri"/>
                <a:cs typeface="Calibri"/>
              </a:rPr>
              <a:t>the family. </a:t>
            </a:r>
            <a:r>
              <a:rPr sz="907" spc="14" dirty="0">
                <a:solidFill>
                  <a:srgbClr val="0F0E0D"/>
                </a:solidFill>
                <a:latin typeface="Calibri"/>
                <a:cs typeface="Calibri"/>
              </a:rPr>
              <a:t>Ultimately, </a:t>
            </a:r>
            <a:r>
              <a:rPr sz="907" spc="23" dirty="0">
                <a:solidFill>
                  <a:srgbClr val="0F0E0D"/>
                </a:solidFill>
                <a:latin typeface="Calibri"/>
                <a:cs typeface="Calibri"/>
              </a:rPr>
              <a:t>the </a:t>
            </a:r>
            <a:r>
              <a:rPr sz="907" spc="32" dirty="0">
                <a:solidFill>
                  <a:srgbClr val="0F0E0D"/>
                </a:solidFill>
                <a:latin typeface="Calibri"/>
                <a:cs typeface="Calibri"/>
              </a:rPr>
              <a:t>Programme </a:t>
            </a:r>
            <a:r>
              <a:rPr sz="907" spc="50" dirty="0">
                <a:solidFill>
                  <a:srgbClr val="0F0E0D"/>
                </a:solidFill>
                <a:latin typeface="Calibri"/>
                <a:cs typeface="Calibri"/>
              </a:rPr>
              <a:t>aims </a:t>
            </a:r>
            <a:r>
              <a:rPr sz="907" spc="5" dirty="0">
                <a:solidFill>
                  <a:srgbClr val="0F0E0D"/>
                </a:solidFill>
                <a:latin typeface="Calibri"/>
                <a:cs typeface="Calibri"/>
              </a:rPr>
              <a:t>to </a:t>
            </a:r>
            <a:r>
              <a:rPr sz="907" spc="18" dirty="0">
                <a:solidFill>
                  <a:srgbClr val="0F0E0D"/>
                </a:solidFill>
                <a:latin typeface="Calibri"/>
                <a:cs typeface="Calibri"/>
              </a:rPr>
              <a:t>empower </a:t>
            </a:r>
            <a:r>
              <a:rPr sz="907" spc="27" dirty="0">
                <a:solidFill>
                  <a:srgbClr val="0F0E0D"/>
                </a:solidFill>
                <a:latin typeface="Calibri"/>
                <a:cs typeface="Calibri"/>
              </a:rPr>
              <a:t>families </a:t>
            </a:r>
            <a:r>
              <a:rPr sz="907" spc="5" dirty="0">
                <a:solidFill>
                  <a:srgbClr val="0F0E0D"/>
                </a:solidFill>
                <a:latin typeface="Calibri"/>
                <a:cs typeface="Calibri"/>
              </a:rPr>
              <a:t>to </a:t>
            </a:r>
            <a:r>
              <a:rPr sz="907" spc="50" dirty="0">
                <a:solidFill>
                  <a:srgbClr val="0F0E0D"/>
                </a:solidFill>
                <a:latin typeface="Calibri"/>
                <a:cs typeface="Calibri"/>
              </a:rPr>
              <a:t>make </a:t>
            </a:r>
            <a:r>
              <a:rPr sz="907" spc="18" dirty="0">
                <a:solidFill>
                  <a:srgbClr val="0F0E0D"/>
                </a:solidFill>
                <a:latin typeface="Calibri"/>
                <a:cs typeface="Calibri"/>
              </a:rPr>
              <a:t>positive  </a:t>
            </a:r>
            <a:r>
              <a:rPr sz="907" spc="41" dirty="0">
                <a:solidFill>
                  <a:srgbClr val="0F0E0D"/>
                </a:solidFill>
                <a:latin typeface="Calibri"/>
                <a:cs typeface="Calibri"/>
              </a:rPr>
              <a:t>decisions </a:t>
            </a:r>
            <a:r>
              <a:rPr sz="907" spc="23" dirty="0">
                <a:solidFill>
                  <a:srgbClr val="0F0E0D"/>
                </a:solidFill>
                <a:latin typeface="Calibri"/>
                <a:cs typeface="Calibri"/>
              </a:rPr>
              <a:t>on the </a:t>
            </a:r>
            <a:r>
              <a:rPr sz="907" spc="59" dirty="0">
                <a:solidFill>
                  <a:srgbClr val="0F0E0D"/>
                </a:solidFill>
                <a:latin typeface="Calibri"/>
                <a:cs typeface="Calibri"/>
              </a:rPr>
              <a:t>changes </a:t>
            </a:r>
            <a:r>
              <a:rPr sz="907" spc="18" dirty="0">
                <a:solidFill>
                  <a:srgbClr val="0F0E0D"/>
                </a:solidFill>
                <a:latin typeface="Calibri"/>
                <a:cs typeface="Calibri"/>
              </a:rPr>
              <a:t>they </a:t>
            </a:r>
            <a:r>
              <a:rPr sz="907" spc="9" dirty="0">
                <a:solidFill>
                  <a:srgbClr val="0F0E0D"/>
                </a:solidFill>
                <a:latin typeface="Calibri"/>
                <a:cs typeface="Calibri"/>
              </a:rPr>
              <a:t>would </a:t>
            </a:r>
            <a:r>
              <a:rPr sz="907" spc="18" dirty="0">
                <a:solidFill>
                  <a:srgbClr val="0F0E0D"/>
                </a:solidFill>
                <a:latin typeface="Calibri"/>
                <a:cs typeface="Calibri"/>
              </a:rPr>
              <a:t>like </a:t>
            </a:r>
            <a:r>
              <a:rPr sz="907" spc="5" dirty="0">
                <a:solidFill>
                  <a:srgbClr val="0F0E0D"/>
                </a:solidFill>
                <a:latin typeface="Calibri"/>
                <a:cs typeface="Calibri"/>
              </a:rPr>
              <a:t>to </a:t>
            </a:r>
            <a:r>
              <a:rPr sz="907" spc="50" dirty="0">
                <a:solidFill>
                  <a:srgbClr val="0F0E0D"/>
                </a:solidFill>
                <a:latin typeface="Calibri"/>
                <a:cs typeface="Calibri"/>
              </a:rPr>
              <a:t>make</a:t>
            </a:r>
            <a:r>
              <a:rPr sz="907" spc="-141" dirty="0">
                <a:solidFill>
                  <a:srgbClr val="0F0E0D"/>
                </a:solidFill>
                <a:latin typeface="Calibri"/>
                <a:cs typeface="Calibri"/>
              </a:rPr>
              <a:t> </a:t>
            </a:r>
            <a:r>
              <a:rPr sz="907" spc="5" dirty="0">
                <a:solidFill>
                  <a:srgbClr val="0F0E0D"/>
                </a:solidFill>
                <a:latin typeface="Calibri"/>
                <a:cs typeface="Calibri"/>
              </a:rPr>
              <a:t>to </a:t>
            </a:r>
            <a:r>
              <a:rPr sz="907" spc="27" dirty="0">
                <a:solidFill>
                  <a:srgbClr val="0F0E0D"/>
                </a:solidFill>
                <a:latin typeface="Calibri"/>
                <a:cs typeface="Calibri"/>
              </a:rPr>
              <a:t>help </a:t>
            </a:r>
            <a:r>
              <a:rPr sz="907" spc="14" dirty="0">
                <a:solidFill>
                  <a:srgbClr val="0F0E0D"/>
                </a:solidFill>
                <a:latin typeface="Calibri"/>
                <a:cs typeface="Calibri"/>
              </a:rPr>
              <a:t>improve </a:t>
            </a:r>
            <a:r>
              <a:rPr sz="907" spc="23" dirty="0">
                <a:solidFill>
                  <a:srgbClr val="0F0E0D"/>
                </a:solidFill>
                <a:latin typeface="Calibri"/>
                <a:cs typeface="Calibri"/>
              </a:rPr>
              <a:t>family </a:t>
            </a:r>
            <a:r>
              <a:rPr sz="907" spc="9" dirty="0">
                <a:solidFill>
                  <a:srgbClr val="0F0E0D"/>
                </a:solidFill>
                <a:latin typeface="Calibri"/>
                <a:cs typeface="Calibri"/>
              </a:rPr>
              <a:t>life.</a:t>
            </a:r>
            <a:endParaRPr sz="907">
              <a:solidFill>
                <a:prstClr val="black"/>
              </a:solidFill>
              <a:latin typeface="Calibri"/>
              <a:cs typeface="Calibri"/>
            </a:endParaRPr>
          </a:p>
        </p:txBody>
      </p:sp>
      <p:sp>
        <p:nvSpPr>
          <p:cNvPr id="14" name="object 14"/>
          <p:cNvSpPr txBox="1"/>
          <p:nvPr/>
        </p:nvSpPr>
        <p:spPr>
          <a:xfrm>
            <a:off x="3918356" y="2736259"/>
            <a:ext cx="6338036" cy="342737"/>
          </a:xfrm>
          <a:prstGeom prst="rect">
            <a:avLst/>
          </a:prstGeom>
        </p:spPr>
        <p:txBody>
          <a:bodyPr vert="horz" wrap="square" lIns="0" tIns="10365" rIns="0" bIns="0" rtlCol="0">
            <a:spAutoFit/>
          </a:bodyPr>
          <a:lstStyle/>
          <a:p>
            <a:pPr marL="11516" marR="4607" defTabSz="829178">
              <a:lnSpc>
                <a:spcPct val="118700"/>
              </a:lnSpc>
              <a:spcBef>
                <a:spcPts val="82"/>
              </a:spcBef>
            </a:pPr>
            <a:r>
              <a:rPr sz="907" b="1" spc="36" dirty="0">
                <a:solidFill>
                  <a:srgbClr val="E86421"/>
                </a:solidFill>
                <a:latin typeface="Calibri"/>
                <a:cs typeface="Calibri"/>
              </a:rPr>
              <a:t>For</a:t>
            </a:r>
            <a:r>
              <a:rPr sz="907" b="1" dirty="0">
                <a:solidFill>
                  <a:srgbClr val="E86421"/>
                </a:solidFill>
                <a:latin typeface="Calibri"/>
                <a:cs typeface="Calibri"/>
              </a:rPr>
              <a:t> </a:t>
            </a:r>
            <a:r>
              <a:rPr sz="907" b="1" spc="45" dirty="0">
                <a:solidFill>
                  <a:srgbClr val="E86421"/>
                </a:solidFill>
                <a:latin typeface="Calibri"/>
                <a:cs typeface="Calibri"/>
              </a:rPr>
              <a:t>more</a:t>
            </a:r>
            <a:r>
              <a:rPr sz="907" b="1" dirty="0">
                <a:solidFill>
                  <a:srgbClr val="E86421"/>
                </a:solidFill>
                <a:latin typeface="Calibri"/>
                <a:cs typeface="Calibri"/>
              </a:rPr>
              <a:t> </a:t>
            </a:r>
            <a:r>
              <a:rPr sz="907" b="1" spc="32" dirty="0">
                <a:solidFill>
                  <a:srgbClr val="E86421"/>
                </a:solidFill>
                <a:latin typeface="Calibri"/>
                <a:cs typeface="Calibri"/>
              </a:rPr>
              <a:t>information</a:t>
            </a:r>
            <a:r>
              <a:rPr sz="907" b="1" dirty="0">
                <a:solidFill>
                  <a:srgbClr val="E86421"/>
                </a:solidFill>
                <a:latin typeface="Calibri"/>
                <a:cs typeface="Calibri"/>
              </a:rPr>
              <a:t> </a:t>
            </a:r>
            <a:r>
              <a:rPr sz="907" b="1" spc="36" dirty="0">
                <a:solidFill>
                  <a:srgbClr val="E86421"/>
                </a:solidFill>
                <a:latin typeface="Calibri"/>
                <a:cs typeface="Calibri"/>
              </a:rPr>
              <a:t>about</a:t>
            </a:r>
            <a:r>
              <a:rPr sz="907" b="1" spc="5" dirty="0">
                <a:solidFill>
                  <a:srgbClr val="E86421"/>
                </a:solidFill>
                <a:latin typeface="Calibri"/>
                <a:cs typeface="Calibri"/>
              </a:rPr>
              <a:t> </a:t>
            </a:r>
            <a:r>
              <a:rPr sz="907" b="1" spc="23" dirty="0">
                <a:solidFill>
                  <a:srgbClr val="E86421"/>
                </a:solidFill>
                <a:latin typeface="Calibri"/>
                <a:cs typeface="Calibri"/>
              </a:rPr>
              <a:t>our</a:t>
            </a:r>
            <a:r>
              <a:rPr sz="907" b="1" dirty="0">
                <a:solidFill>
                  <a:srgbClr val="E86421"/>
                </a:solidFill>
                <a:latin typeface="Calibri"/>
                <a:cs typeface="Calibri"/>
              </a:rPr>
              <a:t> </a:t>
            </a:r>
            <a:r>
              <a:rPr sz="907" b="1" spc="41" dirty="0">
                <a:solidFill>
                  <a:srgbClr val="E86421"/>
                </a:solidFill>
                <a:latin typeface="Calibri"/>
                <a:cs typeface="Calibri"/>
              </a:rPr>
              <a:t>Holding</a:t>
            </a:r>
            <a:r>
              <a:rPr sz="907" b="1" dirty="0">
                <a:solidFill>
                  <a:srgbClr val="E86421"/>
                </a:solidFill>
                <a:latin typeface="Calibri"/>
                <a:cs typeface="Calibri"/>
              </a:rPr>
              <a:t> </a:t>
            </a:r>
            <a:r>
              <a:rPr sz="907" b="1" spc="50" dirty="0">
                <a:solidFill>
                  <a:srgbClr val="E86421"/>
                </a:solidFill>
                <a:latin typeface="Calibri"/>
                <a:cs typeface="Calibri"/>
              </a:rPr>
              <a:t>Families</a:t>
            </a:r>
            <a:r>
              <a:rPr sz="907" b="1" dirty="0">
                <a:solidFill>
                  <a:srgbClr val="E86421"/>
                </a:solidFill>
                <a:latin typeface="Calibri"/>
                <a:cs typeface="Calibri"/>
              </a:rPr>
              <a:t> </a:t>
            </a:r>
            <a:r>
              <a:rPr sz="907" b="1" spc="54" dirty="0">
                <a:solidFill>
                  <a:srgbClr val="E86421"/>
                </a:solidFill>
                <a:latin typeface="Calibri"/>
                <a:cs typeface="Calibri"/>
              </a:rPr>
              <a:t>Programme,</a:t>
            </a:r>
            <a:r>
              <a:rPr sz="907" b="1" spc="5" dirty="0">
                <a:solidFill>
                  <a:srgbClr val="E86421"/>
                </a:solidFill>
                <a:latin typeface="Calibri"/>
                <a:cs typeface="Calibri"/>
              </a:rPr>
              <a:t> </a:t>
            </a:r>
            <a:r>
              <a:rPr sz="907" b="1" spc="18" dirty="0">
                <a:solidFill>
                  <a:srgbClr val="E86421"/>
                </a:solidFill>
                <a:latin typeface="Calibri"/>
                <a:cs typeface="Calibri"/>
              </a:rPr>
              <a:t>or</a:t>
            </a:r>
            <a:r>
              <a:rPr sz="907" b="1" dirty="0">
                <a:solidFill>
                  <a:srgbClr val="E86421"/>
                </a:solidFill>
                <a:latin typeface="Calibri"/>
                <a:cs typeface="Calibri"/>
              </a:rPr>
              <a:t> </a:t>
            </a:r>
            <a:r>
              <a:rPr sz="907" b="1" spc="23" dirty="0">
                <a:solidFill>
                  <a:srgbClr val="E86421"/>
                </a:solidFill>
                <a:latin typeface="Calibri"/>
                <a:cs typeface="Calibri"/>
              </a:rPr>
              <a:t>to</a:t>
            </a:r>
            <a:r>
              <a:rPr sz="907" b="1" dirty="0">
                <a:solidFill>
                  <a:srgbClr val="E86421"/>
                </a:solidFill>
                <a:latin typeface="Calibri"/>
                <a:cs typeface="Calibri"/>
              </a:rPr>
              <a:t> </a:t>
            </a:r>
            <a:r>
              <a:rPr sz="907" b="1" spc="32" dirty="0">
                <a:solidFill>
                  <a:srgbClr val="E86421"/>
                </a:solidFill>
                <a:latin typeface="Calibri"/>
                <a:cs typeface="Calibri"/>
              </a:rPr>
              <a:t>refer</a:t>
            </a:r>
            <a:r>
              <a:rPr sz="907" b="1" dirty="0">
                <a:solidFill>
                  <a:srgbClr val="E86421"/>
                </a:solidFill>
                <a:latin typeface="Calibri"/>
                <a:cs typeface="Calibri"/>
              </a:rPr>
              <a:t> </a:t>
            </a:r>
            <a:r>
              <a:rPr sz="907" b="1" spc="73" dirty="0">
                <a:solidFill>
                  <a:srgbClr val="E86421"/>
                </a:solidFill>
                <a:latin typeface="Calibri"/>
                <a:cs typeface="Calibri"/>
              </a:rPr>
              <a:t>a</a:t>
            </a:r>
            <a:r>
              <a:rPr sz="907" b="1" spc="5" dirty="0">
                <a:solidFill>
                  <a:srgbClr val="E86421"/>
                </a:solidFill>
                <a:latin typeface="Calibri"/>
                <a:cs typeface="Calibri"/>
              </a:rPr>
              <a:t> </a:t>
            </a:r>
            <a:r>
              <a:rPr sz="907" b="1" spc="41" dirty="0">
                <a:solidFill>
                  <a:srgbClr val="E86421"/>
                </a:solidFill>
                <a:latin typeface="Calibri"/>
                <a:cs typeface="Calibri"/>
              </a:rPr>
              <a:t>family,</a:t>
            </a:r>
            <a:r>
              <a:rPr sz="907" b="1" dirty="0">
                <a:solidFill>
                  <a:srgbClr val="E86421"/>
                </a:solidFill>
                <a:latin typeface="Calibri"/>
                <a:cs typeface="Calibri"/>
              </a:rPr>
              <a:t> </a:t>
            </a:r>
            <a:r>
              <a:rPr sz="907" b="1" spc="54" dirty="0">
                <a:solidFill>
                  <a:srgbClr val="E86421"/>
                </a:solidFill>
                <a:latin typeface="Calibri"/>
                <a:cs typeface="Calibri"/>
              </a:rPr>
              <a:t>please</a:t>
            </a:r>
            <a:r>
              <a:rPr sz="907" b="1" dirty="0">
                <a:solidFill>
                  <a:srgbClr val="E86421"/>
                </a:solidFill>
                <a:latin typeface="Calibri"/>
                <a:cs typeface="Calibri"/>
              </a:rPr>
              <a:t> </a:t>
            </a:r>
            <a:r>
              <a:rPr sz="907" b="1" spc="59" dirty="0">
                <a:solidFill>
                  <a:srgbClr val="E86421"/>
                </a:solidFill>
                <a:latin typeface="Calibri"/>
                <a:cs typeface="Calibri"/>
              </a:rPr>
              <a:t>contact</a:t>
            </a:r>
            <a:r>
              <a:rPr sz="907" b="1" spc="5" dirty="0">
                <a:solidFill>
                  <a:srgbClr val="E86421"/>
                </a:solidFill>
                <a:latin typeface="Calibri"/>
                <a:cs typeface="Calibri"/>
              </a:rPr>
              <a:t> </a:t>
            </a:r>
            <a:r>
              <a:rPr sz="907" b="1" spc="59" dirty="0">
                <a:solidFill>
                  <a:srgbClr val="E86421"/>
                </a:solidFill>
                <a:latin typeface="Calibri"/>
                <a:cs typeface="Calibri"/>
              </a:rPr>
              <a:t>us</a:t>
            </a:r>
            <a:r>
              <a:rPr sz="907" b="1" dirty="0">
                <a:solidFill>
                  <a:srgbClr val="E86421"/>
                </a:solidFill>
                <a:latin typeface="Calibri"/>
                <a:cs typeface="Calibri"/>
              </a:rPr>
              <a:t> </a:t>
            </a:r>
            <a:r>
              <a:rPr sz="907" b="1" spc="36" dirty="0">
                <a:solidFill>
                  <a:srgbClr val="E86421"/>
                </a:solidFill>
                <a:latin typeface="Calibri"/>
                <a:cs typeface="Calibri"/>
              </a:rPr>
              <a:t>directly</a:t>
            </a:r>
            <a:r>
              <a:rPr sz="907" b="1" dirty="0">
                <a:solidFill>
                  <a:srgbClr val="E86421"/>
                </a:solidFill>
                <a:latin typeface="Calibri"/>
                <a:cs typeface="Calibri"/>
              </a:rPr>
              <a:t> </a:t>
            </a:r>
            <a:r>
              <a:rPr sz="907" b="1" spc="32" dirty="0">
                <a:solidFill>
                  <a:srgbClr val="E86421"/>
                </a:solidFill>
                <a:latin typeface="Calibri"/>
                <a:cs typeface="Calibri"/>
              </a:rPr>
              <a:t>on</a:t>
            </a:r>
            <a:r>
              <a:rPr sz="907" b="1" dirty="0">
                <a:solidFill>
                  <a:srgbClr val="E86421"/>
                </a:solidFill>
                <a:latin typeface="Calibri"/>
                <a:cs typeface="Calibri"/>
              </a:rPr>
              <a:t> </a:t>
            </a:r>
            <a:r>
              <a:rPr sz="907" b="1" spc="-32" dirty="0">
                <a:solidFill>
                  <a:srgbClr val="E86421"/>
                </a:solidFill>
                <a:latin typeface="Calibri"/>
                <a:cs typeface="Calibri"/>
              </a:rPr>
              <a:t>0161</a:t>
            </a:r>
            <a:r>
              <a:rPr sz="907" b="1" spc="5" dirty="0">
                <a:solidFill>
                  <a:srgbClr val="E86421"/>
                </a:solidFill>
                <a:latin typeface="Calibri"/>
                <a:cs typeface="Calibri"/>
              </a:rPr>
              <a:t> </a:t>
            </a:r>
            <a:r>
              <a:rPr sz="907" b="1" spc="14" dirty="0">
                <a:solidFill>
                  <a:srgbClr val="E86421"/>
                </a:solidFill>
                <a:latin typeface="Calibri"/>
                <a:cs typeface="Calibri"/>
              </a:rPr>
              <a:t>723 </a:t>
            </a:r>
            <a:r>
              <a:rPr sz="907" b="1" spc="14" dirty="0">
                <a:solidFill>
                  <a:srgbClr val="E86421"/>
                </a:solidFill>
                <a:latin typeface="Calibri"/>
                <a:cs typeface="Calibri"/>
                <a:hlinkClick r:id="rId5"/>
              </a:rPr>
              <a:t> </a:t>
            </a:r>
            <a:r>
              <a:rPr sz="907" b="1" spc="41" dirty="0">
                <a:solidFill>
                  <a:srgbClr val="E86421"/>
                </a:solidFill>
                <a:latin typeface="Calibri"/>
                <a:cs typeface="Calibri"/>
                <a:hlinkClick r:id="rId5"/>
              </a:rPr>
              <a:t>3880/info@earlybreak.co.uk</a:t>
            </a:r>
            <a:endParaRPr sz="907">
              <a:solidFill>
                <a:prstClr val="black"/>
              </a:solidFill>
              <a:latin typeface="Calibri"/>
              <a:cs typeface="Calibri"/>
            </a:endParaRPr>
          </a:p>
        </p:txBody>
      </p:sp>
      <p:sp>
        <p:nvSpPr>
          <p:cNvPr id="15" name="object 15"/>
          <p:cNvSpPr txBox="1"/>
          <p:nvPr/>
        </p:nvSpPr>
        <p:spPr>
          <a:xfrm>
            <a:off x="3918356" y="3249611"/>
            <a:ext cx="4917491" cy="154707"/>
          </a:xfrm>
          <a:prstGeom prst="rect">
            <a:avLst/>
          </a:prstGeom>
        </p:spPr>
        <p:txBody>
          <a:bodyPr vert="horz" wrap="square" lIns="0" tIns="14971" rIns="0" bIns="0" rtlCol="0">
            <a:spAutoFit/>
          </a:bodyPr>
          <a:lstStyle/>
          <a:p>
            <a:pPr marL="11516" defTabSz="829178">
              <a:spcBef>
                <a:spcPts val="118"/>
              </a:spcBef>
            </a:pPr>
            <a:r>
              <a:rPr sz="907" b="1" spc="32" dirty="0">
                <a:solidFill>
                  <a:srgbClr val="188974"/>
                </a:solidFill>
                <a:latin typeface="Calibri"/>
                <a:cs typeface="Calibri"/>
              </a:rPr>
              <a:t>To</a:t>
            </a:r>
            <a:r>
              <a:rPr sz="907" b="1" spc="-5" dirty="0">
                <a:solidFill>
                  <a:srgbClr val="188974"/>
                </a:solidFill>
                <a:latin typeface="Calibri"/>
                <a:cs typeface="Calibri"/>
              </a:rPr>
              <a:t> </a:t>
            </a:r>
            <a:r>
              <a:rPr sz="907" b="1" spc="27" dirty="0">
                <a:solidFill>
                  <a:srgbClr val="188974"/>
                </a:solidFill>
                <a:latin typeface="Calibri"/>
                <a:cs typeface="Calibri"/>
              </a:rPr>
              <a:t>visit</a:t>
            </a:r>
            <a:r>
              <a:rPr sz="907" b="1" spc="-5" dirty="0">
                <a:solidFill>
                  <a:srgbClr val="188974"/>
                </a:solidFill>
                <a:latin typeface="Calibri"/>
                <a:cs typeface="Calibri"/>
              </a:rPr>
              <a:t> </a:t>
            </a:r>
            <a:r>
              <a:rPr sz="907" b="1" spc="23" dirty="0">
                <a:solidFill>
                  <a:srgbClr val="188974"/>
                </a:solidFill>
                <a:latin typeface="Calibri"/>
                <a:cs typeface="Calibri"/>
              </a:rPr>
              <a:t>our</a:t>
            </a:r>
            <a:r>
              <a:rPr sz="907" b="1" spc="-5" dirty="0">
                <a:solidFill>
                  <a:srgbClr val="188974"/>
                </a:solidFill>
                <a:latin typeface="Calibri"/>
                <a:cs typeface="Calibri"/>
              </a:rPr>
              <a:t> </a:t>
            </a:r>
            <a:r>
              <a:rPr sz="907" b="1" spc="41" dirty="0">
                <a:solidFill>
                  <a:srgbClr val="188974"/>
                </a:solidFill>
                <a:latin typeface="Calibri"/>
                <a:cs typeface="Calibri"/>
              </a:rPr>
              <a:t>Holding</a:t>
            </a:r>
            <a:r>
              <a:rPr sz="907" b="1" spc="-5" dirty="0">
                <a:solidFill>
                  <a:srgbClr val="188974"/>
                </a:solidFill>
                <a:latin typeface="Calibri"/>
                <a:cs typeface="Calibri"/>
              </a:rPr>
              <a:t> </a:t>
            </a:r>
            <a:r>
              <a:rPr sz="907" b="1" spc="50" dirty="0">
                <a:solidFill>
                  <a:srgbClr val="188974"/>
                </a:solidFill>
                <a:latin typeface="Calibri"/>
                <a:cs typeface="Calibri"/>
              </a:rPr>
              <a:t>Families</a:t>
            </a:r>
            <a:r>
              <a:rPr sz="907" b="1" spc="-5" dirty="0">
                <a:solidFill>
                  <a:srgbClr val="188974"/>
                </a:solidFill>
                <a:latin typeface="Calibri"/>
                <a:cs typeface="Calibri"/>
              </a:rPr>
              <a:t> </a:t>
            </a:r>
            <a:r>
              <a:rPr sz="907" b="1" spc="59" dirty="0">
                <a:solidFill>
                  <a:srgbClr val="188974"/>
                </a:solidFill>
                <a:latin typeface="Calibri"/>
                <a:cs typeface="Calibri"/>
              </a:rPr>
              <a:t>Programme</a:t>
            </a:r>
            <a:r>
              <a:rPr sz="907" b="1" spc="-5" dirty="0">
                <a:solidFill>
                  <a:srgbClr val="188974"/>
                </a:solidFill>
                <a:latin typeface="Calibri"/>
                <a:cs typeface="Calibri"/>
              </a:rPr>
              <a:t> </a:t>
            </a:r>
            <a:r>
              <a:rPr sz="907" b="1" spc="63" dirty="0">
                <a:solidFill>
                  <a:srgbClr val="188974"/>
                </a:solidFill>
                <a:latin typeface="Calibri"/>
                <a:cs typeface="Calibri"/>
              </a:rPr>
              <a:t>page</a:t>
            </a:r>
            <a:r>
              <a:rPr sz="907" b="1" spc="-5" dirty="0">
                <a:solidFill>
                  <a:srgbClr val="188974"/>
                </a:solidFill>
                <a:latin typeface="Calibri"/>
                <a:cs typeface="Calibri"/>
              </a:rPr>
              <a:t> </a:t>
            </a:r>
            <a:r>
              <a:rPr sz="907" b="1" spc="32" dirty="0">
                <a:solidFill>
                  <a:srgbClr val="188974"/>
                </a:solidFill>
                <a:latin typeface="Calibri"/>
                <a:cs typeface="Calibri"/>
              </a:rPr>
              <a:t>on</a:t>
            </a:r>
            <a:r>
              <a:rPr sz="907" b="1" spc="-5" dirty="0">
                <a:solidFill>
                  <a:srgbClr val="188974"/>
                </a:solidFill>
                <a:latin typeface="Calibri"/>
                <a:cs typeface="Calibri"/>
              </a:rPr>
              <a:t> </a:t>
            </a:r>
            <a:r>
              <a:rPr sz="907" b="1" spc="41" dirty="0">
                <a:solidFill>
                  <a:srgbClr val="188974"/>
                </a:solidFill>
                <a:latin typeface="Calibri"/>
                <a:cs typeface="Calibri"/>
              </a:rPr>
              <a:t>the</a:t>
            </a:r>
            <a:r>
              <a:rPr sz="907" b="1" spc="-5" dirty="0">
                <a:solidFill>
                  <a:srgbClr val="188974"/>
                </a:solidFill>
                <a:latin typeface="Calibri"/>
                <a:cs typeface="Calibri"/>
              </a:rPr>
              <a:t> </a:t>
            </a:r>
            <a:r>
              <a:rPr sz="907" b="1" spc="41" dirty="0">
                <a:solidFill>
                  <a:srgbClr val="188974"/>
                </a:solidFill>
                <a:latin typeface="Calibri"/>
                <a:cs typeface="Calibri"/>
              </a:rPr>
              <a:t>Early</a:t>
            </a:r>
            <a:r>
              <a:rPr sz="907" b="1" spc="-5" dirty="0">
                <a:solidFill>
                  <a:srgbClr val="188974"/>
                </a:solidFill>
                <a:latin typeface="Calibri"/>
                <a:cs typeface="Calibri"/>
              </a:rPr>
              <a:t> </a:t>
            </a:r>
            <a:r>
              <a:rPr sz="907" b="1" spc="54" dirty="0">
                <a:solidFill>
                  <a:srgbClr val="188974"/>
                </a:solidFill>
                <a:latin typeface="Calibri"/>
                <a:cs typeface="Calibri"/>
              </a:rPr>
              <a:t>Break</a:t>
            </a:r>
            <a:r>
              <a:rPr sz="907" b="1" spc="-5" dirty="0">
                <a:solidFill>
                  <a:srgbClr val="188974"/>
                </a:solidFill>
                <a:latin typeface="Calibri"/>
                <a:cs typeface="Calibri"/>
              </a:rPr>
              <a:t> </a:t>
            </a:r>
            <a:r>
              <a:rPr sz="907" b="1" spc="32" dirty="0">
                <a:solidFill>
                  <a:srgbClr val="188974"/>
                </a:solidFill>
                <a:latin typeface="Calibri"/>
                <a:cs typeface="Calibri"/>
              </a:rPr>
              <a:t>website,</a:t>
            </a:r>
            <a:r>
              <a:rPr sz="907" b="1" spc="-5" dirty="0">
                <a:solidFill>
                  <a:srgbClr val="188974"/>
                </a:solidFill>
                <a:latin typeface="Calibri"/>
                <a:cs typeface="Calibri"/>
              </a:rPr>
              <a:t> </a:t>
            </a:r>
            <a:r>
              <a:rPr sz="907" b="1" spc="54" dirty="0">
                <a:solidFill>
                  <a:srgbClr val="188974"/>
                </a:solidFill>
                <a:latin typeface="Calibri"/>
                <a:cs typeface="Calibri"/>
              </a:rPr>
              <a:t>please</a:t>
            </a:r>
            <a:r>
              <a:rPr sz="907" b="1" spc="-5" dirty="0">
                <a:solidFill>
                  <a:srgbClr val="188974"/>
                </a:solidFill>
                <a:latin typeface="Calibri"/>
                <a:cs typeface="Calibri"/>
              </a:rPr>
              <a:t> </a:t>
            </a:r>
            <a:r>
              <a:rPr sz="907" b="1" spc="68" dirty="0">
                <a:solidFill>
                  <a:srgbClr val="188974"/>
                </a:solidFill>
                <a:latin typeface="Calibri"/>
                <a:cs typeface="Calibri"/>
              </a:rPr>
              <a:t>click</a:t>
            </a:r>
            <a:r>
              <a:rPr sz="907" b="1" spc="-5" dirty="0">
                <a:solidFill>
                  <a:srgbClr val="188974"/>
                </a:solidFill>
                <a:latin typeface="Calibri"/>
                <a:cs typeface="Calibri"/>
              </a:rPr>
              <a:t> </a:t>
            </a:r>
            <a:r>
              <a:rPr sz="907" b="1" u="sng" spc="-580" dirty="0">
                <a:solidFill>
                  <a:srgbClr val="188974"/>
                </a:solidFill>
                <a:uFill>
                  <a:solidFill>
                    <a:srgbClr val="188974"/>
                  </a:solidFill>
                </a:uFill>
                <a:latin typeface="Calibri"/>
                <a:cs typeface="Calibri"/>
                <a:hlinkClick r:id="rId6"/>
              </a:rPr>
              <a:t>H</a:t>
            </a:r>
            <a:r>
              <a:rPr sz="907" b="1" spc="439" dirty="0">
                <a:solidFill>
                  <a:srgbClr val="188974"/>
                </a:solidFill>
                <a:latin typeface="Calibri"/>
                <a:cs typeface="Calibri"/>
                <a:hlinkClick r:id="rId6"/>
              </a:rPr>
              <a:t> </a:t>
            </a:r>
            <a:r>
              <a:rPr sz="907" b="1" u="sng" spc="54" dirty="0">
                <a:solidFill>
                  <a:srgbClr val="188974"/>
                </a:solidFill>
                <a:uFill>
                  <a:solidFill>
                    <a:srgbClr val="188974"/>
                  </a:solidFill>
                </a:uFill>
                <a:latin typeface="Calibri"/>
                <a:cs typeface="Calibri"/>
                <a:hlinkClick r:id="rId6"/>
              </a:rPr>
              <a:t>ERE</a:t>
            </a:r>
            <a:r>
              <a:rPr sz="907" b="1" spc="54" dirty="0">
                <a:solidFill>
                  <a:srgbClr val="188974"/>
                </a:solidFill>
                <a:latin typeface="Calibri"/>
                <a:cs typeface="Calibri"/>
              </a:rPr>
              <a:t>.</a:t>
            </a:r>
            <a:endParaRPr sz="907">
              <a:solidFill>
                <a:prstClr val="black"/>
              </a:solidFill>
              <a:latin typeface="Calibri"/>
              <a:cs typeface="Calibri"/>
            </a:endParaRPr>
          </a:p>
        </p:txBody>
      </p:sp>
      <p:sp>
        <p:nvSpPr>
          <p:cNvPr id="16" name="object 16"/>
          <p:cNvSpPr txBox="1"/>
          <p:nvPr/>
        </p:nvSpPr>
        <p:spPr>
          <a:xfrm>
            <a:off x="3918356" y="3577730"/>
            <a:ext cx="4140712" cy="154707"/>
          </a:xfrm>
          <a:prstGeom prst="rect">
            <a:avLst/>
          </a:prstGeom>
        </p:spPr>
        <p:txBody>
          <a:bodyPr vert="horz" wrap="square" lIns="0" tIns="14971" rIns="0" bIns="0" rtlCol="0">
            <a:spAutoFit/>
          </a:bodyPr>
          <a:lstStyle/>
          <a:p>
            <a:pPr marL="11516" defTabSz="829178">
              <a:spcBef>
                <a:spcPts val="118"/>
              </a:spcBef>
            </a:pPr>
            <a:r>
              <a:rPr sz="907" spc="23" dirty="0">
                <a:solidFill>
                  <a:srgbClr val="0F0E0D"/>
                </a:solidFill>
                <a:latin typeface="Calibri"/>
                <a:cs typeface="Calibri"/>
              </a:rPr>
              <a:t>For</a:t>
            </a:r>
            <a:r>
              <a:rPr sz="907" spc="9" dirty="0">
                <a:solidFill>
                  <a:srgbClr val="0F0E0D"/>
                </a:solidFill>
                <a:latin typeface="Calibri"/>
                <a:cs typeface="Calibri"/>
              </a:rPr>
              <a:t> </a:t>
            </a:r>
            <a:r>
              <a:rPr sz="907" spc="23" dirty="0">
                <a:solidFill>
                  <a:srgbClr val="0F0E0D"/>
                </a:solidFill>
                <a:latin typeface="Calibri"/>
                <a:cs typeface="Calibri"/>
              </a:rPr>
              <a:t>more</a:t>
            </a:r>
            <a:r>
              <a:rPr sz="907" spc="14" dirty="0">
                <a:solidFill>
                  <a:srgbClr val="0F0E0D"/>
                </a:solidFill>
                <a:latin typeface="Calibri"/>
                <a:cs typeface="Calibri"/>
              </a:rPr>
              <a:t> information</a:t>
            </a:r>
            <a:r>
              <a:rPr sz="907" spc="9" dirty="0">
                <a:solidFill>
                  <a:srgbClr val="0F0E0D"/>
                </a:solidFill>
                <a:latin typeface="Calibri"/>
                <a:cs typeface="Calibri"/>
              </a:rPr>
              <a:t> </a:t>
            </a:r>
            <a:r>
              <a:rPr sz="907" spc="23" dirty="0">
                <a:solidFill>
                  <a:srgbClr val="0F0E0D"/>
                </a:solidFill>
                <a:latin typeface="Calibri"/>
                <a:cs typeface="Calibri"/>
              </a:rPr>
              <a:t>that</a:t>
            </a:r>
            <a:r>
              <a:rPr sz="907" spc="14" dirty="0">
                <a:solidFill>
                  <a:srgbClr val="0F0E0D"/>
                </a:solidFill>
                <a:latin typeface="Calibri"/>
                <a:cs typeface="Calibri"/>
              </a:rPr>
              <a:t> </a:t>
            </a:r>
            <a:r>
              <a:rPr sz="907" spc="36" dirty="0">
                <a:solidFill>
                  <a:srgbClr val="0F0E0D"/>
                </a:solidFill>
                <a:latin typeface="Calibri"/>
                <a:cs typeface="Calibri"/>
              </a:rPr>
              <a:t>best</a:t>
            </a:r>
            <a:r>
              <a:rPr sz="907" spc="9" dirty="0">
                <a:solidFill>
                  <a:srgbClr val="0F0E0D"/>
                </a:solidFill>
                <a:latin typeface="Calibri"/>
                <a:cs typeface="Calibri"/>
              </a:rPr>
              <a:t> </a:t>
            </a:r>
            <a:r>
              <a:rPr sz="907" spc="41" dirty="0">
                <a:solidFill>
                  <a:srgbClr val="0F0E0D"/>
                </a:solidFill>
                <a:latin typeface="Calibri"/>
                <a:cs typeface="Calibri"/>
              </a:rPr>
              <a:t>suits</a:t>
            </a:r>
            <a:r>
              <a:rPr sz="907" spc="14" dirty="0">
                <a:solidFill>
                  <a:srgbClr val="0F0E0D"/>
                </a:solidFill>
                <a:latin typeface="Calibri"/>
                <a:cs typeface="Calibri"/>
              </a:rPr>
              <a:t> </a:t>
            </a:r>
            <a:r>
              <a:rPr sz="907" spc="5" dirty="0">
                <a:solidFill>
                  <a:srgbClr val="0F0E0D"/>
                </a:solidFill>
                <a:latin typeface="Calibri"/>
                <a:cs typeface="Calibri"/>
              </a:rPr>
              <a:t>your</a:t>
            </a:r>
            <a:r>
              <a:rPr sz="907" spc="14" dirty="0">
                <a:solidFill>
                  <a:srgbClr val="0F0E0D"/>
                </a:solidFill>
                <a:latin typeface="Calibri"/>
                <a:cs typeface="Calibri"/>
              </a:rPr>
              <a:t> </a:t>
            </a:r>
            <a:r>
              <a:rPr sz="907" spc="41" dirty="0">
                <a:solidFill>
                  <a:srgbClr val="0F0E0D"/>
                </a:solidFill>
                <a:latin typeface="Calibri"/>
                <a:cs typeface="Calibri"/>
              </a:rPr>
              <a:t>needs,</a:t>
            </a:r>
            <a:r>
              <a:rPr sz="907" spc="9" dirty="0">
                <a:solidFill>
                  <a:srgbClr val="0F0E0D"/>
                </a:solidFill>
                <a:latin typeface="Calibri"/>
                <a:cs typeface="Calibri"/>
              </a:rPr>
              <a:t> </a:t>
            </a:r>
            <a:r>
              <a:rPr sz="907" spc="41" dirty="0">
                <a:solidFill>
                  <a:srgbClr val="0F0E0D"/>
                </a:solidFill>
                <a:latin typeface="Calibri"/>
                <a:cs typeface="Calibri"/>
              </a:rPr>
              <a:t>please</a:t>
            </a:r>
            <a:r>
              <a:rPr sz="907" spc="14" dirty="0">
                <a:solidFill>
                  <a:srgbClr val="0F0E0D"/>
                </a:solidFill>
                <a:latin typeface="Calibri"/>
                <a:cs typeface="Calibri"/>
              </a:rPr>
              <a:t> </a:t>
            </a:r>
            <a:r>
              <a:rPr sz="907" spc="45" dirty="0">
                <a:solidFill>
                  <a:srgbClr val="0F0E0D"/>
                </a:solidFill>
                <a:latin typeface="Calibri"/>
                <a:cs typeface="Calibri"/>
              </a:rPr>
              <a:t>click</a:t>
            </a:r>
            <a:r>
              <a:rPr sz="907" spc="9" dirty="0">
                <a:solidFill>
                  <a:srgbClr val="0F0E0D"/>
                </a:solidFill>
                <a:latin typeface="Calibri"/>
                <a:cs typeface="Calibri"/>
              </a:rPr>
              <a:t> </a:t>
            </a:r>
            <a:r>
              <a:rPr sz="907" spc="23" dirty="0">
                <a:solidFill>
                  <a:srgbClr val="0F0E0D"/>
                </a:solidFill>
                <a:latin typeface="Calibri"/>
                <a:cs typeface="Calibri"/>
              </a:rPr>
              <a:t>on</a:t>
            </a:r>
            <a:r>
              <a:rPr sz="907" spc="14" dirty="0">
                <a:solidFill>
                  <a:srgbClr val="0F0E0D"/>
                </a:solidFill>
                <a:latin typeface="Calibri"/>
                <a:cs typeface="Calibri"/>
              </a:rPr>
              <a:t> </a:t>
            </a:r>
            <a:r>
              <a:rPr sz="907" spc="23" dirty="0">
                <a:solidFill>
                  <a:srgbClr val="0F0E0D"/>
                </a:solidFill>
                <a:latin typeface="Calibri"/>
                <a:cs typeface="Calibri"/>
              </a:rPr>
              <a:t>the</a:t>
            </a:r>
            <a:r>
              <a:rPr sz="907" spc="9" dirty="0">
                <a:solidFill>
                  <a:srgbClr val="0F0E0D"/>
                </a:solidFill>
                <a:latin typeface="Calibri"/>
                <a:cs typeface="Calibri"/>
              </a:rPr>
              <a:t> </a:t>
            </a:r>
            <a:r>
              <a:rPr sz="907" spc="45" dirty="0">
                <a:solidFill>
                  <a:srgbClr val="0F0E0D"/>
                </a:solidFill>
                <a:latin typeface="Calibri"/>
                <a:cs typeface="Calibri"/>
              </a:rPr>
              <a:t>image</a:t>
            </a:r>
            <a:r>
              <a:rPr sz="907" spc="14" dirty="0">
                <a:solidFill>
                  <a:srgbClr val="0F0E0D"/>
                </a:solidFill>
                <a:latin typeface="Calibri"/>
                <a:cs typeface="Calibri"/>
              </a:rPr>
              <a:t> </a:t>
            </a:r>
            <a:r>
              <a:rPr sz="907" spc="9" dirty="0">
                <a:solidFill>
                  <a:srgbClr val="0F0E0D"/>
                </a:solidFill>
                <a:latin typeface="Calibri"/>
                <a:cs typeface="Calibri"/>
              </a:rPr>
              <a:t>below:</a:t>
            </a:r>
            <a:endParaRPr sz="907">
              <a:solidFill>
                <a:prstClr val="black"/>
              </a:solidFill>
              <a:latin typeface="Calibri"/>
              <a:cs typeface="Calibri"/>
            </a:endParaRPr>
          </a:p>
        </p:txBody>
      </p:sp>
      <p:sp>
        <p:nvSpPr>
          <p:cNvPr id="17" name="object 17"/>
          <p:cNvSpPr txBox="1">
            <a:spLocks noGrp="1"/>
          </p:cNvSpPr>
          <p:nvPr>
            <p:ph type="title"/>
          </p:nvPr>
        </p:nvSpPr>
        <p:spPr>
          <a:xfrm>
            <a:off x="3918625" y="235635"/>
            <a:ext cx="3308654" cy="318636"/>
          </a:xfrm>
          <a:prstGeom prst="rect">
            <a:avLst/>
          </a:prstGeom>
        </p:spPr>
        <p:txBody>
          <a:bodyPr vert="horz" wrap="square" lIns="0" tIns="11516" rIns="0" bIns="0" rtlCol="0">
            <a:spAutoFit/>
          </a:bodyPr>
          <a:lstStyle/>
          <a:p>
            <a:pPr marL="11516">
              <a:spcBef>
                <a:spcPts val="91"/>
              </a:spcBef>
            </a:pPr>
            <a:r>
              <a:rPr sz="1995" spc="63" dirty="0">
                <a:solidFill>
                  <a:srgbClr val="0F0E0D"/>
                </a:solidFill>
              </a:rPr>
              <a:t>Holding </a:t>
            </a:r>
            <a:r>
              <a:rPr sz="1995" spc="91" dirty="0">
                <a:solidFill>
                  <a:srgbClr val="0F0E0D"/>
                </a:solidFill>
              </a:rPr>
              <a:t>Families</a:t>
            </a:r>
            <a:r>
              <a:rPr sz="1995" spc="-195" dirty="0">
                <a:solidFill>
                  <a:srgbClr val="0F0E0D"/>
                </a:solidFill>
              </a:rPr>
              <a:t> </a:t>
            </a:r>
            <a:r>
              <a:rPr sz="1995" spc="95" dirty="0">
                <a:solidFill>
                  <a:srgbClr val="0F0E0D"/>
                </a:solidFill>
              </a:rPr>
              <a:t>Programme</a:t>
            </a:r>
            <a:endParaRPr sz="1995"/>
          </a:p>
        </p:txBody>
      </p:sp>
      <p:sp>
        <p:nvSpPr>
          <p:cNvPr id="18" name="object 18"/>
          <p:cNvSpPr txBox="1"/>
          <p:nvPr/>
        </p:nvSpPr>
        <p:spPr>
          <a:xfrm>
            <a:off x="1695009" y="1376309"/>
            <a:ext cx="1943388" cy="757121"/>
          </a:xfrm>
          <a:prstGeom prst="rect">
            <a:avLst/>
          </a:prstGeom>
        </p:spPr>
        <p:txBody>
          <a:bodyPr vert="horz" wrap="square" lIns="0" tIns="117466" rIns="0" bIns="0" rtlCol="0">
            <a:spAutoFit/>
          </a:bodyPr>
          <a:lstStyle/>
          <a:p>
            <a:pPr marL="1238009" defTabSz="829178">
              <a:spcBef>
                <a:spcPts val="924"/>
              </a:spcBef>
            </a:pPr>
            <a:r>
              <a:rPr sz="2902" b="1" spc="-127" dirty="0">
                <a:solidFill>
                  <a:srgbClr val="E86421"/>
                </a:solidFill>
                <a:latin typeface="Calibri"/>
                <a:cs typeface="Calibri"/>
              </a:rPr>
              <a:t>7</a:t>
            </a:r>
            <a:r>
              <a:rPr sz="2902" b="1" spc="63" dirty="0">
                <a:solidFill>
                  <a:srgbClr val="E86421"/>
                </a:solidFill>
                <a:latin typeface="Calibri"/>
                <a:cs typeface="Calibri"/>
              </a:rPr>
              <a:t>2</a:t>
            </a:r>
            <a:r>
              <a:rPr sz="2902" b="1" spc="449" dirty="0">
                <a:solidFill>
                  <a:srgbClr val="E86421"/>
                </a:solidFill>
                <a:latin typeface="Calibri"/>
                <a:cs typeface="Calibri"/>
              </a:rPr>
              <a:t>%</a:t>
            </a:r>
            <a:endParaRPr sz="2902">
              <a:solidFill>
                <a:prstClr val="black"/>
              </a:solidFill>
              <a:latin typeface="Calibri"/>
              <a:cs typeface="Calibri"/>
            </a:endParaRPr>
          </a:p>
          <a:p>
            <a:pPr marL="11516" defTabSz="829178">
              <a:spcBef>
                <a:spcPts val="299"/>
              </a:spcBef>
            </a:pPr>
            <a:r>
              <a:rPr sz="997" b="1" spc="32" dirty="0">
                <a:solidFill>
                  <a:prstClr val="black"/>
                </a:solidFill>
                <a:latin typeface="Gill Sans MT"/>
                <a:cs typeface="Gill Sans MT"/>
              </a:rPr>
              <a:t>Reduction </a:t>
            </a:r>
            <a:r>
              <a:rPr sz="997" b="1" spc="54" dirty="0">
                <a:solidFill>
                  <a:prstClr val="black"/>
                </a:solidFill>
                <a:latin typeface="Gill Sans MT"/>
                <a:cs typeface="Gill Sans MT"/>
              </a:rPr>
              <a:t>in </a:t>
            </a:r>
            <a:r>
              <a:rPr sz="997" b="1" spc="18" dirty="0">
                <a:solidFill>
                  <a:prstClr val="black"/>
                </a:solidFill>
                <a:latin typeface="Gill Sans MT"/>
                <a:cs typeface="Gill Sans MT"/>
              </a:rPr>
              <a:t>Domestic</a:t>
            </a:r>
            <a:r>
              <a:rPr sz="997" b="1" spc="-150" dirty="0">
                <a:solidFill>
                  <a:prstClr val="black"/>
                </a:solidFill>
                <a:latin typeface="Gill Sans MT"/>
                <a:cs typeface="Gill Sans MT"/>
              </a:rPr>
              <a:t> </a:t>
            </a:r>
            <a:r>
              <a:rPr sz="997" b="1" spc="27" dirty="0">
                <a:solidFill>
                  <a:prstClr val="black"/>
                </a:solidFill>
                <a:latin typeface="Gill Sans MT"/>
                <a:cs typeface="Gill Sans MT"/>
              </a:rPr>
              <a:t>Abuse</a:t>
            </a:r>
            <a:endParaRPr sz="997">
              <a:solidFill>
                <a:prstClr val="black"/>
              </a:solidFill>
              <a:latin typeface="Gill Sans MT"/>
              <a:cs typeface="Gill Sans MT"/>
            </a:endParaRPr>
          </a:p>
        </p:txBody>
      </p:sp>
      <p:sp>
        <p:nvSpPr>
          <p:cNvPr id="19" name="object 19"/>
          <p:cNvSpPr/>
          <p:nvPr/>
        </p:nvSpPr>
        <p:spPr>
          <a:xfrm>
            <a:off x="2505861" y="2591592"/>
            <a:ext cx="405952" cy="0"/>
          </a:xfrm>
          <a:custGeom>
            <a:avLst/>
            <a:gdLst/>
            <a:ahLst/>
            <a:cxnLst/>
            <a:rect l="l" t="t" r="r" b="b"/>
            <a:pathLst>
              <a:path w="447675">
                <a:moveTo>
                  <a:pt x="0" y="0"/>
                </a:moveTo>
                <a:lnTo>
                  <a:pt x="447614" y="0"/>
                </a:lnTo>
              </a:path>
            </a:pathLst>
          </a:custGeom>
          <a:ln w="9522">
            <a:solidFill>
              <a:srgbClr val="1CA38B"/>
            </a:solidFill>
          </a:ln>
        </p:spPr>
        <p:txBody>
          <a:bodyPr wrap="square" lIns="0" tIns="0" rIns="0" bIns="0" rtlCol="0"/>
          <a:lstStyle/>
          <a:p>
            <a:pPr defTabSz="829178"/>
            <a:endParaRPr sz="1632">
              <a:solidFill>
                <a:prstClr val="black"/>
              </a:solidFill>
              <a:latin typeface="Calibri"/>
            </a:endParaRPr>
          </a:p>
        </p:txBody>
      </p:sp>
      <p:sp>
        <p:nvSpPr>
          <p:cNvPr id="20" name="object 20"/>
          <p:cNvSpPr txBox="1"/>
          <p:nvPr/>
        </p:nvSpPr>
        <p:spPr>
          <a:xfrm>
            <a:off x="1664382" y="2703049"/>
            <a:ext cx="1916900" cy="1102793"/>
          </a:xfrm>
          <a:prstGeom prst="rect">
            <a:avLst/>
          </a:prstGeom>
        </p:spPr>
        <p:txBody>
          <a:bodyPr vert="horz" wrap="square" lIns="0" tIns="117466" rIns="0" bIns="0" rtlCol="0">
            <a:spAutoFit/>
          </a:bodyPr>
          <a:lstStyle/>
          <a:p>
            <a:pPr marL="11516" defTabSz="829178">
              <a:spcBef>
                <a:spcPts val="924"/>
              </a:spcBef>
            </a:pPr>
            <a:r>
              <a:rPr sz="2902" b="1" spc="208" dirty="0">
                <a:solidFill>
                  <a:srgbClr val="188974"/>
                </a:solidFill>
                <a:latin typeface="Calibri"/>
                <a:cs typeface="Calibri"/>
              </a:rPr>
              <a:t>82%</a:t>
            </a:r>
            <a:endParaRPr sz="2902">
              <a:solidFill>
                <a:prstClr val="black"/>
              </a:solidFill>
              <a:latin typeface="Calibri"/>
              <a:cs typeface="Calibri"/>
            </a:endParaRPr>
          </a:p>
          <a:p>
            <a:pPr marL="43762" marR="4607" defTabSz="829178">
              <a:lnSpc>
                <a:spcPct val="113599"/>
              </a:lnSpc>
              <a:spcBef>
                <a:spcPts val="136"/>
              </a:spcBef>
            </a:pPr>
            <a:r>
              <a:rPr sz="997" b="1" spc="32" dirty="0">
                <a:solidFill>
                  <a:prstClr val="black"/>
                </a:solidFill>
                <a:latin typeface="Gill Sans MT"/>
                <a:cs typeface="Gill Sans MT"/>
              </a:rPr>
              <a:t>Improvement </a:t>
            </a:r>
            <a:r>
              <a:rPr sz="997" b="1" spc="54" dirty="0">
                <a:solidFill>
                  <a:prstClr val="black"/>
                </a:solidFill>
                <a:latin typeface="Gill Sans MT"/>
                <a:cs typeface="Gill Sans MT"/>
              </a:rPr>
              <a:t>in </a:t>
            </a:r>
            <a:r>
              <a:rPr sz="997" b="1" spc="36" dirty="0">
                <a:solidFill>
                  <a:prstClr val="black"/>
                </a:solidFill>
                <a:latin typeface="Gill Sans MT"/>
                <a:cs typeface="Gill Sans MT"/>
              </a:rPr>
              <a:t>children</a:t>
            </a:r>
            <a:r>
              <a:rPr sz="997" b="1" spc="-163" dirty="0">
                <a:solidFill>
                  <a:prstClr val="black"/>
                </a:solidFill>
                <a:latin typeface="Gill Sans MT"/>
                <a:cs typeface="Gill Sans MT"/>
              </a:rPr>
              <a:t> </a:t>
            </a:r>
            <a:r>
              <a:rPr sz="997" b="1" spc="63" dirty="0">
                <a:solidFill>
                  <a:prstClr val="black"/>
                </a:solidFill>
                <a:latin typeface="Gill Sans MT"/>
                <a:cs typeface="Gill Sans MT"/>
              </a:rPr>
              <a:t>and  </a:t>
            </a:r>
            <a:r>
              <a:rPr sz="997" b="1" spc="50" dirty="0">
                <a:solidFill>
                  <a:prstClr val="black"/>
                </a:solidFill>
                <a:latin typeface="Gill Sans MT"/>
                <a:cs typeface="Gill Sans MT"/>
              </a:rPr>
              <a:t>young </a:t>
            </a:r>
            <a:r>
              <a:rPr sz="997" b="1" spc="41" dirty="0">
                <a:solidFill>
                  <a:prstClr val="black"/>
                </a:solidFill>
                <a:latin typeface="Gill Sans MT"/>
                <a:cs typeface="Gill Sans MT"/>
              </a:rPr>
              <a:t>people's </a:t>
            </a:r>
            <a:r>
              <a:rPr sz="997" b="1" spc="36" dirty="0">
                <a:solidFill>
                  <a:prstClr val="black"/>
                </a:solidFill>
                <a:latin typeface="Gill Sans MT"/>
                <a:cs typeface="Gill Sans MT"/>
              </a:rPr>
              <a:t>emotional  </a:t>
            </a:r>
            <a:r>
              <a:rPr sz="997" b="1" spc="50" dirty="0">
                <a:solidFill>
                  <a:prstClr val="black"/>
                </a:solidFill>
                <a:latin typeface="Gill Sans MT"/>
                <a:cs typeface="Gill Sans MT"/>
              </a:rPr>
              <a:t>health </a:t>
            </a:r>
            <a:r>
              <a:rPr sz="997" b="1" spc="63" dirty="0">
                <a:solidFill>
                  <a:prstClr val="black"/>
                </a:solidFill>
                <a:latin typeface="Gill Sans MT"/>
                <a:cs typeface="Gill Sans MT"/>
              </a:rPr>
              <a:t>and</a:t>
            </a:r>
            <a:r>
              <a:rPr sz="997" b="1" spc="-91" dirty="0">
                <a:solidFill>
                  <a:prstClr val="black"/>
                </a:solidFill>
                <a:latin typeface="Gill Sans MT"/>
                <a:cs typeface="Gill Sans MT"/>
              </a:rPr>
              <a:t> </a:t>
            </a:r>
            <a:r>
              <a:rPr sz="997" b="1" spc="41" dirty="0">
                <a:solidFill>
                  <a:prstClr val="black"/>
                </a:solidFill>
                <a:latin typeface="Gill Sans MT"/>
                <a:cs typeface="Gill Sans MT"/>
              </a:rPr>
              <a:t>wellbeing</a:t>
            </a:r>
            <a:endParaRPr sz="997">
              <a:solidFill>
                <a:prstClr val="black"/>
              </a:solidFill>
              <a:latin typeface="Gill Sans MT"/>
              <a:cs typeface="Gill Sans MT"/>
            </a:endParaRPr>
          </a:p>
        </p:txBody>
      </p:sp>
    </p:spTree>
    <p:extLst>
      <p:ext uri="{BB962C8B-B14F-4D97-AF65-F5344CB8AC3E}">
        <p14:creationId xmlns:p14="http://schemas.microsoft.com/office/powerpoint/2010/main" val="1102854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15282" y="2"/>
            <a:ext cx="2228418" cy="6844179"/>
          </a:xfrm>
          <a:custGeom>
            <a:avLst/>
            <a:gdLst/>
            <a:ahLst/>
            <a:cxnLst/>
            <a:rect l="l" t="t" r="r" b="b"/>
            <a:pathLst>
              <a:path w="2457450" h="7547609">
                <a:moveTo>
                  <a:pt x="2457197" y="7547122"/>
                </a:moveTo>
                <a:lnTo>
                  <a:pt x="2387460" y="7515246"/>
                </a:lnTo>
                <a:lnTo>
                  <a:pt x="2346497" y="7495750"/>
                </a:lnTo>
                <a:lnTo>
                  <a:pt x="2305783" y="7475821"/>
                </a:lnTo>
                <a:lnTo>
                  <a:pt x="2265319" y="7455462"/>
                </a:lnTo>
                <a:lnTo>
                  <a:pt x="2225110" y="7434676"/>
                </a:lnTo>
                <a:lnTo>
                  <a:pt x="2185159" y="7413465"/>
                </a:lnTo>
                <a:lnTo>
                  <a:pt x="2145467" y="7391833"/>
                </a:lnTo>
                <a:lnTo>
                  <a:pt x="2106039" y="7369783"/>
                </a:lnTo>
                <a:lnTo>
                  <a:pt x="2066877" y="7347318"/>
                </a:lnTo>
                <a:lnTo>
                  <a:pt x="2027984" y="7324440"/>
                </a:lnTo>
                <a:lnTo>
                  <a:pt x="1989363" y="7301153"/>
                </a:lnTo>
                <a:lnTo>
                  <a:pt x="1951018" y="7277459"/>
                </a:lnTo>
                <a:lnTo>
                  <a:pt x="1912950" y="7253362"/>
                </a:lnTo>
                <a:lnTo>
                  <a:pt x="1875164" y="7228865"/>
                </a:lnTo>
                <a:lnTo>
                  <a:pt x="1837662" y="7203971"/>
                </a:lnTo>
                <a:lnTo>
                  <a:pt x="1800446" y="7178682"/>
                </a:lnTo>
                <a:lnTo>
                  <a:pt x="1763521" y="7153001"/>
                </a:lnTo>
                <a:lnTo>
                  <a:pt x="1726889" y="7126932"/>
                </a:lnTo>
                <a:lnTo>
                  <a:pt x="1690553" y="7100478"/>
                </a:lnTo>
                <a:lnTo>
                  <a:pt x="1654516" y="7073641"/>
                </a:lnTo>
                <a:lnTo>
                  <a:pt x="1618781" y="7046424"/>
                </a:lnTo>
                <a:lnTo>
                  <a:pt x="1583351" y="7018832"/>
                </a:lnTo>
                <a:lnTo>
                  <a:pt x="1548229" y="6990865"/>
                </a:lnTo>
                <a:lnTo>
                  <a:pt x="1513417" y="6962528"/>
                </a:lnTo>
                <a:lnTo>
                  <a:pt x="1478920" y="6933823"/>
                </a:lnTo>
                <a:lnTo>
                  <a:pt x="1444740" y="6904754"/>
                </a:lnTo>
                <a:lnTo>
                  <a:pt x="1410879" y="6875323"/>
                </a:lnTo>
                <a:lnTo>
                  <a:pt x="1377341" y="6845534"/>
                </a:lnTo>
                <a:lnTo>
                  <a:pt x="1344130" y="6815389"/>
                </a:lnTo>
                <a:lnTo>
                  <a:pt x="1311246" y="6784891"/>
                </a:lnTo>
                <a:lnTo>
                  <a:pt x="1278695" y="6754043"/>
                </a:lnTo>
                <a:lnTo>
                  <a:pt x="1246479" y="6722849"/>
                </a:lnTo>
                <a:lnTo>
                  <a:pt x="1214600" y="6691311"/>
                </a:lnTo>
                <a:lnTo>
                  <a:pt x="1183062" y="6659432"/>
                </a:lnTo>
                <a:lnTo>
                  <a:pt x="1151868" y="6627216"/>
                </a:lnTo>
                <a:lnTo>
                  <a:pt x="1121020" y="6594665"/>
                </a:lnTo>
                <a:lnTo>
                  <a:pt x="1090522" y="6561782"/>
                </a:lnTo>
                <a:lnTo>
                  <a:pt x="1060377" y="6528570"/>
                </a:lnTo>
                <a:lnTo>
                  <a:pt x="1030588" y="6495032"/>
                </a:lnTo>
                <a:lnTo>
                  <a:pt x="1001157" y="6461171"/>
                </a:lnTo>
                <a:lnTo>
                  <a:pt x="972088" y="6426991"/>
                </a:lnTo>
                <a:lnTo>
                  <a:pt x="943383" y="6392494"/>
                </a:lnTo>
                <a:lnTo>
                  <a:pt x="915046" y="6357682"/>
                </a:lnTo>
                <a:lnTo>
                  <a:pt x="887080" y="6322560"/>
                </a:lnTo>
                <a:lnTo>
                  <a:pt x="859487" y="6287130"/>
                </a:lnTo>
                <a:lnTo>
                  <a:pt x="832270" y="6251395"/>
                </a:lnTo>
                <a:lnTo>
                  <a:pt x="805433" y="6215358"/>
                </a:lnTo>
                <a:lnTo>
                  <a:pt x="778979" y="6179022"/>
                </a:lnTo>
                <a:lnTo>
                  <a:pt x="752910" y="6142390"/>
                </a:lnTo>
                <a:lnTo>
                  <a:pt x="727229" y="6105465"/>
                </a:lnTo>
                <a:lnTo>
                  <a:pt x="701940" y="6068250"/>
                </a:lnTo>
                <a:lnTo>
                  <a:pt x="677046" y="6030747"/>
                </a:lnTo>
                <a:lnTo>
                  <a:pt x="652549" y="5992961"/>
                </a:lnTo>
                <a:lnTo>
                  <a:pt x="628452" y="5954893"/>
                </a:lnTo>
                <a:lnTo>
                  <a:pt x="604758" y="5916548"/>
                </a:lnTo>
                <a:lnTo>
                  <a:pt x="581471" y="5877927"/>
                </a:lnTo>
                <a:lnTo>
                  <a:pt x="558593" y="5839034"/>
                </a:lnTo>
                <a:lnTo>
                  <a:pt x="536128" y="5799872"/>
                </a:lnTo>
                <a:lnTo>
                  <a:pt x="514078" y="5760444"/>
                </a:lnTo>
                <a:lnTo>
                  <a:pt x="492446" y="5720752"/>
                </a:lnTo>
                <a:lnTo>
                  <a:pt x="471235" y="5680801"/>
                </a:lnTo>
                <a:lnTo>
                  <a:pt x="450449" y="5640592"/>
                </a:lnTo>
                <a:lnTo>
                  <a:pt x="430090" y="5600129"/>
                </a:lnTo>
                <a:lnTo>
                  <a:pt x="410161" y="5559414"/>
                </a:lnTo>
                <a:lnTo>
                  <a:pt x="390665" y="5518451"/>
                </a:lnTo>
                <a:lnTo>
                  <a:pt x="371605" y="5477243"/>
                </a:lnTo>
                <a:lnTo>
                  <a:pt x="352985" y="5435792"/>
                </a:lnTo>
                <a:lnTo>
                  <a:pt x="334806" y="5394103"/>
                </a:lnTo>
                <a:lnTo>
                  <a:pt x="317073" y="5352176"/>
                </a:lnTo>
                <a:lnTo>
                  <a:pt x="299788" y="5310017"/>
                </a:lnTo>
                <a:lnTo>
                  <a:pt x="282954" y="5267627"/>
                </a:lnTo>
                <a:lnTo>
                  <a:pt x="266574" y="5225009"/>
                </a:lnTo>
                <a:lnTo>
                  <a:pt x="250651" y="5182167"/>
                </a:lnTo>
                <a:lnTo>
                  <a:pt x="235188" y="5139104"/>
                </a:lnTo>
                <a:lnTo>
                  <a:pt x="220188" y="5095822"/>
                </a:lnTo>
                <a:lnTo>
                  <a:pt x="205654" y="5052324"/>
                </a:lnTo>
                <a:lnTo>
                  <a:pt x="191589" y="5008614"/>
                </a:lnTo>
                <a:lnTo>
                  <a:pt x="177996" y="4964695"/>
                </a:lnTo>
                <a:lnTo>
                  <a:pt x="164878" y="4920569"/>
                </a:lnTo>
                <a:lnTo>
                  <a:pt x="152238" y="4876239"/>
                </a:lnTo>
                <a:lnTo>
                  <a:pt x="140078" y="4831709"/>
                </a:lnTo>
                <a:lnTo>
                  <a:pt x="128403" y="4786981"/>
                </a:lnTo>
                <a:lnTo>
                  <a:pt x="117214" y="4742058"/>
                </a:lnTo>
                <a:lnTo>
                  <a:pt x="106516" y="4696944"/>
                </a:lnTo>
                <a:lnTo>
                  <a:pt x="96310" y="4651641"/>
                </a:lnTo>
                <a:lnTo>
                  <a:pt x="86600" y="4606153"/>
                </a:lnTo>
                <a:lnTo>
                  <a:pt x="77388" y="4560482"/>
                </a:lnTo>
                <a:lnTo>
                  <a:pt x="68679" y="4514631"/>
                </a:lnTo>
                <a:lnTo>
                  <a:pt x="60474" y="4468603"/>
                </a:lnTo>
                <a:lnTo>
                  <a:pt x="52777" y="4422401"/>
                </a:lnTo>
                <a:lnTo>
                  <a:pt x="45590" y="4376029"/>
                </a:lnTo>
                <a:lnTo>
                  <a:pt x="38918" y="4329489"/>
                </a:lnTo>
                <a:lnTo>
                  <a:pt x="32762" y="4282784"/>
                </a:lnTo>
                <a:lnTo>
                  <a:pt x="27126" y="4235918"/>
                </a:lnTo>
                <a:lnTo>
                  <a:pt x="22012" y="4188892"/>
                </a:lnTo>
                <a:lnTo>
                  <a:pt x="17424" y="4141711"/>
                </a:lnTo>
                <a:lnTo>
                  <a:pt x="13364" y="4094376"/>
                </a:lnTo>
                <a:lnTo>
                  <a:pt x="9836" y="4046892"/>
                </a:lnTo>
                <a:lnTo>
                  <a:pt x="6843" y="3999261"/>
                </a:lnTo>
                <a:lnTo>
                  <a:pt x="4387" y="3951486"/>
                </a:lnTo>
                <a:lnTo>
                  <a:pt x="2472" y="3903570"/>
                </a:lnTo>
                <a:lnTo>
                  <a:pt x="1100" y="3855516"/>
                </a:lnTo>
                <a:lnTo>
                  <a:pt x="275" y="3807327"/>
                </a:lnTo>
                <a:lnTo>
                  <a:pt x="0" y="3759006"/>
                </a:lnTo>
                <a:lnTo>
                  <a:pt x="275" y="3710685"/>
                </a:lnTo>
                <a:lnTo>
                  <a:pt x="1100" y="3662496"/>
                </a:lnTo>
                <a:lnTo>
                  <a:pt x="2472" y="3614442"/>
                </a:lnTo>
                <a:lnTo>
                  <a:pt x="4387" y="3566526"/>
                </a:lnTo>
                <a:lnTo>
                  <a:pt x="6843" y="3518751"/>
                </a:lnTo>
                <a:lnTo>
                  <a:pt x="9836" y="3471120"/>
                </a:lnTo>
                <a:lnTo>
                  <a:pt x="13364" y="3423635"/>
                </a:lnTo>
                <a:lnTo>
                  <a:pt x="17424" y="3376301"/>
                </a:lnTo>
                <a:lnTo>
                  <a:pt x="22012" y="3329120"/>
                </a:lnTo>
                <a:lnTo>
                  <a:pt x="27126" y="3282094"/>
                </a:lnTo>
                <a:lnTo>
                  <a:pt x="32762" y="3235227"/>
                </a:lnTo>
                <a:lnTo>
                  <a:pt x="38918" y="3188523"/>
                </a:lnTo>
                <a:lnTo>
                  <a:pt x="45590" y="3141982"/>
                </a:lnTo>
                <a:lnTo>
                  <a:pt x="52777" y="3095610"/>
                </a:lnTo>
                <a:lnTo>
                  <a:pt x="60474" y="3049409"/>
                </a:lnTo>
                <a:lnTo>
                  <a:pt x="68679" y="3003381"/>
                </a:lnTo>
                <a:lnTo>
                  <a:pt x="77388" y="2957530"/>
                </a:lnTo>
                <a:lnTo>
                  <a:pt x="86600" y="2911859"/>
                </a:lnTo>
                <a:lnTo>
                  <a:pt x="96310" y="2866370"/>
                </a:lnTo>
                <a:lnTo>
                  <a:pt x="106516" y="2821068"/>
                </a:lnTo>
                <a:lnTo>
                  <a:pt x="117214" y="2775953"/>
                </a:lnTo>
                <a:lnTo>
                  <a:pt x="128403" y="2731031"/>
                </a:lnTo>
                <a:lnTo>
                  <a:pt x="140078" y="2686303"/>
                </a:lnTo>
                <a:lnTo>
                  <a:pt x="152238" y="2641773"/>
                </a:lnTo>
                <a:lnTo>
                  <a:pt x="164878" y="2597443"/>
                </a:lnTo>
                <a:lnTo>
                  <a:pt x="177996" y="2553317"/>
                </a:lnTo>
                <a:lnTo>
                  <a:pt x="191589" y="2509398"/>
                </a:lnTo>
                <a:lnTo>
                  <a:pt x="205654" y="2465688"/>
                </a:lnTo>
                <a:lnTo>
                  <a:pt x="220188" y="2422190"/>
                </a:lnTo>
                <a:lnTo>
                  <a:pt x="235188" y="2378908"/>
                </a:lnTo>
                <a:lnTo>
                  <a:pt x="250651" y="2335845"/>
                </a:lnTo>
                <a:lnTo>
                  <a:pt x="266574" y="2293003"/>
                </a:lnTo>
                <a:lnTo>
                  <a:pt x="282954" y="2250385"/>
                </a:lnTo>
                <a:lnTo>
                  <a:pt x="299788" y="2207995"/>
                </a:lnTo>
                <a:lnTo>
                  <a:pt x="317073" y="2165835"/>
                </a:lnTo>
                <a:lnTo>
                  <a:pt x="334806" y="2123909"/>
                </a:lnTo>
                <a:lnTo>
                  <a:pt x="352985" y="2082219"/>
                </a:lnTo>
                <a:lnTo>
                  <a:pt x="371605" y="2040769"/>
                </a:lnTo>
                <a:lnTo>
                  <a:pt x="390665" y="1999561"/>
                </a:lnTo>
                <a:lnTo>
                  <a:pt x="410161" y="1958598"/>
                </a:lnTo>
                <a:lnTo>
                  <a:pt x="430090" y="1917883"/>
                </a:lnTo>
                <a:lnTo>
                  <a:pt x="450449" y="1877420"/>
                </a:lnTo>
                <a:lnTo>
                  <a:pt x="471235" y="1837211"/>
                </a:lnTo>
                <a:lnTo>
                  <a:pt x="492446" y="1797259"/>
                </a:lnTo>
                <a:lnTo>
                  <a:pt x="514078" y="1757568"/>
                </a:lnTo>
                <a:lnTo>
                  <a:pt x="536128" y="1718140"/>
                </a:lnTo>
                <a:lnTo>
                  <a:pt x="558593" y="1678977"/>
                </a:lnTo>
                <a:lnTo>
                  <a:pt x="581471" y="1640085"/>
                </a:lnTo>
                <a:lnTo>
                  <a:pt x="604758" y="1601464"/>
                </a:lnTo>
                <a:lnTo>
                  <a:pt x="628452" y="1563118"/>
                </a:lnTo>
                <a:lnTo>
                  <a:pt x="652549" y="1525051"/>
                </a:lnTo>
                <a:lnTo>
                  <a:pt x="677046" y="1487265"/>
                </a:lnTo>
                <a:lnTo>
                  <a:pt x="701940" y="1449762"/>
                </a:lnTo>
                <a:lnTo>
                  <a:pt x="727229" y="1412547"/>
                </a:lnTo>
                <a:lnTo>
                  <a:pt x="752910" y="1375622"/>
                </a:lnTo>
                <a:lnTo>
                  <a:pt x="778979" y="1338990"/>
                </a:lnTo>
                <a:lnTo>
                  <a:pt x="805433" y="1302654"/>
                </a:lnTo>
                <a:lnTo>
                  <a:pt x="832270" y="1266617"/>
                </a:lnTo>
                <a:lnTo>
                  <a:pt x="859487" y="1230882"/>
                </a:lnTo>
                <a:lnTo>
                  <a:pt x="887080" y="1195452"/>
                </a:lnTo>
                <a:lnTo>
                  <a:pt x="915046" y="1160329"/>
                </a:lnTo>
                <a:lnTo>
                  <a:pt x="943383" y="1125518"/>
                </a:lnTo>
                <a:lnTo>
                  <a:pt x="972088" y="1091021"/>
                </a:lnTo>
                <a:lnTo>
                  <a:pt x="1001157" y="1056840"/>
                </a:lnTo>
                <a:lnTo>
                  <a:pt x="1030588" y="1022980"/>
                </a:lnTo>
                <a:lnTo>
                  <a:pt x="1060377" y="989442"/>
                </a:lnTo>
                <a:lnTo>
                  <a:pt x="1090522" y="956230"/>
                </a:lnTo>
                <a:lnTo>
                  <a:pt x="1121020" y="923347"/>
                </a:lnTo>
                <a:lnTo>
                  <a:pt x="1151868" y="890796"/>
                </a:lnTo>
                <a:lnTo>
                  <a:pt x="1183062" y="858579"/>
                </a:lnTo>
                <a:lnTo>
                  <a:pt x="1214600" y="826701"/>
                </a:lnTo>
                <a:lnTo>
                  <a:pt x="1246479" y="795163"/>
                </a:lnTo>
                <a:lnTo>
                  <a:pt x="1278695" y="763969"/>
                </a:lnTo>
                <a:lnTo>
                  <a:pt x="1311246" y="733121"/>
                </a:lnTo>
                <a:lnTo>
                  <a:pt x="1344130" y="702623"/>
                </a:lnTo>
                <a:lnTo>
                  <a:pt x="1377341" y="672478"/>
                </a:lnTo>
                <a:lnTo>
                  <a:pt x="1410879" y="642689"/>
                </a:lnTo>
                <a:lnTo>
                  <a:pt x="1444740" y="613258"/>
                </a:lnTo>
                <a:lnTo>
                  <a:pt x="1478920" y="584188"/>
                </a:lnTo>
                <a:lnTo>
                  <a:pt x="1513417" y="555484"/>
                </a:lnTo>
                <a:lnTo>
                  <a:pt x="1548229" y="527147"/>
                </a:lnTo>
                <a:lnTo>
                  <a:pt x="1583351" y="499180"/>
                </a:lnTo>
                <a:lnTo>
                  <a:pt x="1618781" y="471587"/>
                </a:lnTo>
                <a:lnTo>
                  <a:pt x="1654516" y="444371"/>
                </a:lnTo>
                <a:lnTo>
                  <a:pt x="1690553" y="417534"/>
                </a:lnTo>
                <a:lnTo>
                  <a:pt x="1726889" y="391080"/>
                </a:lnTo>
                <a:lnTo>
                  <a:pt x="1763521" y="365011"/>
                </a:lnTo>
                <a:lnTo>
                  <a:pt x="1800446" y="339330"/>
                </a:lnTo>
                <a:lnTo>
                  <a:pt x="1837662" y="314041"/>
                </a:lnTo>
                <a:lnTo>
                  <a:pt x="1875164" y="289147"/>
                </a:lnTo>
                <a:lnTo>
                  <a:pt x="1912950" y="264649"/>
                </a:lnTo>
                <a:lnTo>
                  <a:pt x="1951018" y="240552"/>
                </a:lnTo>
                <a:lnTo>
                  <a:pt x="1989363" y="216859"/>
                </a:lnTo>
                <a:lnTo>
                  <a:pt x="2027984" y="193572"/>
                </a:lnTo>
                <a:lnTo>
                  <a:pt x="2066877" y="170694"/>
                </a:lnTo>
                <a:lnTo>
                  <a:pt x="2106039" y="148229"/>
                </a:lnTo>
                <a:lnTo>
                  <a:pt x="2145467" y="126178"/>
                </a:lnTo>
                <a:lnTo>
                  <a:pt x="2185159" y="104547"/>
                </a:lnTo>
                <a:lnTo>
                  <a:pt x="2225110" y="83336"/>
                </a:lnTo>
                <a:lnTo>
                  <a:pt x="2265319" y="62549"/>
                </a:lnTo>
                <a:lnTo>
                  <a:pt x="2305783" y="42190"/>
                </a:lnTo>
                <a:lnTo>
                  <a:pt x="2346497" y="22261"/>
                </a:lnTo>
                <a:lnTo>
                  <a:pt x="2387460" y="2765"/>
                </a:lnTo>
                <a:lnTo>
                  <a:pt x="2457197" y="0"/>
                </a:lnTo>
                <a:lnTo>
                  <a:pt x="2457197" y="7547122"/>
                </a:lnTo>
                <a:close/>
              </a:path>
            </a:pathLst>
          </a:custGeom>
          <a:solidFill>
            <a:srgbClr val="FFFFFF"/>
          </a:solidFill>
        </p:spPr>
        <p:txBody>
          <a:bodyPr wrap="square" lIns="0" tIns="0" rIns="0" bIns="0" rtlCol="0"/>
          <a:lstStyle/>
          <a:p>
            <a:pPr defTabSz="829178"/>
            <a:endParaRPr sz="1632">
              <a:solidFill>
                <a:prstClr val="black"/>
              </a:solidFill>
              <a:latin typeface="Calibri"/>
            </a:endParaRPr>
          </a:p>
        </p:txBody>
      </p:sp>
      <p:sp>
        <p:nvSpPr>
          <p:cNvPr id="3" name="object 3"/>
          <p:cNvSpPr/>
          <p:nvPr/>
        </p:nvSpPr>
        <p:spPr>
          <a:xfrm>
            <a:off x="3355342" y="6406464"/>
            <a:ext cx="7588138" cy="449713"/>
          </a:xfrm>
          <a:custGeom>
            <a:avLst/>
            <a:gdLst/>
            <a:ahLst/>
            <a:cxnLst/>
            <a:rect l="l" t="t" r="r" b="b"/>
            <a:pathLst>
              <a:path w="8368030" h="495934">
                <a:moveTo>
                  <a:pt x="0" y="0"/>
                </a:moveTo>
                <a:lnTo>
                  <a:pt x="8368019" y="0"/>
                </a:lnTo>
                <a:lnTo>
                  <a:pt x="8368019" y="495702"/>
                </a:lnTo>
                <a:lnTo>
                  <a:pt x="0" y="495702"/>
                </a:lnTo>
                <a:lnTo>
                  <a:pt x="0" y="0"/>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4" name="object 4"/>
          <p:cNvSpPr/>
          <p:nvPr/>
        </p:nvSpPr>
        <p:spPr>
          <a:xfrm>
            <a:off x="1247607" y="4053942"/>
            <a:ext cx="1889261" cy="2802509"/>
          </a:xfrm>
          <a:custGeom>
            <a:avLst/>
            <a:gdLst/>
            <a:ahLst/>
            <a:cxnLst/>
            <a:rect l="l" t="t" r="r" b="b"/>
            <a:pathLst>
              <a:path w="2083435" h="3090545">
                <a:moveTo>
                  <a:pt x="0" y="3090011"/>
                </a:moveTo>
                <a:lnTo>
                  <a:pt x="0" y="0"/>
                </a:lnTo>
                <a:lnTo>
                  <a:pt x="2082806" y="0"/>
                </a:lnTo>
                <a:lnTo>
                  <a:pt x="2082806" y="3090011"/>
                </a:lnTo>
                <a:lnTo>
                  <a:pt x="0" y="3090011"/>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5" name="object 5"/>
          <p:cNvSpPr/>
          <p:nvPr/>
        </p:nvSpPr>
        <p:spPr>
          <a:xfrm>
            <a:off x="9355387" y="922382"/>
            <a:ext cx="1588108" cy="4885821"/>
          </a:xfrm>
          <a:custGeom>
            <a:avLst/>
            <a:gdLst/>
            <a:ahLst/>
            <a:cxnLst/>
            <a:rect l="l" t="t" r="r" b="b"/>
            <a:pathLst>
              <a:path w="1751329" h="5387975">
                <a:moveTo>
                  <a:pt x="1722467" y="64075"/>
                </a:moveTo>
                <a:lnTo>
                  <a:pt x="1702840" y="22359"/>
                </a:lnTo>
                <a:lnTo>
                  <a:pt x="1726959" y="11093"/>
                </a:lnTo>
                <a:lnTo>
                  <a:pt x="1751303" y="0"/>
                </a:lnTo>
                <a:lnTo>
                  <a:pt x="1751303" y="50721"/>
                </a:lnTo>
                <a:lnTo>
                  <a:pt x="1722467" y="64075"/>
                </a:lnTo>
                <a:close/>
              </a:path>
              <a:path w="1751329" h="5387975">
                <a:moveTo>
                  <a:pt x="1521965" y="168175"/>
                </a:moveTo>
                <a:lnTo>
                  <a:pt x="1499067" y="128036"/>
                </a:lnTo>
                <a:lnTo>
                  <a:pt x="1545897" y="101951"/>
                </a:lnTo>
                <a:lnTo>
                  <a:pt x="1593160" y="76775"/>
                </a:lnTo>
                <a:lnTo>
                  <a:pt x="1614519" y="117665"/>
                </a:lnTo>
                <a:lnTo>
                  <a:pt x="1591263" y="129976"/>
                </a:lnTo>
                <a:lnTo>
                  <a:pt x="1568026" y="142523"/>
                </a:lnTo>
                <a:lnTo>
                  <a:pt x="1544896" y="155269"/>
                </a:lnTo>
                <a:lnTo>
                  <a:pt x="1521965" y="168175"/>
                </a:lnTo>
                <a:close/>
              </a:path>
              <a:path w="1751329" h="5387975">
                <a:moveTo>
                  <a:pt x="1330122" y="287284"/>
                </a:moveTo>
                <a:lnTo>
                  <a:pt x="1304146" y="249030"/>
                </a:lnTo>
                <a:lnTo>
                  <a:pt x="1326466" y="234156"/>
                </a:lnTo>
                <a:lnTo>
                  <a:pt x="1348931" y="219443"/>
                </a:lnTo>
                <a:lnTo>
                  <a:pt x="1371469" y="204943"/>
                </a:lnTo>
                <a:lnTo>
                  <a:pt x="1394006" y="190708"/>
                </a:lnTo>
                <a:lnTo>
                  <a:pt x="1418443" y="229865"/>
                </a:lnTo>
                <a:lnTo>
                  <a:pt x="1396228" y="243881"/>
                </a:lnTo>
                <a:lnTo>
                  <a:pt x="1374066" y="258156"/>
                </a:lnTo>
                <a:lnTo>
                  <a:pt x="1352013" y="272640"/>
                </a:lnTo>
                <a:lnTo>
                  <a:pt x="1330122" y="287284"/>
                </a:lnTo>
                <a:close/>
              </a:path>
              <a:path w="1751329" h="5387975">
                <a:moveTo>
                  <a:pt x="1147901" y="421016"/>
                </a:moveTo>
                <a:lnTo>
                  <a:pt x="1119038" y="384841"/>
                </a:lnTo>
                <a:lnTo>
                  <a:pt x="1140069" y="368401"/>
                </a:lnTo>
                <a:lnTo>
                  <a:pt x="1161298" y="352033"/>
                </a:lnTo>
                <a:lnTo>
                  <a:pt x="1182708" y="335810"/>
                </a:lnTo>
                <a:lnTo>
                  <a:pt x="1204280" y="319803"/>
                </a:lnTo>
                <a:lnTo>
                  <a:pt x="1231603" y="356940"/>
                </a:lnTo>
                <a:lnTo>
                  <a:pt x="1210407" y="372661"/>
                </a:lnTo>
                <a:lnTo>
                  <a:pt x="1189319" y="388617"/>
                </a:lnTo>
                <a:lnTo>
                  <a:pt x="1168447" y="404753"/>
                </a:lnTo>
                <a:lnTo>
                  <a:pt x="1147901" y="421016"/>
                </a:lnTo>
                <a:close/>
              </a:path>
              <a:path w="1751329" h="5387975">
                <a:moveTo>
                  <a:pt x="976454" y="568410"/>
                </a:moveTo>
                <a:lnTo>
                  <a:pt x="945090" y="534544"/>
                </a:lnTo>
                <a:lnTo>
                  <a:pt x="964711" y="516405"/>
                </a:lnTo>
                <a:lnTo>
                  <a:pt x="984584" y="498393"/>
                </a:lnTo>
                <a:lnTo>
                  <a:pt x="1004674" y="480561"/>
                </a:lnTo>
                <a:lnTo>
                  <a:pt x="1024944" y="462963"/>
                </a:lnTo>
                <a:lnTo>
                  <a:pt x="1055154" y="497984"/>
                </a:lnTo>
                <a:lnTo>
                  <a:pt x="1035254" y="515293"/>
                </a:lnTo>
                <a:lnTo>
                  <a:pt x="1015443" y="532836"/>
                </a:lnTo>
                <a:lnTo>
                  <a:pt x="995813" y="550560"/>
                </a:lnTo>
                <a:lnTo>
                  <a:pt x="976454" y="568410"/>
                </a:lnTo>
                <a:close/>
              </a:path>
              <a:path w="1751329" h="5387975">
                <a:moveTo>
                  <a:pt x="816938" y="728503"/>
                </a:moveTo>
                <a:lnTo>
                  <a:pt x="783072" y="697139"/>
                </a:lnTo>
                <a:lnTo>
                  <a:pt x="801250" y="677638"/>
                </a:lnTo>
                <a:lnTo>
                  <a:pt x="819680" y="658174"/>
                </a:lnTo>
                <a:lnTo>
                  <a:pt x="838327" y="638854"/>
                </a:lnTo>
                <a:lnTo>
                  <a:pt x="857154" y="619786"/>
                </a:lnTo>
                <a:lnTo>
                  <a:pt x="889865" y="652305"/>
                </a:lnTo>
                <a:lnTo>
                  <a:pt x="871435" y="671057"/>
                </a:lnTo>
                <a:lnTo>
                  <a:pt x="853113" y="690044"/>
                </a:lnTo>
                <a:lnTo>
                  <a:pt x="834935" y="709210"/>
                </a:lnTo>
                <a:lnTo>
                  <a:pt x="816938" y="728503"/>
                </a:lnTo>
                <a:close/>
              </a:path>
              <a:path w="1751329" h="5387975">
                <a:moveTo>
                  <a:pt x="670506" y="900527"/>
                </a:moveTo>
                <a:lnTo>
                  <a:pt x="634139" y="871856"/>
                </a:lnTo>
                <a:lnTo>
                  <a:pt x="650837" y="850943"/>
                </a:lnTo>
                <a:lnTo>
                  <a:pt x="667716" y="830101"/>
                </a:lnTo>
                <a:lnTo>
                  <a:pt x="684739" y="809404"/>
                </a:lnTo>
                <a:lnTo>
                  <a:pt x="701870" y="788923"/>
                </a:lnTo>
                <a:lnTo>
                  <a:pt x="737276" y="818749"/>
                </a:lnTo>
                <a:lnTo>
                  <a:pt x="720322" y="838941"/>
                </a:lnTo>
                <a:lnTo>
                  <a:pt x="703530" y="859349"/>
                </a:lnTo>
                <a:lnTo>
                  <a:pt x="686919" y="879902"/>
                </a:lnTo>
                <a:lnTo>
                  <a:pt x="670506" y="900527"/>
                </a:lnTo>
                <a:close/>
              </a:path>
              <a:path w="1751329" h="5387975">
                <a:moveTo>
                  <a:pt x="537852" y="1083326"/>
                </a:moveTo>
                <a:lnTo>
                  <a:pt x="499444" y="1057734"/>
                </a:lnTo>
                <a:lnTo>
                  <a:pt x="514370" y="1035552"/>
                </a:lnTo>
                <a:lnTo>
                  <a:pt x="529575" y="1013478"/>
                </a:lnTo>
                <a:lnTo>
                  <a:pt x="544993" y="991548"/>
                </a:lnTo>
                <a:lnTo>
                  <a:pt x="560557" y="969798"/>
                </a:lnTo>
                <a:lnTo>
                  <a:pt x="597944" y="996737"/>
                </a:lnTo>
                <a:lnTo>
                  <a:pt x="582678" y="1018114"/>
                </a:lnTo>
                <a:lnTo>
                  <a:pt x="567523" y="1039743"/>
                </a:lnTo>
                <a:lnTo>
                  <a:pt x="552555" y="1061516"/>
                </a:lnTo>
                <a:lnTo>
                  <a:pt x="537852" y="1083326"/>
                </a:lnTo>
                <a:close/>
              </a:path>
              <a:path w="1751329" h="5387975">
                <a:moveTo>
                  <a:pt x="419859" y="1275939"/>
                </a:moveTo>
                <a:lnTo>
                  <a:pt x="379567" y="1253426"/>
                </a:lnTo>
                <a:lnTo>
                  <a:pt x="392758" y="1230143"/>
                </a:lnTo>
                <a:lnTo>
                  <a:pt x="406174" y="1206932"/>
                </a:lnTo>
                <a:lnTo>
                  <a:pt x="419814" y="1183803"/>
                </a:lnTo>
                <a:lnTo>
                  <a:pt x="433618" y="1160872"/>
                </a:lnTo>
                <a:lnTo>
                  <a:pt x="473006" y="1184924"/>
                </a:lnTo>
                <a:lnTo>
                  <a:pt x="459423" y="1207426"/>
                </a:lnTo>
                <a:lnTo>
                  <a:pt x="445991" y="1230170"/>
                </a:lnTo>
                <a:lnTo>
                  <a:pt x="432804" y="1253005"/>
                </a:lnTo>
                <a:lnTo>
                  <a:pt x="419859" y="1275939"/>
                </a:lnTo>
                <a:close/>
              </a:path>
              <a:path w="1751329" h="5387975">
                <a:moveTo>
                  <a:pt x="317223" y="1477210"/>
                </a:moveTo>
                <a:lnTo>
                  <a:pt x="275275" y="1457968"/>
                </a:lnTo>
                <a:lnTo>
                  <a:pt x="286590" y="1433702"/>
                </a:lnTo>
                <a:lnTo>
                  <a:pt x="298168" y="1409455"/>
                </a:lnTo>
                <a:lnTo>
                  <a:pt x="309970" y="1385315"/>
                </a:lnTo>
                <a:lnTo>
                  <a:pt x="321956" y="1361373"/>
                </a:lnTo>
                <a:lnTo>
                  <a:pt x="363153" y="1382347"/>
                </a:lnTo>
                <a:lnTo>
                  <a:pt x="351350" y="1405855"/>
                </a:lnTo>
                <a:lnTo>
                  <a:pt x="339741" y="1429562"/>
                </a:lnTo>
                <a:lnTo>
                  <a:pt x="328355" y="1453377"/>
                </a:lnTo>
                <a:lnTo>
                  <a:pt x="317223" y="1477210"/>
                </a:lnTo>
                <a:close/>
              </a:path>
              <a:path w="1751329" h="5387975">
                <a:moveTo>
                  <a:pt x="230442" y="1685986"/>
                </a:moveTo>
                <a:lnTo>
                  <a:pt x="187147" y="1669823"/>
                </a:lnTo>
                <a:lnTo>
                  <a:pt x="196590" y="1644802"/>
                </a:lnTo>
                <a:lnTo>
                  <a:pt x="206279" y="1619746"/>
                </a:lnTo>
                <a:lnTo>
                  <a:pt x="216176" y="1594761"/>
                </a:lnTo>
                <a:lnTo>
                  <a:pt x="226247" y="1569957"/>
                </a:lnTo>
                <a:lnTo>
                  <a:pt x="268926" y="1587659"/>
                </a:lnTo>
                <a:lnTo>
                  <a:pt x="259016" y="1612034"/>
                </a:lnTo>
                <a:lnTo>
                  <a:pt x="249265" y="1636606"/>
                </a:lnTo>
                <a:lnTo>
                  <a:pt x="239724" y="1661287"/>
                </a:lnTo>
                <a:lnTo>
                  <a:pt x="230442" y="1685986"/>
                </a:lnTo>
                <a:close/>
              </a:path>
              <a:path w="1751329" h="5387975">
                <a:moveTo>
                  <a:pt x="146951" y="1947293"/>
                </a:moveTo>
                <a:lnTo>
                  <a:pt x="102290" y="1935363"/>
                </a:lnTo>
                <a:lnTo>
                  <a:pt x="105533" y="1923499"/>
                </a:lnTo>
                <a:lnTo>
                  <a:pt x="108822" y="1911599"/>
                </a:lnTo>
                <a:lnTo>
                  <a:pt x="123029" y="1862207"/>
                </a:lnTo>
                <a:lnTo>
                  <a:pt x="138723" y="1810879"/>
                </a:lnTo>
                <a:lnTo>
                  <a:pt x="146874" y="1785467"/>
                </a:lnTo>
                <a:lnTo>
                  <a:pt x="190765" y="1799706"/>
                </a:lnTo>
                <a:lnTo>
                  <a:pt x="182731" y="1824769"/>
                </a:lnTo>
                <a:lnTo>
                  <a:pt x="174897" y="1849976"/>
                </a:lnTo>
                <a:lnTo>
                  <a:pt x="167291" y="1875256"/>
                </a:lnTo>
                <a:lnTo>
                  <a:pt x="159939" y="1900535"/>
                </a:lnTo>
                <a:lnTo>
                  <a:pt x="156600" y="1912251"/>
                </a:lnTo>
                <a:lnTo>
                  <a:pt x="153329" y="1923986"/>
                </a:lnTo>
                <a:lnTo>
                  <a:pt x="146951" y="1947293"/>
                </a:lnTo>
                <a:close/>
              </a:path>
              <a:path w="1751329" h="5387975">
                <a:moveTo>
                  <a:pt x="96498" y="2167614"/>
                </a:moveTo>
                <a:lnTo>
                  <a:pt x="51106" y="2158955"/>
                </a:lnTo>
                <a:lnTo>
                  <a:pt x="56195" y="2132774"/>
                </a:lnTo>
                <a:lnTo>
                  <a:pt x="61521" y="2106521"/>
                </a:lnTo>
                <a:lnTo>
                  <a:pt x="67071" y="2080267"/>
                </a:lnTo>
                <a:lnTo>
                  <a:pt x="72830" y="2054086"/>
                </a:lnTo>
                <a:lnTo>
                  <a:pt x="117857" y="2064285"/>
                </a:lnTo>
                <a:lnTo>
                  <a:pt x="112190" y="2090036"/>
                </a:lnTo>
                <a:lnTo>
                  <a:pt x="106723" y="2115877"/>
                </a:lnTo>
                <a:lnTo>
                  <a:pt x="101483" y="2141755"/>
                </a:lnTo>
                <a:lnTo>
                  <a:pt x="96498" y="2167614"/>
                </a:lnTo>
                <a:close/>
              </a:path>
              <a:path w="1751329" h="5387975">
                <a:moveTo>
                  <a:pt x="63171" y="2391014"/>
                </a:moveTo>
                <a:lnTo>
                  <a:pt x="17240" y="2386011"/>
                </a:lnTo>
                <a:lnTo>
                  <a:pt x="20297" y="2359430"/>
                </a:lnTo>
                <a:lnTo>
                  <a:pt x="23595" y="2332831"/>
                </a:lnTo>
                <a:lnTo>
                  <a:pt x="27117" y="2306268"/>
                </a:lnTo>
                <a:lnTo>
                  <a:pt x="30844" y="2279795"/>
                </a:lnTo>
                <a:lnTo>
                  <a:pt x="76544" y="2286337"/>
                </a:lnTo>
                <a:lnTo>
                  <a:pt x="72866" y="2312489"/>
                </a:lnTo>
                <a:lnTo>
                  <a:pt x="69403" y="2338676"/>
                </a:lnTo>
                <a:lnTo>
                  <a:pt x="66167" y="2364863"/>
                </a:lnTo>
                <a:lnTo>
                  <a:pt x="63171" y="2391014"/>
                </a:lnTo>
                <a:close/>
              </a:path>
              <a:path w="1751329" h="5387975">
                <a:moveTo>
                  <a:pt x="47508" y="2615953"/>
                </a:moveTo>
                <a:lnTo>
                  <a:pt x="1269" y="2614606"/>
                </a:lnTo>
                <a:lnTo>
                  <a:pt x="2246" y="2587881"/>
                </a:lnTo>
                <a:lnTo>
                  <a:pt x="3468" y="2561137"/>
                </a:lnTo>
                <a:lnTo>
                  <a:pt x="4928" y="2534430"/>
                </a:lnTo>
                <a:lnTo>
                  <a:pt x="6619" y="2507813"/>
                </a:lnTo>
                <a:lnTo>
                  <a:pt x="52684" y="2511084"/>
                </a:lnTo>
                <a:lnTo>
                  <a:pt x="51039" y="2537184"/>
                </a:lnTo>
                <a:lnTo>
                  <a:pt x="49612" y="2563446"/>
                </a:lnTo>
                <a:lnTo>
                  <a:pt x="48427" y="2589745"/>
                </a:lnTo>
                <a:lnTo>
                  <a:pt x="47508" y="2615953"/>
                </a:lnTo>
                <a:close/>
              </a:path>
              <a:path w="1751329" h="5387975">
                <a:moveTo>
                  <a:pt x="3001" y="2843586"/>
                </a:moveTo>
                <a:lnTo>
                  <a:pt x="1885" y="2816942"/>
                </a:lnTo>
                <a:lnTo>
                  <a:pt x="987" y="2788914"/>
                </a:lnTo>
                <a:lnTo>
                  <a:pt x="377" y="2762538"/>
                </a:lnTo>
                <a:lnTo>
                  <a:pt x="0" y="2736793"/>
                </a:lnTo>
                <a:lnTo>
                  <a:pt x="46142" y="2736215"/>
                </a:lnTo>
                <a:lnTo>
                  <a:pt x="46574" y="2763437"/>
                </a:lnTo>
                <a:lnTo>
                  <a:pt x="47240" y="2790189"/>
                </a:lnTo>
                <a:lnTo>
                  <a:pt x="48071" y="2815255"/>
                </a:lnTo>
                <a:lnTo>
                  <a:pt x="49163" y="2841469"/>
                </a:lnTo>
                <a:lnTo>
                  <a:pt x="3001" y="2843586"/>
                </a:lnTo>
                <a:close/>
              </a:path>
              <a:path w="1751329" h="5387975">
                <a:moveTo>
                  <a:pt x="22628" y="3071989"/>
                </a:moveTo>
                <a:lnTo>
                  <a:pt x="19412" y="3045378"/>
                </a:lnTo>
                <a:lnTo>
                  <a:pt x="16439" y="3018712"/>
                </a:lnTo>
                <a:lnTo>
                  <a:pt x="13723" y="2992083"/>
                </a:lnTo>
                <a:lnTo>
                  <a:pt x="11275" y="2965580"/>
                </a:lnTo>
                <a:lnTo>
                  <a:pt x="57264" y="2961540"/>
                </a:lnTo>
                <a:lnTo>
                  <a:pt x="59697" y="2987691"/>
                </a:lnTo>
                <a:lnTo>
                  <a:pt x="62358" y="3013878"/>
                </a:lnTo>
                <a:lnTo>
                  <a:pt x="65257" y="3040065"/>
                </a:lnTo>
                <a:lnTo>
                  <a:pt x="68405" y="3066216"/>
                </a:lnTo>
                <a:lnTo>
                  <a:pt x="22628" y="3071989"/>
                </a:lnTo>
                <a:close/>
              </a:path>
              <a:path w="1751329" h="5387975">
                <a:moveTo>
                  <a:pt x="59765" y="3298083"/>
                </a:moveTo>
                <a:lnTo>
                  <a:pt x="54524" y="3271869"/>
                </a:lnTo>
                <a:lnTo>
                  <a:pt x="49516" y="3245528"/>
                </a:lnTo>
                <a:lnTo>
                  <a:pt x="44750" y="3219151"/>
                </a:lnTo>
                <a:lnTo>
                  <a:pt x="40234" y="3192829"/>
                </a:lnTo>
                <a:lnTo>
                  <a:pt x="85780" y="3185325"/>
                </a:lnTo>
                <a:lnTo>
                  <a:pt x="90216" y="3211214"/>
                </a:lnTo>
                <a:lnTo>
                  <a:pt x="94925" y="3237158"/>
                </a:lnTo>
                <a:lnTo>
                  <a:pt x="99873" y="3263065"/>
                </a:lnTo>
                <a:lnTo>
                  <a:pt x="105022" y="3288847"/>
                </a:lnTo>
                <a:lnTo>
                  <a:pt x="59765" y="3298083"/>
                </a:lnTo>
                <a:close/>
              </a:path>
              <a:path w="1751329" h="5387975">
                <a:moveTo>
                  <a:pt x="114412" y="3520713"/>
                </a:moveTo>
                <a:lnTo>
                  <a:pt x="107172" y="3495043"/>
                </a:lnTo>
                <a:lnTo>
                  <a:pt x="100132" y="3469193"/>
                </a:lnTo>
                <a:lnTo>
                  <a:pt x="93320" y="3443270"/>
                </a:lnTo>
                <a:lnTo>
                  <a:pt x="86762" y="3417383"/>
                </a:lnTo>
                <a:lnTo>
                  <a:pt x="131634" y="3406223"/>
                </a:lnTo>
                <a:lnTo>
                  <a:pt x="138069" y="3431680"/>
                </a:lnTo>
                <a:lnTo>
                  <a:pt x="144755" y="3457191"/>
                </a:lnTo>
                <a:lnTo>
                  <a:pt x="151682" y="3482665"/>
                </a:lnTo>
                <a:lnTo>
                  <a:pt x="158842" y="3508014"/>
                </a:lnTo>
                <a:lnTo>
                  <a:pt x="114412" y="3520713"/>
                </a:lnTo>
                <a:close/>
              </a:path>
              <a:path w="1751329" h="5387975">
                <a:moveTo>
                  <a:pt x="186127" y="3738533"/>
                </a:moveTo>
                <a:lnTo>
                  <a:pt x="176910" y="3713440"/>
                </a:lnTo>
                <a:lnTo>
                  <a:pt x="167893" y="3688167"/>
                </a:lnTo>
                <a:lnTo>
                  <a:pt x="159103" y="3662821"/>
                </a:lnTo>
                <a:lnTo>
                  <a:pt x="150568" y="3637512"/>
                </a:lnTo>
                <a:lnTo>
                  <a:pt x="194382" y="3623081"/>
                </a:lnTo>
                <a:lnTo>
                  <a:pt x="202801" y="3647957"/>
                </a:lnTo>
                <a:lnTo>
                  <a:pt x="211455" y="3672869"/>
                </a:lnTo>
                <a:lnTo>
                  <a:pt x="220332" y="3697709"/>
                </a:lnTo>
                <a:lnTo>
                  <a:pt x="229422" y="3722369"/>
                </a:lnTo>
                <a:lnTo>
                  <a:pt x="186127" y="3738533"/>
                </a:lnTo>
                <a:close/>
              </a:path>
              <a:path w="1751329" h="5387975">
                <a:moveTo>
                  <a:pt x="274429" y="3950195"/>
                </a:moveTo>
                <a:lnTo>
                  <a:pt x="263336" y="3925962"/>
                </a:lnTo>
                <a:lnTo>
                  <a:pt x="252402" y="3901513"/>
                </a:lnTo>
                <a:lnTo>
                  <a:pt x="241677" y="3876919"/>
                </a:lnTo>
                <a:lnTo>
                  <a:pt x="231212" y="3852253"/>
                </a:lnTo>
                <a:lnTo>
                  <a:pt x="273756" y="3834358"/>
                </a:lnTo>
                <a:lnTo>
                  <a:pt x="284083" y="3858624"/>
                </a:lnTo>
                <a:lnTo>
                  <a:pt x="294638" y="3882872"/>
                </a:lnTo>
                <a:lnTo>
                  <a:pt x="305388" y="3907012"/>
                </a:lnTo>
                <a:lnTo>
                  <a:pt x="316300" y="3930953"/>
                </a:lnTo>
                <a:lnTo>
                  <a:pt x="274429" y="3950195"/>
                </a:lnTo>
                <a:close/>
              </a:path>
              <a:path w="1751329" h="5387975">
                <a:moveTo>
                  <a:pt x="1700166" y="5387766"/>
                </a:moveTo>
                <a:lnTo>
                  <a:pt x="1675933" y="5376226"/>
                </a:lnTo>
                <a:lnTo>
                  <a:pt x="1651773" y="5364435"/>
                </a:lnTo>
                <a:lnTo>
                  <a:pt x="1627756" y="5352427"/>
                </a:lnTo>
                <a:lnTo>
                  <a:pt x="1603956" y="5340238"/>
                </a:lnTo>
                <a:lnTo>
                  <a:pt x="1625123" y="5299252"/>
                </a:lnTo>
                <a:lnTo>
                  <a:pt x="1672241" y="5322968"/>
                </a:lnTo>
                <a:lnTo>
                  <a:pt x="1695990" y="5334537"/>
                </a:lnTo>
                <a:lnTo>
                  <a:pt x="1719793" y="5345818"/>
                </a:lnTo>
                <a:lnTo>
                  <a:pt x="1700166" y="5387766"/>
                </a:lnTo>
                <a:close/>
              </a:path>
              <a:path w="1751329" h="5387975">
                <a:moveTo>
                  <a:pt x="378759" y="4154545"/>
                </a:moveTo>
                <a:lnTo>
                  <a:pt x="365805" y="4131181"/>
                </a:lnTo>
                <a:lnTo>
                  <a:pt x="353011" y="4107619"/>
                </a:lnTo>
                <a:lnTo>
                  <a:pt x="340430" y="4083948"/>
                </a:lnTo>
                <a:lnTo>
                  <a:pt x="328114" y="4060259"/>
                </a:lnTo>
                <a:lnTo>
                  <a:pt x="369215" y="4039093"/>
                </a:lnTo>
                <a:lnTo>
                  <a:pt x="381313" y="4062463"/>
                </a:lnTo>
                <a:lnTo>
                  <a:pt x="393679" y="4085779"/>
                </a:lnTo>
                <a:lnTo>
                  <a:pt x="406273" y="4108986"/>
                </a:lnTo>
                <a:lnTo>
                  <a:pt x="419052" y="4132032"/>
                </a:lnTo>
                <a:lnTo>
                  <a:pt x="378759" y="4154545"/>
                </a:lnTo>
                <a:close/>
              </a:path>
              <a:path w="1751329" h="5387975">
                <a:moveTo>
                  <a:pt x="1496393" y="5281935"/>
                </a:moveTo>
                <a:lnTo>
                  <a:pt x="1473171" y="5268634"/>
                </a:lnTo>
                <a:lnTo>
                  <a:pt x="1450020" y="5255044"/>
                </a:lnTo>
                <a:lnTo>
                  <a:pt x="1427014" y="5241238"/>
                </a:lnTo>
                <a:lnTo>
                  <a:pt x="1404224" y="5227287"/>
                </a:lnTo>
                <a:lnTo>
                  <a:pt x="1428469" y="5188034"/>
                </a:lnTo>
                <a:lnTo>
                  <a:pt x="1473567" y="5215309"/>
                </a:lnTo>
                <a:lnTo>
                  <a:pt x="1496306" y="5228676"/>
                </a:lnTo>
                <a:lnTo>
                  <a:pt x="1519099" y="5241719"/>
                </a:lnTo>
                <a:lnTo>
                  <a:pt x="1496393" y="5281935"/>
                </a:lnTo>
                <a:close/>
              </a:path>
              <a:path w="1751329" h="5387975">
                <a:moveTo>
                  <a:pt x="498502" y="4350429"/>
                </a:moveTo>
                <a:lnTo>
                  <a:pt x="483800" y="4328075"/>
                </a:lnTo>
                <a:lnTo>
                  <a:pt x="469250" y="4305522"/>
                </a:lnTo>
                <a:lnTo>
                  <a:pt x="454894" y="4282862"/>
                </a:lnTo>
                <a:lnTo>
                  <a:pt x="440776" y="4260184"/>
                </a:lnTo>
                <a:lnTo>
                  <a:pt x="480088" y="4235938"/>
                </a:lnTo>
                <a:lnTo>
                  <a:pt x="493986" y="4258322"/>
                </a:lnTo>
                <a:lnTo>
                  <a:pt x="508131" y="4280652"/>
                </a:lnTo>
                <a:lnTo>
                  <a:pt x="522460" y="4302801"/>
                </a:lnTo>
                <a:lnTo>
                  <a:pt x="536909" y="4324644"/>
                </a:lnTo>
                <a:lnTo>
                  <a:pt x="498502" y="4350429"/>
                </a:lnTo>
                <a:close/>
              </a:path>
              <a:path w="1751329" h="5387975">
                <a:moveTo>
                  <a:pt x="1301472" y="5160709"/>
                </a:moveTo>
                <a:lnTo>
                  <a:pt x="1279404" y="5145593"/>
                </a:lnTo>
                <a:lnTo>
                  <a:pt x="1257408" y="5130259"/>
                </a:lnTo>
                <a:lnTo>
                  <a:pt x="1235556" y="5114709"/>
                </a:lnTo>
                <a:lnTo>
                  <a:pt x="1213920" y="5098943"/>
                </a:lnTo>
                <a:lnTo>
                  <a:pt x="1241244" y="5061806"/>
                </a:lnTo>
                <a:lnTo>
                  <a:pt x="1262558" y="5077230"/>
                </a:lnTo>
                <a:lnTo>
                  <a:pt x="1284034" y="5092545"/>
                </a:lnTo>
                <a:lnTo>
                  <a:pt x="1305618" y="5107644"/>
                </a:lnTo>
                <a:lnTo>
                  <a:pt x="1327256" y="5122418"/>
                </a:lnTo>
                <a:lnTo>
                  <a:pt x="1301472" y="5160709"/>
                </a:lnTo>
                <a:close/>
              </a:path>
              <a:path w="1751329" h="5387975">
                <a:moveTo>
                  <a:pt x="633004" y="4536306"/>
                </a:moveTo>
                <a:lnTo>
                  <a:pt x="616597" y="4515245"/>
                </a:lnTo>
                <a:lnTo>
                  <a:pt x="600317" y="4493950"/>
                </a:lnTo>
                <a:lnTo>
                  <a:pt x="584216" y="4472474"/>
                </a:lnTo>
                <a:lnTo>
                  <a:pt x="568351" y="4450872"/>
                </a:lnTo>
                <a:lnTo>
                  <a:pt x="605680" y="4423741"/>
                </a:lnTo>
                <a:lnTo>
                  <a:pt x="621369" y="4444943"/>
                </a:lnTo>
                <a:lnTo>
                  <a:pt x="637237" y="4466073"/>
                </a:lnTo>
                <a:lnTo>
                  <a:pt x="653250" y="4487059"/>
                </a:lnTo>
                <a:lnTo>
                  <a:pt x="669371" y="4507828"/>
                </a:lnTo>
                <a:lnTo>
                  <a:pt x="633004" y="4536306"/>
                </a:lnTo>
                <a:close/>
              </a:path>
              <a:path w="1751329" h="5387975">
                <a:moveTo>
                  <a:pt x="1116556" y="5024669"/>
                </a:moveTo>
                <a:lnTo>
                  <a:pt x="1095786" y="5007904"/>
                </a:lnTo>
                <a:lnTo>
                  <a:pt x="1075089" y="4990851"/>
                </a:lnTo>
                <a:lnTo>
                  <a:pt x="1054536" y="4973581"/>
                </a:lnTo>
                <a:lnTo>
                  <a:pt x="1034200" y="4956167"/>
                </a:lnTo>
                <a:lnTo>
                  <a:pt x="1064217" y="4921147"/>
                </a:lnTo>
                <a:lnTo>
                  <a:pt x="1084346" y="4938353"/>
                </a:lnTo>
                <a:lnTo>
                  <a:pt x="1104602" y="4955325"/>
                </a:lnTo>
                <a:lnTo>
                  <a:pt x="1124965" y="4972045"/>
                </a:lnTo>
                <a:lnTo>
                  <a:pt x="1145419" y="4988494"/>
                </a:lnTo>
                <a:lnTo>
                  <a:pt x="1116556" y="5024669"/>
                </a:lnTo>
                <a:close/>
              </a:path>
              <a:path w="1751329" h="5387975">
                <a:moveTo>
                  <a:pt x="781360" y="4711409"/>
                </a:moveTo>
                <a:lnTo>
                  <a:pt x="763477" y="4691647"/>
                </a:lnTo>
                <a:lnTo>
                  <a:pt x="745666" y="4671650"/>
                </a:lnTo>
                <a:lnTo>
                  <a:pt x="727999" y="4651473"/>
                </a:lnTo>
                <a:lnTo>
                  <a:pt x="710549" y="4631170"/>
                </a:lnTo>
                <a:lnTo>
                  <a:pt x="745570" y="4601152"/>
                </a:lnTo>
                <a:lnTo>
                  <a:pt x="762761" y="4621194"/>
                </a:lnTo>
                <a:lnTo>
                  <a:pt x="780205" y="4641127"/>
                </a:lnTo>
                <a:lnTo>
                  <a:pt x="797794" y="4660844"/>
                </a:lnTo>
                <a:lnTo>
                  <a:pt x="815418" y="4680236"/>
                </a:lnTo>
                <a:lnTo>
                  <a:pt x="781360" y="4711409"/>
                </a:lnTo>
                <a:close/>
              </a:path>
              <a:path w="1751329" h="5387975">
                <a:moveTo>
                  <a:pt x="942993" y="4874581"/>
                </a:moveTo>
                <a:lnTo>
                  <a:pt x="906529" y="4840018"/>
                </a:lnTo>
                <a:lnTo>
                  <a:pt x="870643" y="4804733"/>
                </a:lnTo>
                <a:lnTo>
                  <a:pt x="866025" y="4799922"/>
                </a:lnTo>
                <a:lnTo>
                  <a:pt x="898736" y="4767403"/>
                </a:lnTo>
                <a:lnTo>
                  <a:pt x="920916" y="4789438"/>
                </a:lnTo>
                <a:lnTo>
                  <a:pt x="938639" y="4806729"/>
                </a:lnTo>
                <a:lnTo>
                  <a:pt x="956471" y="4823839"/>
                </a:lnTo>
                <a:lnTo>
                  <a:pt x="974357" y="4840715"/>
                </a:lnTo>
                <a:lnTo>
                  <a:pt x="942993" y="4874581"/>
                </a:lnTo>
                <a:close/>
              </a:path>
            </a:pathLst>
          </a:custGeom>
          <a:solidFill>
            <a:srgbClr val="1CA38B"/>
          </a:solidFill>
        </p:spPr>
        <p:txBody>
          <a:bodyPr wrap="square" lIns="0" tIns="0" rIns="0" bIns="0" rtlCol="0"/>
          <a:lstStyle/>
          <a:p>
            <a:pPr defTabSz="829178"/>
            <a:endParaRPr sz="1632">
              <a:solidFill>
                <a:prstClr val="black"/>
              </a:solidFill>
              <a:latin typeface="Calibri"/>
            </a:endParaRPr>
          </a:p>
        </p:txBody>
      </p:sp>
      <p:sp>
        <p:nvSpPr>
          <p:cNvPr id="6" name="object 6"/>
          <p:cNvSpPr/>
          <p:nvPr/>
        </p:nvSpPr>
        <p:spPr>
          <a:xfrm>
            <a:off x="4455452" y="5271813"/>
            <a:ext cx="975722" cy="975722"/>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7" name="object 7"/>
          <p:cNvSpPr/>
          <p:nvPr/>
        </p:nvSpPr>
        <p:spPr>
          <a:xfrm>
            <a:off x="4478126" y="4226920"/>
            <a:ext cx="949818" cy="682142"/>
          </a:xfrm>
          <a:prstGeom prst="rect">
            <a:avLst/>
          </a:prstGeom>
          <a:blipFill>
            <a:blip r:embed="rId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8" name="object 8"/>
          <p:cNvSpPr/>
          <p:nvPr/>
        </p:nvSpPr>
        <p:spPr>
          <a:xfrm>
            <a:off x="1508688" y="334498"/>
            <a:ext cx="1752847" cy="699411"/>
          </a:xfrm>
          <a:prstGeom prst="rect">
            <a:avLst/>
          </a:prstGeom>
          <a:blipFill>
            <a:blip r:embed="rId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9" name="object 9"/>
          <p:cNvSpPr/>
          <p:nvPr/>
        </p:nvSpPr>
        <p:spPr>
          <a:xfrm>
            <a:off x="10085480" y="5332043"/>
            <a:ext cx="820298" cy="768489"/>
          </a:xfrm>
          <a:prstGeom prst="rect">
            <a:avLst/>
          </a:prstGeom>
          <a:blipFill>
            <a:blip r:embed="rId5"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0" name="object 10"/>
          <p:cNvSpPr txBox="1">
            <a:spLocks noGrp="1"/>
          </p:cNvSpPr>
          <p:nvPr>
            <p:ph type="title"/>
          </p:nvPr>
        </p:nvSpPr>
        <p:spPr>
          <a:xfrm>
            <a:off x="1497172" y="1322822"/>
            <a:ext cx="7088327" cy="1272607"/>
          </a:xfrm>
          <a:prstGeom prst="rect">
            <a:avLst/>
          </a:prstGeom>
        </p:spPr>
        <p:txBody>
          <a:bodyPr vert="horz" wrap="square" lIns="0" tIns="10365" rIns="0" bIns="0" rtlCol="0">
            <a:spAutoFit/>
          </a:bodyPr>
          <a:lstStyle/>
          <a:p>
            <a:pPr marL="11516" marR="4607">
              <a:lnSpc>
                <a:spcPct val="118800"/>
              </a:lnSpc>
              <a:spcBef>
                <a:spcPts val="82"/>
              </a:spcBef>
            </a:pPr>
            <a:r>
              <a:rPr sz="1723" spc="86" dirty="0"/>
              <a:t>Like all </a:t>
            </a:r>
            <a:r>
              <a:rPr sz="1723" spc="82" dirty="0"/>
              <a:t>charities, </a:t>
            </a:r>
            <a:r>
              <a:rPr sz="1723" spc="73" dirty="0"/>
              <a:t>Early </a:t>
            </a:r>
            <a:r>
              <a:rPr sz="1723" spc="95" dirty="0"/>
              <a:t>Break </a:t>
            </a:r>
            <a:r>
              <a:rPr sz="1723" spc="73" dirty="0"/>
              <a:t>relies </a:t>
            </a:r>
            <a:r>
              <a:rPr sz="1723" spc="54" dirty="0"/>
              <a:t>on </a:t>
            </a:r>
            <a:r>
              <a:rPr sz="1723" spc="73" dirty="0"/>
              <a:t>the </a:t>
            </a:r>
            <a:r>
              <a:rPr sz="1723" spc="50" dirty="0"/>
              <a:t>goodwill </a:t>
            </a:r>
            <a:r>
              <a:rPr sz="1723" spc="45" dirty="0"/>
              <a:t>of </a:t>
            </a:r>
            <a:r>
              <a:rPr sz="1723" spc="68" dirty="0"/>
              <a:t>volunteers </a:t>
            </a:r>
            <a:r>
              <a:rPr sz="1723" spc="86" dirty="0"/>
              <a:t>and  </a:t>
            </a:r>
            <a:r>
              <a:rPr sz="1723" spc="77" dirty="0"/>
              <a:t>fundraisers </a:t>
            </a:r>
            <a:r>
              <a:rPr sz="1723" spc="41" dirty="0"/>
              <a:t>to </a:t>
            </a:r>
            <a:r>
              <a:rPr sz="1723" spc="63" dirty="0"/>
              <a:t>support </a:t>
            </a:r>
            <a:r>
              <a:rPr sz="1723" spc="86" dirty="0"/>
              <a:t>them. </a:t>
            </a:r>
            <a:r>
              <a:rPr sz="1723" spc="32" dirty="0"/>
              <a:t>If </a:t>
            </a:r>
            <a:r>
              <a:rPr sz="1723" spc="45" dirty="0"/>
              <a:t>you </a:t>
            </a:r>
            <a:r>
              <a:rPr sz="1723" spc="36" dirty="0"/>
              <a:t>would </a:t>
            </a:r>
            <a:r>
              <a:rPr sz="1723" spc="73" dirty="0"/>
              <a:t>like </a:t>
            </a:r>
            <a:r>
              <a:rPr sz="1723" spc="41" dirty="0"/>
              <a:t>to </a:t>
            </a:r>
            <a:r>
              <a:rPr sz="1723" spc="73" dirty="0"/>
              <a:t>help Early </a:t>
            </a:r>
            <a:r>
              <a:rPr sz="1723" spc="95" dirty="0"/>
              <a:t>Break </a:t>
            </a:r>
            <a:r>
              <a:rPr sz="1723" spc="86" dirty="0"/>
              <a:t>at  </a:t>
            </a:r>
            <a:r>
              <a:rPr sz="1723" spc="82" dirty="0"/>
              <a:t>events,</a:t>
            </a:r>
            <a:r>
              <a:rPr sz="1723" spc="-9" dirty="0"/>
              <a:t> </a:t>
            </a:r>
            <a:r>
              <a:rPr sz="1723" spc="68" dirty="0"/>
              <a:t>pre-event</a:t>
            </a:r>
            <a:r>
              <a:rPr sz="1723" spc="-5" dirty="0"/>
              <a:t> </a:t>
            </a:r>
            <a:r>
              <a:rPr sz="1723" spc="73" dirty="0"/>
              <a:t>organisation,</a:t>
            </a:r>
            <a:r>
              <a:rPr sz="1723" spc="-9" dirty="0"/>
              <a:t> </a:t>
            </a:r>
            <a:r>
              <a:rPr sz="1723" spc="68" dirty="0"/>
              <a:t>administration,</a:t>
            </a:r>
            <a:r>
              <a:rPr sz="1723" spc="-5" dirty="0"/>
              <a:t> </a:t>
            </a:r>
            <a:r>
              <a:rPr sz="1723" spc="73" dirty="0"/>
              <a:t>corporate</a:t>
            </a:r>
            <a:r>
              <a:rPr sz="1723" spc="-9" dirty="0"/>
              <a:t> </a:t>
            </a:r>
            <a:r>
              <a:rPr sz="1723" spc="73" dirty="0"/>
              <a:t>sponsorship,  </a:t>
            </a:r>
            <a:r>
              <a:rPr sz="1723" spc="45" dirty="0"/>
              <a:t>third</a:t>
            </a:r>
            <a:r>
              <a:rPr sz="1723" spc="-23" dirty="0"/>
              <a:t> </a:t>
            </a:r>
            <a:r>
              <a:rPr sz="1723" spc="59" dirty="0"/>
              <a:t>party</a:t>
            </a:r>
            <a:r>
              <a:rPr sz="1723" spc="-23" dirty="0"/>
              <a:t> </a:t>
            </a:r>
            <a:r>
              <a:rPr sz="1723" spc="77" dirty="0"/>
              <a:t>fundraising</a:t>
            </a:r>
            <a:r>
              <a:rPr sz="1723" spc="-23" dirty="0"/>
              <a:t> </a:t>
            </a:r>
            <a:r>
              <a:rPr sz="1723" spc="86" dirty="0"/>
              <a:t>and</a:t>
            </a:r>
            <a:r>
              <a:rPr sz="1723" spc="-23" dirty="0"/>
              <a:t> </a:t>
            </a:r>
            <a:r>
              <a:rPr sz="1723" spc="127" dirty="0"/>
              <a:t>much</a:t>
            </a:r>
            <a:r>
              <a:rPr sz="1723" spc="-23" dirty="0"/>
              <a:t> </a:t>
            </a:r>
            <a:r>
              <a:rPr sz="1723" spc="77" dirty="0"/>
              <a:t>more,</a:t>
            </a:r>
            <a:r>
              <a:rPr sz="1723" spc="-23" dirty="0"/>
              <a:t> </a:t>
            </a:r>
            <a:r>
              <a:rPr sz="1723" spc="95" dirty="0"/>
              <a:t>please</a:t>
            </a:r>
            <a:r>
              <a:rPr sz="1723" spc="-23" dirty="0"/>
              <a:t> </a:t>
            </a:r>
            <a:r>
              <a:rPr sz="1723" spc="100" dirty="0"/>
              <a:t>get</a:t>
            </a:r>
            <a:r>
              <a:rPr sz="1723" spc="-23" dirty="0"/>
              <a:t> </a:t>
            </a:r>
            <a:r>
              <a:rPr sz="1723" spc="50" dirty="0"/>
              <a:t>in</a:t>
            </a:r>
            <a:r>
              <a:rPr sz="1723" spc="-23" dirty="0"/>
              <a:t> </a:t>
            </a:r>
            <a:r>
              <a:rPr sz="1723" spc="82" dirty="0"/>
              <a:t>touch.</a:t>
            </a:r>
            <a:endParaRPr sz="1723"/>
          </a:p>
        </p:txBody>
      </p:sp>
      <p:sp>
        <p:nvSpPr>
          <p:cNvPr id="11" name="object 11"/>
          <p:cNvSpPr txBox="1"/>
          <p:nvPr/>
        </p:nvSpPr>
        <p:spPr>
          <a:xfrm>
            <a:off x="1497172" y="4142184"/>
            <a:ext cx="1510947" cy="662124"/>
          </a:xfrm>
          <a:prstGeom prst="rect">
            <a:avLst/>
          </a:prstGeom>
        </p:spPr>
        <p:txBody>
          <a:bodyPr vert="horz" wrap="square" lIns="0" tIns="10941" rIns="0" bIns="0" rtlCol="0">
            <a:spAutoFit/>
          </a:bodyPr>
          <a:lstStyle/>
          <a:p>
            <a:pPr marL="11516" marR="4607" defTabSz="829178">
              <a:lnSpc>
                <a:spcPct val="115700"/>
              </a:lnSpc>
              <a:spcBef>
                <a:spcPts val="86"/>
              </a:spcBef>
            </a:pPr>
            <a:r>
              <a:rPr sz="1224" spc="-23" dirty="0">
                <a:solidFill>
                  <a:srgbClr val="FFFFFF"/>
                </a:solidFill>
                <a:latin typeface="Calibri"/>
                <a:cs typeface="Calibri"/>
                <a:hlinkClick r:id="rId6"/>
              </a:rPr>
              <a:t>i</a:t>
            </a:r>
            <a:r>
              <a:rPr sz="1224" spc="32" dirty="0">
                <a:solidFill>
                  <a:srgbClr val="FFFFFF"/>
                </a:solidFill>
                <a:latin typeface="Calibri"/>
                <a:cs typeface="Calibri"/>
                <a:hlinkClick r:id="rId6"/>
              </a:rPr>
              <a:t>n</a:t>
            </a:r>
            <a:r>
              <a:rPr sz="1224" dirty="0">
                <a:solidFill>
                  <a:srgbClr val="FFFFFF"/>
                </a:solidFill>
                <a:latin typeface="Calibri"/>
                <a:cs typeface="Calibri"/>
                <a:hlinkClick r:id="rId6"/>
              </a:rPr>
              <a:t>f</a:t>
            </a:r>
            <a:r>
              <a:rPr sz="1224" spc="5" dirty="0">
                <a:solidFill>
                  <a:srgbClr val="FFFFFF"/>
                </a:solidFill>
                <a:latin typeface="Calibri"/>
                <a:cs typeface="Calibri"/>
                <a:hlinkClick r:id="rId6"/>
              </a:rPr>
              <a:t>o</a:t>
            </a:r>
            <a:r>
              <a:rPr sz="1224" spc="-36" dirty="0">
                <a:solidFill>
                  <a:srgbClr val="FFFFFF"/>
                </a:solidFill>
                <a:latin typeface="Calibri"/>
                <a:cs typeface="Calibri"/>
                <a:hlinkClick r:id="rId6"/>
              </a:rPr>
              <a:t>@</a:t>
            </a:r>
            <a:r>
              <a:rPr sz="1224" spc="32" dirty="0">
                <a:solidFill>
                  <a:srgbClr val="FFFFFF"/>
                </a:solidFill>
                <a:latin typeface="Calibri"/>
                <a:cs typeface="Calibri"/>
                <a:hlinkClick r:id="rId6"/>
              </a:rPr>
              <a:t>e</a:t>
            </a:r>
            <a:r>
              <a:rPr sz="1224" spc="59" dirty="0">
                <a:solidFill>
                  <a:srgbClr val="FFFFFF"/>
                </a:solidFill>
                <a:latin typeface="Calibri"/>
                <a:cs typeface="Calibri"/>
                <a:hlinkClick r:id="rId6"/>
              </a:rPr>
              <a:t>a</a:t>
            </a:r>
            <a:r>
              <a:rPr sz="1224" spc="-41" dirty="0">
                <a:solidFill>
                  <a:srgbClr val="FFFFFF"/>
                </a:solidFill>
                <a:latin typeface="Calibri"/>
                <a:cs typeface="Calibri"/>
                <a:hlinkClick r:id="rId6"/>
              </a:rPr>
              <a:t>r</a:t>
            </a:r>
            <a:r>
              <a:rPr sz="1224" spc="14" dirty="0">
                <a:solidFill>
                  <a:srgbClr val="FFFFFF"/>
                </a:solidFill>
                <a:latin typeface="Calibri"/>
                <a:cs typeface="Calibri"/>
                <a:hlinkClick r:id="rId6"/>
              </a:rPr>
              <a:t>l</a:t>
            </a:r>
            <a:r>
              <a:rPr sz="1224" dirty="0">
                <a:solidFill>
                  <a:srgbClr val="FFFFFF"/>
                </a:solidFill>
                <a:latin typeface="Calibri"/>
                <a:cs typeface="Calibri"/>
                <a:hlinkClick r:id="rId6"/>
              </a:rPr>
              <a:t>y</a:t>
            </a:r>
            <a:r>
              <a:rPr sz="1224" spc="23" dirty="0">
                <a:solidFill>
                  <a:srgbClr val="FFFFFF"/>
                </a:solidFill>
                <a:latin typeface="Calibri"/>
                <a:cs typeface="Calibri"/>
                <a:hlinkClick r:id="rId6"/>
              </a:rPr>
              <a:t>b</a:t>
            </a:r>
            <a:r>
              <a:rPr sz="1224" spc="-41" dirty="0">
                <a:solidFill>
                  <a:srgbClr val="FFFFFF"/>
                </a:solidFill>
                <a:latin typeface="Calibri"/>
                <a:cs typeface="Calibri"/>
                <a:hlinkClick r:id="rId6"/>
              </a:rPr>
              <a:t>r</a:t>
            </a:r>
            <a:r>
              <a:rPr sz="1224" spc="32" dirty="0">
                <a:solidFill>
                  <a:srgbClr val="FFFFFF"/>
                </a:solidFill>
                <a:latin typeface="Calibri"/>
                <a:cs typeface="Calibri"/>
                <a:hlinkClick r:id="rId6"/>
              </a:rPr>
              <a:t>e</a:t>
            </a:r>
            <a:r>
              <a:rPr sz="1224" spc="59" dirty="0">
                <a:solidFill>
                  <a:srgbClr val="FFFFFF"/>
                </a:solidFill>
                <a:latin typeface="Calibri"/>
                <a:cs typeface="Calibri"/>
                <a:hlinkClick r:id="rId6"/>
              </a:rPr>
              <a:t>a</a:t>
            </a:r>
            <a:r>
              <a:rPr sz="1224" spc="45" dirty="0">
                <a:solidFill>
                  <a:srgbClr val="FFFFFF"/>
                </a:solidFill>
                <a:latin typeface="Calibri"/>
                <a:cs typeface="Calibri"/>
                <a:hlinkClick r:id="rId6"/>
              </a:rPr>
              <a:t>k</a:t>
            </a:r>
            <a:r>
              <a:rPr sz="1224" spc="14" dirty="0">
                <a:solidFill>
                  <a:srgbClr val="FFFFFF"/>
                </a:solidFill>
                <a:latin typeface="Calibri"/>
                <a:cs typeface="Calibri"/>
                <a:hlinkClick r:id="rId6"/>
              </a:rPr>
              <a:t>.</a:t>
            </a:r>
            <a:r>
              <a:rPr sz="1224" spc="113" dirty="0">
                <a:solidFill>
                  <a:srgbClr val="FFFFFF"/>
                </a:solidFill>
                <a:latin typeface="Calibri"/>
                <a:cs typeface="Calibri"/>
                <a:hlinkClick r:id="rId6"/>
              </a:rPr>
              <a:t>c</a:t>
            </a:r>
            <a:r>
              <a:rPr sz="1224" spc="5" dirty="0">
                <a:solidFill>
                  <a:srgbClr val="FFFFFF"/>
                </a:solidFill>
                <a:latin typeface="Calibri"/>
                <a:cs typeface="Calibri"/>
                <a:hlinkClick r:id="rId6"/>
              </a:rPr>
              <a:t>o</a:t>
            </a:r>
            <a:r>
              <a:rPr sz="1224" spc="14" dirty="0">
                <a:solidFill>
                  <a:srgbClr val="FFFFFF"/>
                </a:solidFill>
                <a:latin typeface="Calibri"/>
                <a:cs typeface="Calibri"/>
                <a:hlinkClick r:id="rId6"/>
              </a:rPr>
              <a:t>.</a:t>
            </a:r>
            <a:r>
              <a:rPr sz="1224" spc="23" dirty="0">
                <a:solidFill>
                  <a:srgbClr val="FFFFFF"/>
                </a:solidFill>
                <a:latin typeface="Calibri"/>
                <a:cs typeface="Calibri"/>
                <a:hlinkClick r:id="rId6"/>
              </a:rPr>
              <a:t>u</a:t>
            </a:r>
            <a:r>
              <a:rPr sz="1224" spc="32" dirty="0">
                <a:solidFill>
                  <a:srgbClr val="FFFFFF"/>
                </a:solidFill>
                <a:latin typeface="Calibri"/>
                <a:cs typeface="Calibri"/>
                <a:hlinkClick r:id="rId6"/>
              </a:rPr>
              <a:t>k </a:t>
            </a:r>
            <a:r>
              <a:rPr sz="1224" spc="23" dirty="0">
                <a:solidFill>
                  <a:srgbClr val="FFFFFF"/>
                </a:solidFill>
                <a:latin typeface="Calibri"/>
                <a:cs typeface="Calibri"/>
              </a:rPr>
              <a:t> </a:t>
            </a:r>
            <a:r>
              <a:rPr sz="1224" spc="-5" dirty="0">
                <a:solidFill>
                  <a:srgbClr val="FFFFFF"/>
                </a:solidFill>
                <a:latin typeface="Calibri"/>
                <a:cs typeface="Calibri"/>
                <a:hlinkClick r:id="rId7"/>
              </a:rPr>
              <a:t>T: </a:t>
            </a:r>
            <a:r>
              <a:rPr sz="1224" spc="-95" dirty="0">
                <a:solidFill>
                  <a:srgbClr val="FFFFFF"/>
                </a:solidFill>
                <a:latin typeface="Calibri"/>
                <a:cs typeface="Calibri"/>
                <a:hlinkClick r:id="rId7"/>
              </a:rPr>
              <a:t>0161 </a:t>
            </a:r>
            <a:r>
              <a:rPr sz="1224" spc="-23" dirty="0">
                <a:solidFill>
                  <a:srgbClr val="FFFFFF"/>
                </a:solidFill>
                <a:latin typeface="Calibri"/>
                <a:cs typeface="Calibri"/>
                <a:hlinkClick r:id="rId7"/>
              </a:rPr>
              <a:t>723</a:t>
            </a:r>
            <a:r>
              <a:rPr sz="1224" spc="-82" dirty="0">
                <a:solidFill>
                  <a:srgbClr val="FFFFFF"/>
                </a:solidFill>
                <a:latin typeface="Calibri"/>
                <a:cs typeface="Calibri"/>
                <a:hlinkClick r:id="rId7"/>
              </a:rPr>
              <a:t> </a:t>
            </a:r>
            <a:r>
              <a:rPr sz="1224" spc="23" dirty="0">
                <a:solidFill>
                  <a:srgbClr val="FFFFFF"/>
                </a:solidFill>
                <a:latin typeface="Calibri"/>
                <a:cs typeface="Calibri"/>
                <a:hlinkClick r:id="rId7"/>
              </a:rPr>
              <a:t>3880</a:t>
            </a:r>
            <a:endParaRPr sz="1224">
              <a:solidFill>
                <a:prstClr val="black"/>
              </a:solidFill>
              <a:latin typeface="Calibri"/>
              <a:cs typeface="Calibri"/>
            </a:endParaRPr>
          </a:p>
          <a:p>
            <a:pPr marL="11516" defTabSz="829178">
              <a:spcBef>
                <a:spcPts val="230"/>
              </a:spcBef>
            </a:pPr>
            <a:r>
              <a:rPr sz="1224" spc="41" dirty="0">
                <a:solidFill>
                  <a:srgbClr val="FFFFFF"/>
                </a:solidFill>
                <a:latin typeface="Calibri"/>
                <a:cs typeface="Calibri"/>
                <a:hlinkClick r:id="rId7"/>
              </a:rPr>
              <a:t>F: </a:t>
            </a:r>
            <a:r>
              <a:rPr sz="1224" spc="-95" dirty="0">
                <a:solidFill>
                  <a:srgbClr val="FFFFFF"/>
                </a:solidFill>
                <a:latin typeface="Calibri"/>
                <a:cs typeface="Calibri"/>
                <a:hlinkClick r:id="rId7"/>
              </a:rPr>
              <a:t>0161  </a:t>
            </a:r>
            <a:r>
              <a:rPr sz="1224" spc="-23" dirty="0">
                <a:solidFill>
                  <a:srgbClr val="FFFFFF"/>
                </a:solidFill>
                <a:latin typeface="Calibri"/>
                <a:cs typeface="Calibri"/>
                <a:hlinkClick r:id="rId7"/>
              </a:rPr>
              <a:t>723</a:t>
            </a:r>
            <a:r>
              <a:rPr sz="1224" spc="-159" dirty="0">
                <a:solidFill>
                  <a:srgbClr val="FFFFFF"/>
                </a:solidFill>
                <a:latin typeface="Calibri"/>
                <a:cs typeface="Calibri"/>
                <a:hlinkClick r:id="rId7"/>
              </a:rPr>
              <a:t> </a:t>
            </a:r>
            <a:r>
              <a:rPr sz="1224" spc="5" dirty="0">
                <a:solidFill>
                  <a:srgbClr val="FFFFFF"/>
                </a:solidFill>
                <a:latin typeface="Calibri"/>
                <a:cs typeface="Calibri"/>
                <a:hlinkClick r:id="rId7"/>
              </a:rPr>
              <a:t>5544</a:t>
            </a:r>
            <a:endParaRPr sz="1224">
              <a:solidFill>
                <a:prstClr val="black"/>
              </a:solidFill>
              <a:latin typeface="Calibri"/>
              <a:cs typeface="Calibri"/>
            </a:endParaRPr>
          </a:p>
        </p:txBody>
      </p:sp>
      <p:sp>
        <p:nvSpPr>
          <p:cNvPr id="12" name="object 12"/>
          <p:cNvSpPr txBox="1"/>
          <p:nvPr/>
        </p:nvSpPr>
        <p:spPr>
          <a:xfrm>
            <a:off x="1497171" y="5005657"/>
            <a:ext cx="953556" cy="1099166"/>
          </a:xfrm>
          <a:prstGeom prst="rect">
            <a:avLst/>
          </a:prstGeom>
        </p:spPr>
        <p:txBody>
          <a:bodyPr vert="horz" wrap="square" lIns="0" tIns="10941" rIns="0" bIns="0" rtlCol="0">
            <a:spAutoFit/>
          </a:bodyPr>
          <a:lstStyle/>
          <a:p>
            <a:pPr marL="11516" marR="4607" defTabSz="829178">
              <a:lnSpc>
                <a:spcPct val="115700"/>
              </a:lnSpc>
              <a:spcBef>
                <a:spcPts val="86"/>
              </a:spcBef>
            </a:pPr>
            <a:r>
              <a:rPr sz="1224" spc="18" dirty="0">
                <a:solidFill>
                  <a:srgbClr val="FFFFFF"/>
                </a:solidFill>
                <a:latin typeface="Calibri"/>
                <a:cs typeface="Calibri"/>
                <a:hlinkClick r:id="rId7"/>
              </a:rPr>
              <a:t>Early </a:t>
            </a:r>
            <a:r>
              <a:rPr sz="1224" spc="27" dirty="0">
                <a:solidFill>
                  <a:srgbClr val="FFFFFF"/>
                </a:solidFill>
                <a:latin typeface="Calibri"/>
                <a:cs typeface="Calibri"/>
                <a:hlinkClick r:id="rId7"/>
              </a:rPr>
              <a:t>Break </a:t>
            </a:r>
            <a:r>
              <a:rPr sz="1224" spc="27" dirty="0">
                <a:solidFill>
                  <a:srgbClr val="FFFFFF"/>
                </a:solidFill>
                <a:latin typeface="Calibri"/>
                <a:cs typeface="Calibri"/>
              </a:rPr>
              <a:t> </a:t>
            </a:r>
            <a:r>
              <a:rPr sz="1224" spc="23" dirty="0">
                <a:solidFill>
                  <a:srgbClr val="FFFFFF"/>
                </a:solidFill>
                <a:latin typeface="Calibri"/>
                <a:cs typeface="Calibri"/>
                <a:hlinkClick r:id="rId7"/>
              </a:rPr>
              <a:t>Annara</a:t>
            </a:r>
            <a:r>
              <a:rPr sz="1224" spc="-73" dirty="0">
                <a:solidFill>
                  <a:srgbClr val="FFFFFF"/>
                </a:solidFill>
                <a:latin typeface="Calibri"/>
                <a:cs typeface="Calibri"/>
                <a:hlinkClick r:id="rId7"/>
              </a:rPr>
              <a:t> </a:t>
            </a:r>
            <a:r>
              <a:rPr sz="1224" spc="32" dirty="0">
                <a:solidFill>
                  <a:srgbClr val="FFFFFF"/>
                </a:solidFill>
                <a:latin typeface="Calibri"/>
                <a:cs typeface="Calibri"/>
                <a:hlinkClick r:id="rId7"/>
              </a:rPr>
              <a:t>House </a:t>
            </a:r>
            <a:r>
              <a:rPr sz="1224" spc="14" dirty="0">
                <a:solidFill>
                  <a:srgbClr val="FFFFFF"/>
                </a:solidFill>
                <a:latin typeface="Calibri"/>
                <a:cs typeface="Calibri"/>
              </a:rPr>
              <a:t> </a:t>
            </a:r>
            <a:r>
              <a:rPr sz="1224" spc="27" dirty="0">
                <a:solidFill>
                  <a:srgbClr val="FFFFFF"/>
                </a:solidFill>
                <a:latin typeface="Calibri"/>
                <a:cs typeface="Calibri"/>
                <a:hlinkClick r:id="rId7"/>
              </a:rPr>
              <a:t>7-9 </a:t>
            </a:r>
            <a:r>
              <a:rPr sz="1224" spc="5" dirty="0">
                <a:solidFill>
                  <a:srgbClr val="FFFFFF"/>
                </a:solidFill>
                <a:latin typeface="Calibri"/>
                <a:cs typeface="Calibri"/>
                <a:hlinkClick r:id="rId7"/>
              </a:rPr>
              <a:t>Bury</a:t>
            </a:r>
            <a:r>
              <a:rPr sz="1224" spc="-82" dirty="0">
                <a:solidFill>
                  <a:srgbClr val="FFFFFF"/>
                </a:solidFill>
                <a:latin typeface="Calibri"/>
                <a:cs typeface="Calibri"/>
                <a:hlinkClick r:id="rId7"/>
              </a:rPr>
              <a:t> </a:t>
            </a:r>
            <a:r>
              <a:rPr sz="1224" spc="32" dirty="0">
                <a:solidFill>
                  <a:srgbClr val="FFFFFF"/>
                </a:solidFill>
                <a:latin typeface="Calibri"/>
                <a:cs typeface="Calibri"/>
                <a:hlinkClick r:id="rId7"/>
              </a:rPr>
              <a:t>Road </a:t>
            </a:r>
            <a:r>
              <a:rPr sz="1224" spc="32" dirty="0">
                <a:solidFill>
                  <a:srgbClr val="FFFFFF"/>
                </a:solidFill>
                <a:latin typeface="Calibri"/>
                <a:cs typeface="Calibri"/>
              </a:rPr>
              <a:t> </a:t>
            </a:r>
            <a:r>
              <a:rPr sz="1224" spc="27" dirty="0">
                <a:solidFill>
                  <a:srgbClr val="FFFFFF"/>
                </a:solidFill>
                <a:latin typeface="Calibri"/>
                <a:cs typeface="Calibri"/>
                <a:hlinkClick r:id="rId7"/>
              </a:rPr>
              <a:t>Radcliffe</a:t>
            </a:r>
            <a:endParaRPr sz="1224">
              <a:solidFill>
                <a:prstClr val="black"/>
              </a:solidFill>
              <a:latin typeface="Calibri"/>
              <a:cs typeface="Calibri"/>
            </a:endParaRPr>
          </a:p>
          <a:p>
            <a:pPr marL="11516" defTabSz="829178">
              <a:spcBef>
                <a:spcPts val="230"/>
              </a:spcBef>
            </a:pPr>
            <a:r>
              <a:rPr sz="1224" spc="-50" dirty="0">
                <a:solidFill>
                  <a:srgbClr val="FFFFFF"/>
                </a:solidFill>
                <a:latin typeface="Calibri"/>
                <a:cs typeface="Calibri"/>
                <a:hlinkClick r:id="rId7"/>
              </a:rPr>
              <a:t>M26</a:t>
            </a:r>
            <a:r>
              <a:rPr sz="1224" spc="-73" dirty="0">
                <a:solidFill>
                  <a:srgbClr val="FFFFFF"/>
                </a:solidFill>
                <a:latin typeface="Calibri"/>
                <a:cs typeface="Calibri"/>
                <a:hlinkClick r:id="rId7"/>
              </a:rPr>
              <a:t> </a:t>
            </a:r>
            <a:r>
              <a:rPr sz="1224" spc="-45" dirty="0">
                <a:solidFill>
                  <a:srgbClr val="FFFFFF"/>
                </a:solidFill>
                <a:latin typeface="Calibri"/>
                <a:cs typeface="Calibri"/>
                <a:hlinkClick r:id="rId7"/>
              </a:rPr>
              <a:t>2UG</a:t>
            </a:r>
            <a:endParaRPr sz="1224">
              <a:solidFill>
                <a:prstClr val="black"/>
              </a:solidFill>
              <a:latin typeface="Calibri"/>
              <a:cs typeface="Calibri"/>
            </a:endParaRPr>
          </a:p>
        </p:txBody>
      </p:sp>
      <p:sp>
        <p:nvSpPr>
          <p:cNvPr id="13" name="object 13"/>
          <p:cNvSpPr/>
          <p:nvPr/>
        </p:nvSpPr>
        <p:spPr>
          <a:xfrm>
            <a:off x="1810874" y="6509925"/>
            <a:ext cx="801539" cy="0"/>
          </a:xfrm>
          <a:custGeom>
            <a:avLst/>
            <a:gdLst/>
            <a:ahLst/>
            <a:cxnLst/>
            <a:rect l="l" t="t" r="r" b="b"/>
            <a:pathLst>
              <a:path w="883919">
                <a:moveTo>
                  <a:pt x="0" y="0"/>
                </a:moveTo>
                <a:lnTo>
                  <a:pt x="883808" y="0"/>
                </a:lnTo>
              </a:path>
            </a:pathLst>
          </a:custGeom>
          <a:ln w="9522">
            <a:solidFill>
              <a:srgbClr val="FFFFFF"/>
            </a:solidFill>
          </a:ln>
        </p:spPr>
        <p:txBody>
          <a:bodyPr wrap="square" lIns="0" tIns="0" rIns="0" bIns="0" rtlCol="0"/>
          <a:lstStyle/>
          <a:p>
            <a:pPr defTabSz="829178"/>
            <a:endParaRPr sz="1632">
              <a:solidFill>
                <a:prstClr val="black"/>
              </a:solidFill>
              <a:latin typeface="Calibri"/>
            </a:endParaRPr>
          </a:p>
        </p:txBody>
      </p:sp>
      <p:sp>
        <p:nvSpPr>
          <p:cNvPr id="14" name="object 14"/>
          <p:cNvSpPr txBox="1"/>
          <p:nvPr/>
        </p:nvSpPr>
        <p:spPr>
          <a:xfrm>
            <a:off x="1497172" y="6329081"/>
            <a:ext cx="1126877" cy="200595"/>
          </a:xfrm>
          <a:prstGeom prst="rect">
            <a:avLst/>
          </a:prstGeom>
        </p:spPr>
        <p:txBody>
          <a:bodyPr vert="horz" wrap="square" lIns="0" tIns="12092" rIns="0" bIns="0" rtlCol="0">
            <a:spAutoFit/>
          </a:bodyPr>
          <a:lstStyle/>
          <a:p>
            <a:pPr marL="11516" defTabSz="829178">
              <a:spcBef>
                <a:spcPts val="95"/>
              </a:spcBef>
            </a:pPr>
            <a:r>
              <a:rPr sz="1224" u="sng" spc="-308" dirty="0">
                <a:solidFill>
                  <a:srgbClr val="FFFFFF"/>
                </a:solidFill>
                <a:uFill>
                  <a:solidFill>
                    <a:srgbClr val="FFFFFF"/>
                  </a:solidFill>
                </a:uFill>
                <a:latin typeface="Times New Roman"/>
                <a:cs typeface="Times New Roman"/>
              </a:rPr>
              <a:t> </a:t>
            </a:r>
            <a:r>
              <a:rPr sz="1224" u="sng" spc="23" dirty="0">
                <a:solidFill>
                  <a:srgbClr val="FFFFFF"/>
                </a:solidFill>
                <a:uFill>
                  <a:solidFill>
                    <a:srgbClr val="FFFFFF"/>
                  </a:solidFill>
                </a:uFill>
                <a:latin typeface="Calibri"/>
                <a:cs typeface="Calibri"/>
                <a:hlinkClick r:id="rId8"/>
              </a:rPr>
              <a:t>earl</a:t>
            </a:r>
            <a:r>
              <a:rPr sz="1224" spc="23" dirty="0">
                <a:solidFill>
                  <a:srgbClr val="FFFFFF"/>
                </a:solidFill>
                <a:latin typeface="Calibri"/>
                <a:cs typeface="Calibri"/>
                <a:hlinkClick r:id="rId8"/>
              </a:rPr>
              <a:t>ybreak.co.uk</a:t>
            </a:r>
            <a:endParaRPr sz="1224">
              <a:solidFill>
                <a:prstClr val="black"/>
              </a:solidFill>
              <a:latin typeface="Calibri"/>
              <a:cs typeface="Calibri"/>
            </a:endParaRPr>
          </a:p>
        </p:txBody>
      </p:sp>
      <p:sp>
        <p:nvSpPr>
          <p:cNvPr id="15" name="object 15"/>
          <p:cNvSpPr txBox="1"/>
          <p:nvPr/>
        </p:nvSpPr>
        <p:spPr>
          <a:xfrm>
            <a:off x="5750435" y="4127877"/>
            <a:ext cx="2682163" cy="795237"/>
          </a:xfrm>
          <a:prstGeom prst="rect">
            <a:avLst/>
          </a:prstGeom>
        </p:spPr>
        <p:txBody>
          <a:bodyPr vert="horz" wrap="square" lIns="0" tIns="10941" rIns="0" bIns="0" rtlCol="0">
            <a:spAutoFit/>
          </a:bodyPr>
          <a:lstStyle/>
          <a:p>
            <a:pPr marL="11516" marR="4607" defTabSz="829178">
              <a:lnSpc>
                <a:spcPct val="117200"/>
              </a:lnSpc>
              <a:spcBef>
                <a:spcPts val="86"/>
              </a:spcBef>
            </a:pPr>
            <a:r>
              <a:rPr sz="1451" spc="18" dirty="0">
                <a:solidFill>
                  <a:srgbClr val="FFFFFF"/>
                </a:solidFill>
                <a:latin typeface="Calibri"/>
                <a:cs typeface="Calibri"/>
                <a:hlinkClick r:id="rId9"/>
              </a:rPr>
              <a:t>For more </a:t>
            </a:r>
            <a:r>
              <a:rPr sz="1451" spc="9" dirty="0">
                <a:solidFill>
                  <a:srgbClr val="FFFFFF"/>
                </a:solidFill>
                <a:latin typeface="Calibri"/>
                <a:cs typeface="Calibri"/>
                <a:hlinkClick r:id="rId9"/>
              </a:rPr>
              <a:t>information </a:t>
            </a:r>
            <a:r>
              <a:rPr sz="1451" spc="23" dirty="0">
                <a:solidFill>
                  <a:srgbClr val="FFFFFF"/>
                </a:solidFill>
                <a:latin typeface="Calibri"/>
                <a:cs typeface="Calibri"/>
                <a:hlinkClick r:id="rId9"/>
              </a:rPr>
              <a:t>about </a:t>
            </a:r>
            <a:r>
              <a:rPr sz="1451" spc="50" dirty="0">
                <a:solidFill>
                  <a:srgbClr val="FFFFFF"/>
                </a:solidFill>
                <a:latin typeface="Calibri"/>
                <a:cs typeface="Calibri"/>
                <a:hlinkClick r:id="rId9"/>
              </a:rPr>
              <a:t>drugs  </a:t>
            </a:r>
            <a:r>
              <a:rPr sz="1451" spc="45" dirty="0">
                <a:solidFill>
                  <a:srgbClr val="FFFFFF"/>
                </a:solidFill>
                <a:latin typeface="Calibri"/>
                <a:cs typeface="Calibri"/>
                <a:hlinkClick r:id="rId9"/>
              </a:rPr>
              <a:t>and </a:t>
            </a:r>
            <a:r>
              <a:rPr sz="1451" spc="41" dirty="0">
                <a:solidFill>
                  <a:srgbClr val="FFFFFF"/>
                </a:solidFill>
                <a:latin typeface="Calibri"/>
                <a:cs typeface="Calibri"/>
                <a:hlinkClick r:id="rId9"/>
              </a:rPr>
              <a:t>alcohol </a:t>
            </a:r>
            <a:r>
              <a:rPr sz="1451" spc="14" dirty="0">
                <a:solidFill>
                  <a:srgbClr val="FFFFFF"/>
                </a:solidFill>
                <a:latin typeface="Calibri"/>
                <a:cs typeface="Calibri"/>
                <a:hlinkClick r:id="rId9"/>
              </a:rPr>
              <a:t>visit </a:t>
            </a:r>
            <a:r>
              <a:rPr sz="1451" spc="-9" dirty="0">
                <a:solidFill>
                  <a:srgbClr val="FFFFFF"/>
                </a:solidFill>
                <a:latin typeface="Calibri"/>
                <a:cs typeface="Calibri"/>
                <a:hlinkClick r:id="rId9"/>
              </a:rPr>
              <a:t>our</a:t>
            </a:r>
            <a:r>
              <a:rPr sz="1451" spc="-100" dirty="0">
                <a:solidFill>
                  <a:srgbClr val="FFFFFF"/>
                </a:solidFill>
                <a:latin typeface="Calibri"/>
                <a:cs typeface="Calibri"/>
                <a:hlinkClick r:id="rId9"/>
              </a:rPr>
              <a:t> </a:t>
            </a:r>
            <a:r>
              <a:rPr sz="1451" spc="27" dirty="0">
                <a:solidFill>
                  <a:srgbClr val="FFFFFF"/>
                </a:solidFill>
                <a:latin typeface="Calibri"/>
                <a:cs typeface="Calibri"/>
                <a:hlinkClick r:id="rId9"/>
              </a:rPr>
              <a:t>microsite:</a:t>
            </a:r>
            <a:endParaRPr sz="1451">
              <a:solidFill>
                <a:prstClr val="black"/>
              </a:solidFill>
              <a:latin typeface="Calibri"/>
              <a:cs typeface="Calibri"/>
            </a:endParaRPr>
          </a:p>
          <a:p>
            <a:pPr marL="11516" defTabSz="829178">
              <a:spcBef>
                <a:spcPts val="299"/>
              </a:spcBef>
            </a:pPr>
            <a:r>
              <a:rPr sz="1451" u="heavy" spc="-367" dirty="0">
                <a:solidFill>
                  <a:srgbClr val="FFFFFF"/>
                </a:solidFill>
                <a:uFill>
                  <a:solidFill>
                    <a:srgbClr val="FFFFFF"/>
                  </a:solidFill>
                </a:uFill>
                <a:latin typeface="Times New Roman"/>
                <a:cs typeface="Times New Roman"/>
              </a:rPr>
              <a:t> </a:t>
            </a:r>
            <a:r>
              <a:rPr sz="1451" u="heavy" spc="36" dirty="0">
                <a:solidFill>
                  <a:srgbClr val="FFFFFF"/>
                </a:solidFill>
                <a:uFill>
                  <a:solidFill>
                    <a:srgbClr val="FFFFFF"/>
                  </a:solidFill>
                </a:uFill>
                <a:latin typeface="Calibri"/>
                <a:cs typeface="Calibri"/>
                <a:hlinkClick r:id="rId9"/>
              </a:rPr>
              <a:t>dontbeazombie.co.uk</a:t>
            </a:r>
            <a:endParaRPr sz="1451">
              <a:solidFill>
                <a:prstClr val="black"/>
              </a:solidFill>
              <a:latin typeface="Calibri"/>
              <a:cs typeface="Calibri"/>
            </a:endParaRPr>
          </a:p>
        </p:txBody>
      </p:sp>
      <p:sp>
        <p:nvSpPr>
          <p:cNvPr id="16" name="object 16"/>
          <p:cNvSpPr txBox="1"/>
          <p:nvPr/>
        </p:nvSpPr>
        <p:spPr>
          <a:xfrm>
            <a:off x="5750435" y="5316818"/>
            <a:ext cx="2612489" cy="794724"/>
          </a:xfrm>
          <a:prstGeom prst="rect">
            <a:avLst/>
          </a:prstGeom>
        </p:spPr>
        <p:txBody>
          <a:bodyPr vert="horz" wrap="square" lIns="0" tIns="10941" rIns="0" bIns="0" rtlCol="0">
            <a:spAutoFit/>
          </a:bodyPr>
          <a:lstStyle/>
          <a:p>
            <a:pPr marL="11516" marR="4607" defTabSz="829178">
              <a:lnSpc>
                <a:spcPct val="117200"/>
              </a:lnSpc>
              <a:spcBef>
                <a:spcPts val="86"/>
              </a:spcBef>
            </a:pPr>
            <a:r>
              <a:rPr sz="1451" spc="18" dirty="0">
                <a:solidFill>
                  <a:srgbClr val="FFFFFF"/>
                </a:solidFill>
                <a:latin typeface="Calibri"/>
                <a:cs typeface="Calibri"/>
                <a:hlinkClick r:id="rId7"/>
              </a:rPr>
              <a:t>For </a:t>
            </a:r>
            <a:r>
              <a:rPr sz="1451" spc="14" dirty="0">
                <a:solidFill>
                  <a:srgbClr val="FFFFFF"/>
                </a:solidFill>
                <a:latin typeface="Calibri"/>
                <a:cs typeface="Calibri"/>
                <a:hlinkClick r:id="rId7"/>
              </a:rPr>
              <a:t>more </a:t>
            </a:r>
            <a:r>
              <a:rPr sz="1451" spc="9" dirty="0">
                <a:solidFill>
                  <a:srgbClr val="FFFFFF"/>
                </a:solidFill>
                <a:latin typeface="Calibri"/>
                <a:cs typeface="Calibri"/>
                <a:hlinkClick r:id="rId7"/>
              </a:rPr>
              <a:t>information </a:t>
            </a:r>
            <a:r>
              <a:rPr sz="1451" spc="18" dirty="0">
                <a:solidFill>
                  <a:srgbClr val="FFFFFF"/>
                </a:solidFill>
                <a:latin typeface="Calibri"/>
                <a:cs typeface="Calibri"/>
                <a:hlinkClick r:id="rId7"/>
              </a:rPr>
              <a:t>about  </a:t>
            </a:r>
            <a:r>
              <a:rPr sz="1451" spc="32" dirty="0">
                <a:solidFill>
                  <a:srgbClr val="FFFFFF"/>
                </a:solidFill>
                <a:latin typeface="Calibri"/>
                <a:cs typeface="Calibri"/>
                <a:hlinkClick r:id="rId7"/>
              </a:rPr>
              <a:t>understanding </a:t>
            </a:r>
            <a:r>
              <a:rPr sz="1451" spc="27" dirty="0">
                <a:solidFill>
                  <a:srgbClr val="FFFFFF"/>
                </a:solidFill>
                <a:latin typeface="Calibri"/>
                <a:cs typeface="Calibri"/>
                <a:hlinkClick r:id="rId7"/>
              </a:rPr>
              <a:t>emotions </a:t>
            </a:r>
            <a:r>
              <a:rPr sz="1451" spc="14" dirty="0">
                <a:solidFill>
                  <a:srgbClr val="FFFFFF"/>
                </a:solidFill>
                <a:latin typeface="Calibri"/>
                <a:cs typeface="Calibri"/>
                <a:hlinkClick r:id="rId7"/>
              </a:rPr>
              <a:t>visit </a:t>
            </a:r>
            <a:r>
              <a:rPr sz="1451" spc="-9" dirty="0">
                <a:solidFill>
                  <a:srgbClr val="FFFFFF"/>
                </a:solidFill>
                <a:latin typeface="Calibri"/>
                <a:cs typeface="Calibri"/>
                <a:hlinkClick r:id="rId7"/>
              </a:rPr>
              <a:t>our  </a:t>
            </a:r>
            <a:r>
              <a:rPr sz="1451" spc="23" dirty="0">
                <a:solidFill>
                  <a:srgbClr val="FFFFFF"/>
                </a:solidFill>
                <a:latin typeface="Calibri"/>
                <a:cs typeface="Calibri"/>
                <a:hlinkClick r:id="rId7"/>
              </a:rPr>
              <a:t>microsite:</a:t>
            </a:r>
            <a:r>
              <a:rPr sz="1451" dirty="0">
                <a:solidFill>
                  <a:srgbClr val="FFFFFF"/>
                </a:solidFill>
                <a:latin typeface="Calibri"/>
                <a:cs typeface="Calibri"/>
                <a:hlinkClick r:id="rId7"/>
              </a:rPr>
              <a:t> </a:t>
            </a:r>
            <a:r>
              <a:rPr sz="1451" u="heavy" spc="-1165" dirty="0">
                <a:solidFill>
                  <a:srgbClr val="FFFFFF"/>
                </a:solidFill>
                <a:uFill>
                  <a:solidFill>
                    <a:srgbClr val="FFFFFF"/>
                  </a:solidFill>
                </a:uFill>
                <a:latin typeface="Calibri"/>
                <a:cs typeface="Calibri"/>
                <a:hlinkClick r:id="rId7"/>
              </a:rPr>
              <a:t>m</a:t>
            </a:r>
            <a:r>
              <a:rPr sz="1451" spc="929" dirty="0">
                <a:solidFill>
                  <a:srgbClr val="FFFFFF"/>
                </a:solidFill>
                <a:latin typeface="Calibri"/>
                <a:cs typeface="Calibri"/>
                <a:hlinkClick r:id="rId7"/>
              </a:rPr>
              <a:t> </a:t>
            </a:r>
            <a:r>
              <a:rPr sz="1451" u="heavy" spc="27" dirty="0">
                <a:solidFill>
                  <a:srgbClr val="FFFFFF"/>
                </a:solidFill>
                <a:uFill>
                  <a:solidFill>
                    <a:srgbClr val="FFFFFF"/>
                  </a:solidFill>
                </a:uFill>
                <a:latin typeface="Calibri"/>
                <a:cs typeface="Calibri"/>
                <a:hlinkClick r:id="rId7"/>
              </a:rPr>
              <a:t>emotional.co.uk</a:t>
            </a:r>
            <a:endParaRPr sz="1451">
              <a:solidFill>
                <a:prstClr val="black"/>
              </a:solidFill>
              <a:latin typeface="Calibri"/>
              <a:cs typeface="Calibri"/>
            </a:endParaRPr>
          </a:p>
        </p:txBody>
      </p:sp>
      <p:sp>
        <p:nvSpPr>
          <p:cNvPr id="17" name="object 17"/>
          <p:cNvSpPr txBox="1"/>
          <p:nvPr/>
        </p:nvSpPr>
        <p:spPr>
          <a:xfrm>
            <a:off x="1497172" y="2844120"/>
            <a:ext cx="5774309" cy="516254"/>
          </a:xfrm>
          <a:prstGeom prst="rect">
            <a:avLst/>
          </a:prstGeom>
        </p:spPr>
        <p:txBody>
          <a:bodyPr vert="horz" wrap="square" lIns="0" tIns="11516" rIns="0" bIns="0" rtlCol="0">
            <a:spAutoFit/>
          </a:bodyPr>
          <a:lstStyle/>
          <a:p>
            <a:pPr marL="11516" marR="4607" defTabSz="829178">
              <a:lnSpc>
                <a:spcPct val="113199"/>
              </a:lnSpc>
              <a:spcBef>
                <a:spcPts val="91"/>
              </a:spcBef>
            </a:pPr>
            <a:r>
              <a:rPr sz="1451" b="1" spc="14" dirty="0">
                <a:solidFill>
                  <a:srgbClr val="FFFFFF"/>
                </a:solidFill>
                <a:latin typeface="Calibri"/>
                <a:cs typeface="Calibri"/>
                <a:hlinkClick r:id="rId10"/>
              </a:rPr>
              <a:t>If</a:t>
            </a:r>
            <a:r>
              <a:rPr sz="1451" b="1" spc="-27" dirty="0">
                <a:solidFill>
                  <a:srgbClr val="FFFFFF"/>
                </a:solidFill>
                <a:latin typeface="Calibri"/>
                <a:cs typeface="Calibri"/>
                <a:hlinkClick r:id="rId10"/>
              </a:rPr>
              <a:t> </a:t>
            </a:r>
            <a:r>
              <a:rPr sz="1451" b="1" spc="23" dirty="0">
                <a:solidFill>
                  <a:srgbClr val="FFFFFF"/>
                </a:solidFill>
                <a:latin typeface="Calibri"/>
                <a:cs typeface="Calibri"/>
                <a:hlinkClick r:id="rId10"/>
              </a:rPr>
              <a:t>you</a:t>
            </a:r>
            <a:r>
              <a:rPr sz="1451" b="1" spc="-23" dirty="0">
                <a:solidFill>
                  <a:srgbClr val="FFFFFF"/>
                </a:solidFill>
                <a:latin typeface="Calibri"/>
                <a:cs typeface="Calibri"/>
                <a:hlinkClick r:id="rId10"/>
              </a:rPr>
              <a:t> </a:t>
            </a:r>
            <a:r>
              <a:rPr sz="1451" b="1" spc="14" dirty="0">
                <a:solidFill>
                  <a:srgbClr val="FFFFFF"/>
                </a:solidFill>
                <a:latin typeface="Calibri"/>
                <a:cs typeface="Calibri"/>
                <a:hlinkClick r:id="rId10"/>
              </a:rPr>
              <a:t>would</a:t>
            </a:r>
            <a:r>
              <a:rPr sz="1451" b="1" spc="-23" dirty="0">
                <a:solidFill>
                  <a:srgbClr val="FFFFFF"/>
                </a:solidFill>
                <a:latin typeface="Calibri"/>
                <a:cs typeface="Calibri"/>
                <a:hlinkClick r:id="rId10"/>
              </a:rPr>
              <a:t> </a:t>
            </a:r>
            <a:r>
              <a:rPr sz="1451" b="1" spc="45" dirty="0">
                <a:solidFill>
                  <a:srgbClr val="FFFFFF"/>
                </a:solidFill>
                <a:latin typeface="Calibri"/>
                <a:cs typeface="Calibri"/>
                <a:hlinkClick r:id="rId10"/>
              </a:rPr>
              <a:t>like</a:t>
            </a:r>
            <a:r>
              <a:rPr sz="1451" b="1" spc="-27" dirty="0">
                <a:solidFill>
                  <a:srgbClr val="FFFFFF"/>
                </a:solidFill>
                <a:latin typeface="Calibri"/>
                <a:cs typeface="Calibri"/>
                <a:hlinkClick r:id="rId10"/>
              </a:rPr>
              <a:t> </a:t>
            </a:r>
            <a:r>
              <a:rPr sz="1451" b="1" spc="18" dirty="0">
                <a:solidFill>
                  <a:srgbClr val="FFFFFF"/>
                </a:solidFill>
                <a:latin typeface="Calibri"/>
                <a:cs typeface="Calibri"/>
                <a:hlinkClick r:id="rId10"/>
              </a:rPr>
              <a:t>to</a:t>
            </a:r>
            <a:r>
              <a:rPr sz="1451" b="1" spc="-23" dirty="0">
                <a:solidFill>
                  <a:srgbClr val="FFFFFF"/>
                </a:solidFill>
                <a:latin typeface="Calibri"/>
                <a:cs typeface="Calibri"/>
                <a:hlinkClick r:id="rId10"/>
              </a:rPr>
              <a:t> </a:t>
            </a:r>
            <a:r>
              <a:rPr sz="1451" b="1" spc="82" dirty="0">
                <a:solidFill>
                  <a:srgbClr val="FFFFFF"/>
                </a:solidFill>
                <a:latin typeface="Calibri"/>
                <a:cs typeface="Calibri"/>
                <a:hlinkClick r:id="rId10"/>
              </a:rPr>
              <a:t>make</a:t>
            </a:r>
            <a:r>
              <a:rPr sz="1451" b="1" spc="-23" dirty="0">
                <a:solidFill>
                  <a:srgbClr val="FFFFFF"/>
                </a:solidFill>
                <a:latin typeface="Calibri"/>
                <a:cs typeface="Calibri"/>
                <a:hlinkClick r:id="rId10"/>
              </a:rPr>
              <a:t> </a:t>
            </a:r>
            <a:r>
              <a:rPr sz="1451" b="1" spc="91" dirty="0">
                <a:solidFill>
                  <a:srgbClr val="FFFFFF"/>
                </a:solidFill>
                <a:latin typeface="Calibri"/>
                <a:cs typeface="Calibri"/>
                <a:hlinkClick r:id="rId10"/>
              </a:rPr>
              <a:t>a</a:t>
            </a:r>
            <a:r>
              <a:rPr sz="1451" b="1" spc="-27" dirty="0">
                <a:solidFill>
                  <a:srgbClr val="FFFFFF"/>
                </a:solidFill>
                <a:latin typeface="Calibri"/>
                <a:cs typeface="Calibri"/>
                <a:hlinkClick r:id="rId10"/>
              </a:rPr>
              <a:t> </a:t>
            </a:r>
            <a:r>
              <a:rPr sz="1451" b="1" spc="32" dirty="0">
                <a:solidFill>
                  <a:srgbClr val="FFFFFF"/>
                </a:solidFill>
                <a:latin typeface="Calibri"/>
                <a:cs typeface="Calibri"/>
                <a:hlinkClick r:id="rId10"/>
              </a:rPr>
              <a:t>donation</a:t>
            </a:r>
            <a:r>
              <a:rPr sz="1451" b="1" spc="-23" dirty="0">
                <a:solidFill>
                  <a:srgbClr val="FFFFFF"/>
                </a:solidFill>
                <a:latin typeface="Calibri"/>
                <a:cs typeface="Calibri"/>
                <a:hlinkClick r:id="rId10"/>
              </a:rPr>
              <a:t> </a:t>
            </a:r>
            <a:r>
              <a:rPr sz="1451" b="1" spc="18" dirty="0">
                <a:solidFill>
                  <a:srgbClr val="FFFFFF"/>
                </a:solidFill>
                <a:latin typeface="Calibri"/>
                <a:cs typeface="Calibri"/>
                <a:hlinkClick r:id="rId10"/>
              </a:rPr>
              <a:t>to</a:t>
            </a:r>
            <a:r>
              <a:rPr sz="1451" b="1" spc="-23" dirty="0">
                <a:solidFill>
                  <a:srgbClr val="FFFFFF"/>
                </a:solidFill>
                <a:latin typeface="Calibri"/>
                <a:cs typeface="Calibri"/>
                <a:hlinkClick r:id="rId10"/>
              </a:rPr>
              <a:t> </a:t>
            </a:r>
            <a:r>
              <a:rPr sz="1451" b="1" spc="18" dirty="0">
                <a:solidFill>
                  <a:srgbClr val="FFFFFF"/>
                </a:solidFill>
                <a:latin typeface="Calibri"/>
                <a:cs typeface="Calibri"/>
                <a:hlinkClick r:id="rId10"/>
              </a:rPr>
              <a:t>our</a:t>
            </a:r>
            <a:r>
              <a:rPr sz="1451" b="1" spc="-27" dirty="0">
                <a:solidFill>
                  <a:srgbClr val="FFFFFF"/>
                </a:solidFill>
                <a:latin typeface="Calibri"/>
                <a:cs typeface="Calibri"/>
                <a:hlinkClick r:id="rId10"/>
              </a:rPr>
              <a:t> </a:t>
            </a:r>
            <a:r>
              <a:rPr sz="1451" b="1" spc="50" dirty="0">
                <a:solidFill>
                  <a:srgbClr val="FFFFFF"/>
                </a:solidFill>
                <a:latin typeface="Calibri"/>
                <a:cs typeface="Calibri"/>
                <a:hlinkClick r:id="rId10"/>
              </a:rPr>
              <a:t>charity</a:t>
            </a:r>
            <a:r>
              <a:rPr sz="1451" b="1" spc="-23" dirty="0">
                <a:solidFill>
                  <a:srgbClr val="FFFFFF"/>
                </a:solidFill>
                <a:latin typeface="Calibri"/>
                <a:cs typeface="Calibri"/>
                <a:hlinkClick r:id="rId10"/>
              </a:rPr>
              <a:t> </a:t>
            </a:r>
            <a:r>
              <a:rPr sz="1451" b="1" spc="-5" dirty="0">
                <a:solidFill>
                  <a:srgbClr val="FFFFFF"/>
                </a:solidFill>
                <a:latin typeface="Calibri"/>
                <a:cs typeface="Calibri"/>
                <a:hlinkClick r:id="rId10"/>
              </a:rPr>
              <a:t>now</a:t>
            </a:r>
            <a:r>
              <a:rPr sz="1451" b="1" spc="-23" dirty="0">
                <a:solidFill>
                  <a:srgbClr val="FFFFFF"/>
                </a:solidFill>
                <a:latin typeface="Calibri"/>
                <a:cs typeface="Calibri"/>
                <a:hlinkClick r:id="rId10"/>
              </a:rPr>
              <a:t> </a:t>
            </a:r>
            <a:r>
              <a:rPr sz="1451" b="1" spc="41" dirty="0">
                <a:solidFill>
                  <a:srgbClr val="FFFFFF"/>
                </a:solidFill>
                <a:latin typeface="Calibri"/>
                <a:cs typeface="Calibri"/>
                <a:hlinkClick r:id="rId10"/>
              </a:rPr>
              <a:t>which</a:t>
            </a:r>
            <a:r>
              <a:rPr sz="1451" b="1" spc="-27" dirty="0">
                <a:solidFill>
                  <a:srgbClr val="FFFFFF"/>
                </a:solidFill>
                <a:latin typeface="Calibri"/>
                <a:cs typeface="Calibri"/>
                <a:hlinkClick r:id="rId10"/>
              </a:rPr>
              <a:t> </a:t>
            </a:r>
            <a:r>
              <a:rPr sz="1451" b="1" spc="14" dirty="0">
                <a:solidFill>
                  <a:srgbClr val="FFFFFF"/>
                </a:solidFill>
                <a:latin typeface="Calibri"/>
                <a:cs typeface="Calibri"/>
                <a:hlinkClick r:id="rId10"/>
              </a:rPr>
              <a:t>would</a:t>
            </a:r>
            <a:r>
              <a:rPr sz="1451" b="1" spc="-23" dirty="0">
                <a:solidFill>
                  <a:srgbClr val="FFFFFF"/>
                </a:solidFill>
                <a:latin typeface="Calibri"/>
                <a:cs typeface="Calibri"/>
                <a:hlinkClick r:id="rId10"/>
              </a:rPr>
              <a:t> </a:t>
            </a:r>
            <a:r>
              <a:rPr sz="1451" b="1" spc="45" dirty="0">
                <a:solidFill>
                  <a:srgbClr val="FFFFFF"/>
                </a:solidFill>
                <a:latin typeface="Calibri"/>
                <a:cs typeface="Calibri"/>
                <a:hlinkClick r:id="rId10"/>
              </a:rPr>
              <a:t>be  </a:t>
            </a:r>
            <a:r>
              <a:rPr sz="1451" b="1" spc="27" dirty="0">
                <a:solidFill>
                  <a:srgbClr val="FFFFFF"/>
                </a:solidFill>
                <a:latin typeface="Calibri"/>
                <a:cs typeface="Calibri"/>
                <a:hlinkClick r:id="rId10"/>
              </a:rPr>
              <a:t>both</a:t>
            </a:r>
            <a:r>
              <a:rPr sz="1451" b="1" spc="-27" dirty="0">
                <a:solidFill>
                  <a:srgbClr val="FFFFFF"/>
                </a:solidFill>
                <a:latin typeface="Calibri"/>
                <a:cs typeface="Calibri"/>
                <a:hlinkClick r:id="rId10"/>
              </a:rPr>
              <a:t> </a:t>
            </a:r>
            <a:r>
              <a:rPr sz="1451" b="1" spc="54" dirty="0">
                <a:solidFill>
                  <a:srgbClr val="FFFFFF"/>
                </a:solidFill>
                <a:latin typeface="Calibri"/>
                <a:cs typeface="Calibri"/>
                <a:hlinkClick r:id="rId10"/>
              </a:rPr>
              <a:t>appreciated</a:t>
            </a:r>
            <a:r>
              <a:rPr sz="1451" b="1" spc="-27" dirty="0">
                <a:solidFill>
                  <a:srgbClr val="FFFFFF"/>
                </a:solidFill>
                <a:latin typeface="Calibri"/>
                <a:cs typeface="Calibri"/>
                <a:hlinkClick r:id="rId10"/>
              </a:rPr>
              <a:t> </a:t>
            </a:r>
            <a:r>
              <a:rPr sz="1451" b="1" spc="59" dirty="0">
                <a:solidFill>
                  <a:srgbClr val="FFFFFF"/>
                </a:solidFill>
                <a:latin typeface="Calibri"/>
                <a:cs typeface="Calibri"/>
                <a:hlinkClick r:id="rId10"/>
              </a:rPr>
              <a:t>and</a:t>
            </a:r>
            <a:r>
              <a:rPr sz="1451" b="1" spc="-27" dirty="0">
                <a:solidFill>
                  <a:srgbClr val="FFFFFF"/>
                </a:solidFill>
                <a:latin typeface="Calibri"/>
                <a:cs typeface="Calibri"/>
                <a:hlinkClick r:id="rId10"/>
              </a:rPr>
              <a:t> </a:t>
            </a:r>
            <a:r>
              <a:rPr sz="1451" b="1" spc="50" dirty="0">
                <a:solidFill>
                  <a:srgbClr val="FFFFFF"/>
                </a:solidFill>
                <a:latin typeface="Calibri"/>
                <a:cs typeface="Calibri"/>
                <a:hlinkClick r:id="rId10"/>
              </a:rPr>
              <a:t>valued,</a:t>
            </a:r>
            <a:r>
              <a:rPr sz="1451" b="1" spc="-27" dirty="0">
                <a:solidFill>
                  <a:srgbClr val="FFFFFF"/>
                </a:solidFill>
                <a:latin typeface="Calibri"/>
                <a:cs typeface="Calibri"/>
                <a:hlinkClick r:id="rId10"/>
              </a:rPr>
              <a:t> </a:t>
            </a:r>
            <a:r>
              <a:rPr sz="1451" b="1" spc="63" dirty="0">
                <a:solidFill>
                  <a:srgbClr val="FFFFFF"/>
                </a:solidFill>
                <a:latin typeface="Calibri"/>
                <a:cs typeface="Calibri"/>
                <a:hlinkClick r:id="rId10"/>
              </a:rPr>
              <a:t>please</a:t>
            </a:r>
            <a:r>
              <a:rPr sz="1451" b="1" spc="-27" dirty="0">
                <a:solidFill>
                  <a:srgbClr val="FFFFFF"/>
                </a:solidFill>
                <a:latin typeface="Calibri"/>
                <a:cs typeface="Calibri"/>
                <a:hlinkClick r:id="rId10"/>
              </a:rPr>
              <a:t> </a:t>
            </a:r>
            <a:r>
              <a:rPr sz="1451" b="1" spc="91" dirty="0">
                <a:solidFill>
                  <a:srgbClr val="FFFFFF"/>
                </a:solidFill>
                <a:latin typeface="Calibri"/>
                <a:cs typeface="Calibri"/>
                <a:hlinkClick r:id="rId10"/>
              </a:rPr>
              <a:t>click</a:t>
            </a:r>
            <a:r>
              <a:rPr sz="1451" b="1" spc="-27" dirty="0">
                <a:solidFill>
                  <a:srgbClr val="FFFFFF"/>
                </a:solidFill>
                <a:latin typeface="Calibri"/>
                <a:cs typeface="Calibri"/>
                <a:hlinkClick r:id="rId10"/>
              </a:rPr>
              <a:t> </a:t>
            </a:r>
            <a:r>
              <a:rPr sz="1451" b="1" u="heavy" spc="-920" dirty="0">
                <a:solidFill>
                  <a:srgbClr val="FFFFFF"/>
                </a:solidFill>
                <a:uFill>
                  <a:solidFill>
                    <a:srgbClr val="FFFFFF"/>
                  </a:solidFill>
                </a:uFill>
                <a:latin typeface="Calibri"/>
                <a:cs typeface="Calibri"/>
                <a:hlinkClick r:id="rId10"/>
              </a:rPr>
              <a:t>H</a:t>
            </a:r>
            <a:r>
              <a:rPr sz="1451" b="1" spc="639" dirty="0">
                <a:solidFill>
                  <a:srgbClr val="FFFFFF"/>
                </a:solidFill>
                <a:latin typeface="Calibri"/>
                <a:cs typeface="Calibri"/>
                <a:hlinkClick r:id="rId10"/>
              </a:rPr>
              <a:t> </a:t>
            </a:r>
            <a:r>
              <a:rPr sz="1451" b="1" u="heavy" spc="63" dirty="0">
                <a:solidFill>
                  <a:srgbClr val="FFFFFF"/>
                </a:solidFill>
                <a:uFill>
                  <a:solidFill>
                    <a:srgbClr val="FFFFFF"/>
                  </a:solidFill>
                </a:uFill>
                <a:latin typeface="Calibri"/>
                <a:cs typeface="Calibri"/>
                <a:hlinkClick r:id="rId10"/>
              </a:rPr>
              <a:t>ERE</a:t>
            </a:r>
            <a:r>
              <a:rPr sz="1451" b="1" spc="63" dirty="0">
                <a:solidFill>
                  <a:srgbClr val="FFFFFF"/>
                </a:solidFill>
                <a:latin typeface="Calibri"/>
                <a:cs typeface="Calibri"/>
                <a:hlinkClick r:id="rId10"/>
              </a:rPr>
              <a:t>.</a:t>
            </a:r>
            <a:endParaRPr sz="1451">
              <a:solidFill>
                <a:prstClr val="black"/>
              </a:solidFill>
              <a:latin typeface="Calibri"/>
              <a:cs typeface="Calibri"/>
            </a:endParaRPr>
          </a:p>
        </p:txBody>
      </p:sp>
      <p:sp>
        <p:nvSpPr>
          <p:cNvPr id="18" name="object 18"/>
          <p:cNvSpPr txBox="1"/>
          <p:nvPr/>
        </p:nvSpPr>
        <p:spPr>
          <a:xfrm>
            <a:off x="3548816" y="6540024"/>
            <a:ext cx="7207522" cy="187327"/>
          </a:xfrm>
          <a:prstGeom prst="rect">
            <a:avLst/>
          </a:prstGeom>
        </p:spPr>
        <p:txBody>
          <a:bodyPr vert="horz" wrap="square" lIns="0" tIns="12668" rIns="0" bIns="0" rtlCol="0">
            <a:spAutoFit/>
          </a:bodyPr>
          <a:lstStyle/>
          <a:p>
            <a:pPr marL="11516" defTabSz="829178">
              <a:spcBef>
                <a:spcPts val="100"/>
              </a:spcBef>
            </a:pPr>
            <a:r>
              <a:rPr sz="1134" spc="27" dirty="0">
                <a:solidFill>
                  <a:srgbClr val="0F0E0D"/>
                </a:solidFill>
                <a:latin typeface="Calibri"/>
                <a:cs typeface="Calibri"/>
              </a:rPr>
              <a:t>Registered </a:t>
            </a:r>
            <a:r>
              <a:rPr sz="1134" spc="5" dirty="0">
                <a:solidFill>
                  <a:srgbClr val="0F0E0D"/>
                </a:solidFill>
                <a:latin typeface="Calibri"/>
                <a:cs typeface="Calibri"/>
              </a:rPr>
              <a:t>Charity </a:t>
            </a:r>
            <a:r>
              <a:rPr sz="1134" spc="9" dirty="0">
                <a:solidFill>
                  <a:srgbClr val="0F0E0D"/>
                </a:solidFill>
                <a:latin typeface="Calibri"/>
                <a:cs typeface="Calibri"/>
              </a:rPr>
              <a:t>Number: </a:t>
            </a:r>
            <a:r>
              <a:rPr sz="1134" spc="-32" dirty="0">
                <a:solidFill>
                  <a:srgbClr val="0F0E0D"/>
                </a:solidFill>
                <a:latin typeface="Calibri"/>
                <a:cs typeface="Calibri"/>
              </a:rPr>
              <a:t>1072052 </a:t>
            </a:r>
            <a:r>
              <a:rPr sz="1134" spc="-14" dirty="0">
                <a:solidFill>
                  <a:srgbClr val="0F0E0D"/>
                </a:solidFill>
                <a:latin typeface="Calibri"/>
                <a:cs typeface="Calibri"/>
              </a:rPr>
              <a:t>A </a:t>
            </a:r>
            <a:r>
              <a:rPr sz="1134" dirty="0">
                <a:solidFill>
                  <a:srgbClr val="0F0E0D"/>
                </a:solidFill>
                <a:latin typeface="Calibri"/>
                <a:cs typeface="Calibri"/>
              </a:rPr>
              <a:t>Non </a:t>
            </a:r>
            <a:r>
              <a:rPr sz="1134" spc="-5" dirty="0">
                <a:solidFill>
                  <a:srgbClr val="0F0E0D"/>
                </a:solidFill>
                <a:latin typeface="Calibri"/>
                <a:cs typeface="Calibri"/>
              </a:rPr>
              <a:t>Profit </a:t>
            </a:r>
            <a:r>
              <a:rPr sz="1134" dirty="0">
                <a:solidFill>
                  <a:srgbClr val="0F0E0D"/>
                </a:solidFill>
                <a:latin typeface="Calibri"/>
                <a:cs typeface="Calibri"/>
              </a:rPr>
              <a:t>Making </a:t>
            </a:r>
            <a:r>
              <a:rPr sz="1134" spc="27" dirty="0">
                <a:solidFill>
                  <a:srgbClr val="0F0E0D"/>
                </a:solidFill>
                <a:latin typeface="Calibri"/>
                <a:cs typeface="Calibri"/>
              </a:rPr>
              <a:t>Company </a:t>
            </a:r>
            <a:r>
              <a:rPr sz="1134" spc="18" dirty="0">
                <a:solidFill>
                  <a:srgbClr val="0F0E0D"/>
                </a:solidFill>
                <a:latin typeface="Calibri"/>
                <a:cs typeface="Calibri"/>
              </a:rPr>
              <a:t>Limited </a:t>
            </a:r>
            <a:r>
              <a:rPr sz="1134" spc="9" dirty="0">
                <a:solidFill>
                  <a:srgbClr val="0F0E0D"/>
                </a:solidFill>
                <a:latin typeface="Calibri"/>
                <a:cs typeface="Calibri"/>
              </a:rPr>
              <a:t>by Guarantee. </a:t>
            </a:r>
            <a:r>
              <a:rPr sz="1134" spc="27" dirty="0">
                <a:solidFill>
                  <a:srgbClr val="0F0E0D"/>
                </a:solidFill>
                <a:latin typeface="Calibri"/>
                <a:cs typeface="Calibri"/>
              </a:rPr>
              <a:t>Company </a:t>
            </a:r>
            <a:r>
              <a:rPr sz="1134" spc="9" dirty="0">
                <a:solidFill>
                  <a:srgbClr val="0F0E0D"/>
                </a:solidFill>
                <a:latin typeface="Calibri"/>
                <a:cs typeface="Calibri"/>
              </a:rPr>
              <a:t>Number:</a:t>
            </a:r>
            <a:r>
              <a:rPr sz="1134" spc="103" dirty="0">
                <a:solidFill>
                  <a:srgbClr val="0F0E0D"/>
                </a:solidFill>
                <a:latin typeface="Calibri"/>
                <a:cs typeface="Calibri"/>
              </a:rPr>
              <a:t> </a:t>
            </a:r>
            <a:r>
              <a:rPr sz="1134" spc="14" dirty="0">
                <a:solidFill>
                  <a:srgbClr val="0F0E0D"/>
                </a:solidFill>
                <a:latin typeface="Calibri"/>
                <a:cs typeface="Calibri"/>
              </a:rPr>
              <a:t>3320039</a:t>
            </a:r>
            <a:endParaRPr sz="1134">
              <a:solidFill>
                <a:prstClr val="black"/>
              </a:solidFill>
              <a:latin typeface="Calibri"/>
              <a:cs typeface="Calibri"/>
            </a:endParaRPr>
          </a:p>
        </p:txBody>
      </p:sp>
    </p:spTree>
    <p:extLst>
      <p:ext uri="{BB962C8B-B14F-4D97-AF65-F5344CB8AC3E}">
        <p14:creationId xmlns:p14="http://schemas.microsoft.com/office/powerpoint/2010/main" val="1080491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accent1">
                <a:lumMod val="45000"/>
                <a:lumOff val="55000"/>
              </a:schemeClr>
            </a:gs>
            <a:gs pos="100000">
              <a:srgbClr val="7030A0">
                <a:alpha val="99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77591"/>
          </a:xfrm>
        </p:spPr>
        <p:txBody>
          <a:bodyPr>
            <a:normAutofit fontScale="90000"/>
          </a:bodyPr>
          <a:lstStyle/>
          <a:p>
            <a:r>
              <a:rPr lang="en-GB" sz="4400" b="1" dirty="0" smtClean="0">
                <a:latin typeface="Arial" panose="020B0604020202020204" pitchFamily="34" charset="0"/>
                <a:cs typeface="Arial" panose="020B0604020202020204" pitchFamily="34" charset="0"/>
              </a:rPr>
              <a:t>SAFEGUARDING board and partnership UPDATES</a:t>
            </a:r>
            <a:endParaRPr lang="en-GB" sz="4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61844" y="4352543"/>
            <a:ext cx="7668006" cy="1955123"/>
          </a:xfrm>
        </p:spPr>
        <p:txBody>
          <a:bodyPr>
            <a:noAutofit/>
          </a:bodyPr>
          <a:lstStyle/>
          <a:p>
            <a:pPr marR="45720" lvl="0">
              <a:lnSpc>
                <a:spcPct val="100000"/>
              </a:lnSpc>
              <a:spcBef>
                <a:spcPct val="20000"/>
              </a:spcBef>
              <a:buClr>
                <a:srgbClr val="0BD0D9"/>
              </a:buClr>
              <a:buSzPct val="95000"/>
            </a:pPr>
            <a:r>
              <a:rPr lang="en-GB" sz="2400" b="1" dirty="0" smtClean="0">
                <a:solidFill>
                  <a:srgbClr val="000000"/>
                </a:solidFill>
                <a:latin typeface="Arial" panose="020B0604020202020204" pitchFamily="34" charset="0"/>
                <a:cs typeface="Arial" panose="020B0604020202020204" pitchFamily="34" charset="0"/>
              </a:rPr>
              <a:t>Sean Roebuck</a:t>
            </a:r>
          </a:p>
          <a:p>
            <a:pPr marR="45720" lvl="0">
              <a:lnSpc>
                <a:spcPct val="100000"/>
              </a:lnSpc>
              <a:spcBef>
                <a:spcPct val="20000"/>
              </a:spcBef>
              <a:buClr>
                <a:srgbClr val="0BD0D9"/>
              </a:buClr>
              <a:buSzPct val="95000"/>
            </a:pPr>
            <a:r>
              <a:rPr lang="en-GB" sz="2400" dirty="0">
                <a:solidFill>
                  <a:srgbClr val="000000"/>
                </a:solidFill>
                <a:latin typeface="Arial" panose="020B0604020202020204" pitchFamily="34" charset="0"/>
                <a:cs typeface="Arial" panose="020B0604020202020204" pitchFamily="34" charset="0"/>
              </a:rPr>
              <a:t>Development Officer</a:t>
            </a:r>
          </a:p>
          <a:p>
            <a:pPr marR="45720" lvl="0">
              <a:lnSpc>
                <a:spcPct val="100000"/>
              </a:lnSpc>
              <a:spcBef>
                <a:spcPct val="20000"/>
              </a:spcBef>
              <a:buClr>
                <a:srgbClr val="0BD0D9"/>
              </a:buClr>
              <a:buSzPct val="95000"/>
            </a:pPr>
            <a:r>
              <a:rPr lang="en-GB" sz="2400" dirty="0">
                <a:solidFill>
                  <a:srgbClr val="000000"/>
                </a:solidFill>
                <a:latin typeface="Arial" panose="020B0604020202020204" pitchFamily="34" charset="0"/>
                <a:cs typeface="Arial" panose="020B0604020202020204" pitchFamily="34" charset="0"/>
              </a:rPr>
              <a:t>Rochdale Borough Safeguarding </a:t>
            </a:r>
            <a:r>
              <a:rPr lang="en-GB" sz="2400" dirty="0" smtClean="0">
                <a:solidFill>
                  <a:srgbClr val="000000"/>
                </a:solidFill>
                <a:latin typeface="Arial" panose="020B0604020202020204" pitchFamily="34" charset="0"/>
                <a:cs typeface="Arial" panose="020B0604020202020204" pitchFamily="34" charset="0"/>
              </a:rPr>
              <a:t>Adult Board</a:t>
            </a:r>
            <a:endParaRPr lang="en-GB" sz="2400" dirty="0">
              <a:solidFill>
                <a:srgbClr val="000000"/>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Rochdale Borough Safeguarding </a:t>
            </a:r>
            <a:r>
              <a:rPr lang="en-GB" sz="2400" dirty="0" smtClean="0">
                <a:latin typeface="Arial" panose="020B0604020202020204" pitchFamily="34" charset="0"/>
                <a:cs typeface="Arial" panose="020B0604020202020204" pitchFamily="34" charset="0"/>
              </a:rPr>
              <a:t>Children Partnership</a:t>
            </a:r>
            <a:endParaRPr lang="en-GB" sz="2400" dirty="0">
              <a:latin typeface="Arial" panose="020B0604020202020204" pitchFamily="34" charset="0"/>
              <a:cs typeface="Arial" panose="020B0604020202020204" pitchFamily="34" charset="0"/>
            </a:endParaRPr>
          </a:p>
          <a:p>
            <a:endParaRPr lang="en-GB" sz="2400" dirty="0"/>
          </a:p>
        </p:txBody>
      </p:sp>
      <p:pic>
        <p:nvPicPr>
          <p:cNvPr id="4" name="Picture 3"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l="54968" t="40172" r="15385" b="35327"/>
          <a:stretch>
            <a:fillRect/>
          </a:stretch>
        </p:blipFill>
        <p:spPr bwMode="auto">
          <a:xfrm>
            <a:off x="10429875" y="6038850"/>
            <a:ext cx="176212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5302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63200" cy="1158875"/>
          </a:xfrm>
          <a:solidFill>
            <a:schemeClr val="bg1"/>
          </a:solidFill>
          <a:ln w="28575">
            <a:solidFill>
              <a:schemeClr val="tx1"/>
            </a:solidFill>
          </a:ln>
        </p:spPr>
        <p:txBody>
          <a:bodyPr>
            <a:normAutofit/>
          </a:bodyPr>
          <a:lstStyle/>
          <a:p>
            <a:pPr algn="ctr"/>
            <a:r>
              <a:rPr lang="en-GB" sz="4000" b="1" dirty="0" smtClean="0">
                <a:latin typeface="Arial" panose="020B0604020202020204" pitchFamily="34" charset="0"/>
                <a:cs typeface="Arial" panose="020B0604020202020204" pitchFamily="34" charset="0"/>
              </a:rPr>
              <a:t>SAFEGUARDING ADULTS WEEK 2022  </a:t>
            </a:r>
            <a:endParaRPr lang="en-GB" sz="4000" b="1" dirty="0"/>
          </a:p>
        </p:txBody>
      </p:sp>
      <p:sp>
        <p:nvSpPr>
          <p:cNvPr id="3" name="Content Placeholder 2"/>
          <p:cNvSpPr>
            <a:spLocks noGrp="1"/>
          </p:cNvSpPr>
          <p:nvPr>
            <p:ph idx="1"/>
          </p:nvPr>
        </p:nvSpPr>
        <p:spPr>
          <a:xfrm>
            <a:off x="935421" y="2102069"/>
            <a:ext cx="10265979" cy="3720661"/>
          </a:xfrm>
        </p:spPr>
        <p:txBody>
          <a:bodyPr>
            <a:normAutofit fontScale="92500" lnSpcReduction="20000"/>
          </a:bodyPr>
          <a:lstStyle/>
          <a:p>
            <a:r>
              <a:rPr lang="en-GB" sz="2000" dirty="0" smtClean="0">
                <a:latin typeface="Arial" panose="020B0604020202020204" pitchFamily="34" charset="0"/>
                <a:cs typeface="Arial" panose="020B0604020202020204" pitchFamily="34" charset="0"/>
              </a:rPr>
              <a:t>Principal focus of the week: self-neglect</a:t>
            </a:r>
          </a:p>
          <a:p>
            <a:r>
              <a:rPr lang="en-GB" sz="2000" dirty="0" smtClean="0">
                <a:latin typeface="Arial" panose="020B0604020202020204" pitchFamily="34" charset="0"/>
                <a:cs typeface="Arial" panose="020B0604020202020204" pitchFamily="34" charset="0"/>
              </a:rPr>
              <a:t>Key priority for us all in Rochdale</a:t>
            </a:r>
          </a:p>
          <a:p>
            <a:r>
              <a:rPr lang="en-GB" sz="2000" dirty="0" smtClean="0">
                <a:latin typeface="Arial" panose="020B0604020202020204" pitchFamily="34" charset="0"/>
                <a:cs typeface="Arial" panose="020B0604020202020204" pitchFamily="34" charset="0"/>
              </a:rPr>
              <a:t>Week aimed at everyone within the borough</a:t>
            </a:r>
          </a:p>
          <a:p>
            <a:r>
              <a:rPr lang="en-GB" sz="2000" dirty="0" smtClean="0">
                <a:latin typeface="Arial" panose="020B0604020202020204" pitchFamily="34" charset="0"/>
                <a:cs typeface="Arial" panose="020B0604020202020204" pitchFamily="34" charset="0"/>
              </a:rPr>
              <a:t>Raise awareness of how to spot the signs, how to report concerns, as well as offering training and resources</a:t>
            </a:r>
          </a:p>
          <a:p>
            <a:r>
              <a:rPr lang="en-GB" sz="2000" dirty="0" smtClean="0">
                <a:latin typeface="Arial" panose="020B0604020202020204" pitchFamily="34" charset="0"/>
                <a:cs typeface="Arial" panose="020B0604020202020204" pitchFamily="34" charset="0"/>
              </a:rPr>
              <a:t>RBSAB social media:  Facebook: </a:t>
            </a:r>
            <a:r>
              <a:rPr lang="en-GB" sz="2000" dirty="0">
                <a:latin typeface="Arial" panose="020B0604020202020204" pitchFamily="34" charset="0"/>
                <a:cs typeface="Arial" panose="020B0604020202020204" pitchFamily="34" charset="0"/>
                <a:hlinkClick r:id="rId3"/>
              </a:rPr>
              <a:t>@</a:t>
            </a:r>
            <a:r>
              <a:rPr lang="en-GB" sz="2000" dirty="0" err="1">
                <a:latin typeface="Arial" panose="020B0604020202020204" pitchFamily="34" charset="0"/>
                <a:cs typeface="Arial" panose="020B0604020202020204" pitchFamily="34" charset="0"/>
                <a:hlinkClick r:id="rId3"/>
              </a:rPr>
              <a:t>rochdalesab</a:t>
            </a:r>
            <a:r>
              <a:rPr lang="en-GB" sz="2000" dirty="0">
                <a:latin typeface="Arial" panose="020B0604020202020204" pitchFamily="34" charset="0"/>
                <a:cs typeface="Arial" panose="020B0604020202020204" pitchFamily="34" charset="0"/>
                <a:hlinkClick r:id="rId3"/>
              </a:rPr>
              <a:t>  </a:t>
            </a:r>
            <a:r>
              <a:rPr lang="en-GB" sz="2000" dirty="0">
                <a:latin typeface="Arial" panose="020B0604020202020204" pitchFamily="34" charset="0"/>
                <a:cs typeface="Arial" panose="020B0604020202020204" pitchFamily="34" charset="0"/>
              </a:rPr>
              <a:t>Twitter</a:t>
            </a:r>
            <a:r>
              <a:rPr lang="en-GB" sz="20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hlinkClick r:id="rId4"/>
              </a:rPr>
              <a:t>@LSCPB_Rochdale </a:t>
            </a: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   YouTube: </a:t>
            </a:r>
            <a:r>
              <a:rPr lang="en-GB" sz="2000" dirty="0" smtClean="0">
                <a:latin typeface="Arial" panose="020B0604020202020204" pitchFamily="34" charset="0"/>
                <a:cs typeface="Arial" panose="020B0604020202020204" pitchFamily="34" charset="0"/>
                <a:hlinkClick r:id="rId5"/>
              </a:rPr>
              <a:t>Rochdale Safeguarding Board and Partnership</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RBSAB webpage: </a:t>
            </a:r>
            <a:r>
              <a:rPr lang="en-GB" sz="2000" dirty="0">
                <a:latin typeface="Arial" panose="020B0604020202020204" pitchFamily="34" charset="0"/>
                <a:cs typeface="Arial" panose="020B0604020202020204" pitchFamily="34" charset="0"/>
                <a:hlinkClick r:id="rId6"/>
              </a:rPr>
              <a:t>https://rochdalesafeguarding.com/p/news/safeguarding-adults-week-2022</a:t>
            </a: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E-newsletter: </a:t>
            </a:r>
            <a:r>
              <a:rPr lang="en-GB" sz="2000" dirty="0" smtClean="0">
                <a:latin typeface="Arial" panose="020B0604020202020204" pitchFamily="34" charset="0"/>
                <a:cs typeface="Arial" panose="020B0604020202020204" pitchFamily="34" charset="0"/>
                <a:hlinkClick r:id="rId7"/>
              </a:rPr>
              <a:t>https://rochdalesafeguarding.com/p/news/newsletters</a:t>
            </a:r>
            <a:endParaRPr lang="en-GB" sz="2000" dirty="0" smtClean="0">
              <a:solidFill>
                <a:srgbClr val="FF0000"/>
              </a:solidFill>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Public and practitioners consultations</a:t>
            </a:r>
          </a:p>
          <a:p>
            <a:endParaRPr lang="en-GB" sz="2400" dirty="0">
              <a:latin typeface="Arial" panose="020B0604020202020204" pitchFamily="34" charset="0"/>
              <a:cs typeface="Arial" panose="020B0604020202020204" pitchFamily="34" charset="0"/>
            </a:endParaRPr>
          </a:p>
        </p:txBody>
      </p:sp>
      <p:pic>
        <p:nvPicPr>
          <p:cNvPr id="5" name="Picture 4" descr="\\r1p-fps01\home$\choudhury bilal\Desktop\RBSAB Logo 2014 small.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585343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5350" y="384175"/>
            <a:ext cx="10515600" cy="1460500"/>
          </a:xfrm>
        </p:spPr>
        <p:txBody>
          <a:bodyPr>
            <a:normAutofit/>
          </a:bodyPr>
          <a:lstStyle/>
          <a:p>
            <a:r>
              <a:rPr lang="en-GB" sz="3500" b="1" cap="none" spc="0" dirty="0">
                <a:solidFill>
                  <a:prstClr val="black"/>
                </a:solidFill>
                <a:latin typeface="Arial" panose="020B0604020202020204" pitchFamily="34" charset="0"/>
                <a:cs typeface="Arial" panose="020B0604020202020204" pitchFamily="34" charset="0"/>
              </a:rPr>
              <a:t>SAFEGUARDING BOARD AND PARTNERSHIP  WEBSITE AND TRAINING </a:t>
            </a:r>
            <a:r>
              <a:rPr lang="en-GB" sz="3500" b="1" cap="none" spc="0" dirty="0" smtClean="0">
                <a:solidFill>
                  <a:prstClr val="black"/>
                </a:solidFill>
                <a:latin typeface="Arial" panose="020B0604020202020204" pitchFamily="34" charset="0"/>
                <a:cs typeface="Arial" panose="020B0604020202020204" pitchFamily="34" charset="0"/>
              </a:rPr>
              <a:t>OFFER</a:t>
            </a:r>
            <a:endParaRPr lang="en-GB" sz="35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207623"/>
            <a:ext cx="10515600" cy="3969339"/>
          </a:xfrm>
        </p:spPr>
        <p:txBody>
          <a:bodyPr>
            <a:normAutofit fontScale="92500"/>
          </a:bodyPr>
          <a:lstStyle/>
          <a:p>
            <a:r>
              <a:rPr lang="en-GB" sz="2400" dirty="0" smtClean="0">
                <a:latin typeface="Arial" panose="020B0604020202020204" pitchFamily="34" charset="0"/>
                <a:cs typeface="Arial" panose="020B0604020202020204" pitchFamily="34" charset="0"/>
              </a:rPr>
              <a:t>RBSAB and RBSCP joint website: </a:t>
            </a:r>
            <a:r>
              <a:rPr lang="en-GB" sz="2400" dirty="0" smtClean="0">
                <a:latin typeface="Arial" panose="020B0604020202020204" pitchFamily="34" charset="0"/>
                <a:cs typeface="Arial" panose="020B0604020202020204" pitchFamily="34" charset="0"/>
                <a:hlinkClick r:id="rId3"/>
              </a:rPr>
              <a:t>rochdalesafeguarding.com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Single resource for all our safeguarding multi-agency resources including policies, procedures, tools, training and information</a:t>
            </a:r>
          </a:p>
          <a:p>
            <a:r>
              <a:rPr lang="en-GB" sz="2400" dirty="0" smtClean="0">
                <a:latin typeface="Arial" panose="020B0604020202020204" pitchFamily="34" charset="0"/>
                <a:cs typeface="Arial" panose="020B0604020202020204" pitchFamily="34" charset="0"/>
              </a:rPr>
              <a:t>Complies with accessibility legislation and can be viewed on all devices and browsers</a:t>
            </a:r>
          </a:p>
          <a:p>
            <a:r>
              <a:rPr lang="en-GB" sz="2400" dirty="0" smtClean="0">
                <a:latin typeface="Arial" panose="020B0604020202020204" pitchFamily="34" charset="0"/>
                <a:cs typeface="Arial" panose="020B0604020202020204" pitchFamily="34" charset="0"/>
              </a:rPr>
              <a:t>Training section – ‘book a course’ link</a:t>
            </a:r>
          </a:p>
          <a:p>
            <a:r>
              <a:rPr lang="en-GB" sz="2400" dirty="0" smtClean="0">
                <a:latin typeface="Arial" panose="020B0604020202020204" pitchFamily="34" charset="0"/>
                <a:cs typeface="Arial" panose="020B0604020202020204" pitchFamily="34" charset="0"/>
              </a:rPr>
              <a:t>Free of charge for anyone who works or volunteers in the Rochdale borough </a:t>
            </a:r>
          </a:p>
          <a:p>
            <a:r>
              <a:rPr lang="en-GB" sz="2400" dirty="0" smtClean="0">
                <a:latin typeface="Arial" panose="020B0604020202020204" pitchFamily="34" charset="0"/>
                <a:cs typeface="Arial" panose="020B0604020202020204" pitchFamily="34" charset="0"/>
              </a:rPr>
              <a:t>Most currently delivered online</a:t>
            </a:r>
          </a:p>
          <a:p>
            <a:r>
              <a:rPr lang="en-GB" sz="2400" dirty="0" smtClean="0">
                <a:latin typeface="Arial" panose="020B0604020202020204" pitchFamily="34" charset="0"/>
                <a:cs typeface="Arial" panose="020B0604020202020204" pitchFamily="34" charset="0"/>
              </a:rPr>
              <a:t>New booking system</a:t>
            </a:r>
          </a:p>
          <a:p>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a:p>
        </p:txBody>
      </p:sp>
      <p:pic>
        <p:nvPicPr>
          <p:cNvPr id="5" name="Picture 4" descr="\\r1p-fps01\home$\choudhury bilal\Desktop\RBSAB Logo 2014 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pic>
        <p:nvPicPr>
          <p:cNvPr id="6" name="Picture 1"/>
          <p:cNvPicPr>
            <a:picLocks noChangeAspect="1" noChangeArrowheads="1"/>
          </p:cNvPicPr>
          <p:nvPr/>
        </p:nvPicPr>
        <p:blipFill>
          <a:blip r:embed="rId5">
            <a:extLst>
              <a:ext uri="{28A0092B-C50C-407E-A947-70E740481C1C}">
                <a14:useLocalDpi xmlns:a14="http://schemas.microsoft.com/office/drawing/2010/main" val="0"/>
              </a:ext>
            </a:extLst>
          </a:blip>
          <a:srcRect l="54968" t="40172" r="15385" b="35327"/>
          <a:stretch>
            <a:fillRect/>
          </a:stretch>
        </p:blipFill>
        <p:spPr bwMode="auto">
          <a:xfrm>
            <a:off x="10429875" y="6038850"/>
            <a:ext cx="176212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971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
        <p:nvSpPr>
          <p:cNvPr id="3" name="Title 2"/>
          <p:cNvSpPr>
            <a:spLocks noGrp="1"/>
          </p:cNvSpPr>
          <p:nvPr>
            <p:ph type="title"/>
          </p:nvPr>
        </p:nvSpPr>
        <p:spPr>
          <a:xfrm>
            <a:off x="2304708" y="1364085"/>
            <a:ext cx="7729728" cy="1188720"/>
          </a:xfrm>
        </p:spPr>
        <p:txBody>
          <a:bodyPr>
            <a:normAutofit/>
          </a:bodyPr>
          <a:lstStyle/>
          <a:p>
            <a:r>
              <a:rPr lang="en-GB" sz="3500" b="1" dirty="0" smtClean="0">
                <a:latin typeface="Arial" panose="020B0604020202020204" pitchFamily="34" charset="0"/>
                <a:cs typeface="Arial" panose="020B0604020202020204" pitchFamily="34" charset="0"/>
              </a:rPr>
              <a:t>ANY OTHER BUSINESS?</a:t>
            </a:r>
            <a:endParaRPr lang="en-GB" sz="3500" b="1" dirty="0">
              <a:latin typeface="Arial" panose="020B0604020202020204" pitchFamily="34" charset="0"/>
              <a:cs typeface="Arial" panose="020B0604020202020204" pitchFamily="34" charset="0"/>
            </a:endParaRPr>
          </a:p>
        </p:txBody>
      </p:sp>
      <p:pic>
        <p:nvPicPr>
          <p:cNvPr id="4" name="Picture 1"/>
          <p:cNvPicPr>
            <a:picLocks noChangeAspect="1" noChangeArrowheads="1"/>
          </p:cNvPicPr>
          <p:nvPr/>
        </p:nvPicPr>
        <p:blipFill>
          <a:blip r:embed="rId4">
            <a:extLst>
              <a:ext uri="{28A0092B-C50C-407E-A947-70E740481C1C}">
                <a14:useLocalDpi xmlns:a14="http://schemas.microsoft.com/office/drawing/2010/main" val="0"/>
              </a:ext>
            </a:extLst>
          </a:blip>
          <a:srcRect l="54968" t="40172" r="15385" b="35327"/>
          <a:stretch>
            <a:fillRect/>
          </a:stretch>
        </p:blipFill>
        <p:spPr bwMode="auto">
          <a:xfrm>
            <a:off x="10429875" y="6038850"/>
            <a:ext cx="176212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824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0" y="260648"/>
            <a:ext cx="9944100" cy="710952"/>
          </a:xfrm>
        </p:spPr>
        <p:txBody>
          <a:bodyPr>
            <a:normAutofit fontScale="90000"/>
          </a:bodyPr>
          <a:lstStyle/>
          <a:p>
            <a:r>
              <a:rPr lang="en-GB" sz="3600" b="1" dirty="0">
                <a:solidFill>
                  <a:srgbClr val="0070C0"/>
                </a:solidFill>
                <a:latin typeface="Arial" panose="020B0604020202020204" pitchFamily="34" charset="0"/>
                <a:cs typeface="Arial" panose="020B0604020202020204" pitchFamily="34" charset="0"/>
              </a:rPr>
              <a:t>What do we mean by </a:t>
            </a:r>
            <a:r>
              <a:rPr lang="en-GB" sz="3600" b="1" dirty="0" smtClean="0">
                <a:solidFill>
                  <a:srgbClr val="0070C0"/>
                </a:solidFill>
                <a:latin typeface="Arial" panose="020B0604020202020204" pitchFamily="34" charset="0"/>
                <a:cs typeface="Arial" panose="020B0604020202020204" pitchFamily="34" charset="0"/>
              </a:rPr>
              <a:t>self-neglect</a:t>
            </a:r>
            <a:r>
              <a:rPr lang="en-GB" sz="3600" b="1" dirty="0">
                <a:solidFill>
                  <a:srgbClr val="0070C0"/>
                </a:solidFill>
                <a:latin typeface="Arial" panose="020B0604020202020204" pitchFamily="34" charset="0"/>
                <a:cs typeface="Arial" panose="020B0604020202020204" pitchFamily="34" charset="0"/>
              </a:rPr>
              <a:t>?</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85432" y="1120427"/>
            <a:ext cx="7754784" cy="347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10"/>
          <p:cNvSpPr/>
          <p:nvPr/>
        </p:nvSpPr>
        <p:spPr>
          <a:xfrm>
            <a:off x="2185433" y="4595448"/>
            <a:ext cx="7888177" cy="2262553"/>
          </a:xfrm>
          <a:custGeom>
            <a:avLst/>
            <a:gdLst/>
            <a:ahLst/>
            <a:cxnLst/>
            <a:rect l="l" t="t" r="r" b="b"/>
            <a:pathLst>
              <a:path w="7644765" h="1798954">
                <a:moveTo>
                  <a:pt x="3961327" y="0"/>
                </a:moveTo>
                <a:lnTo>
                  <a:pt x="3665717" y="196"/>
                </a:lnTo>
                <a:lnTo>
                  <a:pt x="3372097" y="5207"/>
                </a:lnTo>
                <a:lnTo>
                  <a:pt x="3081807" y="14955"/>
                </a:lnTo>
                <a:lnTo>
                  <a:pt x="2796189" y="29360"/>
                </a:lnTo>
                <a:lnTo>
                  <a:pt x="2516583" y="48342"/>
                </a:lnTo>
                <a:lnTo>
                  <a:pt x="2244330" y="71823"/>
                </a:lnTo>
                <a:lnTo>
                  <a:pt x="1980771" y="99724"/>
                </a:lnTo>
                <a:lnTo>
                  <a:pt x="1727246" y="131964"/>
                </a:lnTo>
                <a:lnTo>
                  <a:pt x="1485097" y="168465"/>
                </a:lnTo>
                <a:lnTo>
                  <a:pt x="1255663" y="209147"/>
                </a:lnTo>
                <a:lnTo>
                  <a:pt x="1040286" y="253931"/>
                </a:lnTo>
                <a:lnTo>
                  <a:pt x="840306" y="302739"/>
                </a:lnTo>
                <a:lnTo>
                  <a:pt x="657064" y="355490"/>
                </a:lnTo>
                <a:lnTo>
                  <a:pt x="491901" y="412106"/>
                </a:lnTo>
                <a:lnTo>
                  <a:pt x="348810" y="471353"/>
                </a:lnTo>
                <a:lnTo>
                  <a:pt x="230660" y="531885"/>
                </a:lnTo>
                <a:lnTo>
                  <a:pt x="137077" y="593417"/>
                </a:lnTo>
                <a:lnTo>
                  <a:pt x="67688" y="655664"/>
                </a:lnTo>
                <a:lnTo>
                  <a:pt x="22120" y="718343"/>
                </a:lnTo>
                <a:lnTo>
                  <a:pt x="0" y="781169"/>
                </a:lnTo>
                <a:lnTo>
                  <a:pt x="952" y="843857"/>
                </a:lnTo>
                <a:lnTo>
                  <a:pt x="24606" y="906124"/>
                </a:lnTo>
                <a:lnTo>
                  <a:pt x="70585" y="967685"/>
                </a:lnTo>
                <a:lnTo>
                  <a:pt x="138519" y="1028256"/>
                </a:lnTo>
                <a:lnTo>
                  <a:pt x="228032" y="1087552"/>
                </a:lnTo>
                <a:lnTo>
                  <a:pt x="338752" y="1145289"/>
                </a:lnTo>
                <a:lnTo>
                  <a:pt x="470305" y="1201183"/>
                </a:lnTo>
                <a:lnTo>
                  <a:pt x="622317" y="1254949"/>
                </a:lnTo>
                <a:lnTo>
                  <a:pt x="794416" y="1306304"/>
                </a:lnTo>
                <a:lnTo>
                  <a:pt x="986227" y="1354961"/>
                </a:lnTo>
                <a:lnTo>
                  <a:pt x="1197377" y="1400639"/>
                </a:lnTo>
                <a:lnTo>
                  <a:pt x="1427494" y="1443051"/>
                </a:lnTo>
                <a:lnTo>
                  <a:pt x="1676202" y="1481914"/>
                </a:lnTo>
                <a:lnTo>
                  <a:pt x="1943130" y="1516943"/>
                </a:lnTo>
                <a:lnTo>
                  <a:pt x="2205121" y="1798690"/>
                </a:lnTo>
                <a:lnTo>
                  <a:pt x="2363657" y="1798690"/>
                </a:lnTo>
                <a:lnTo>
                  <a:pt x="3327557" y="1614809"/>
                </a:lnTo>
                <a:lnTo>
                  <a:pt x="4308093" y="1614809"/>
                </a:lnTo>
                <a:lnTo>
                  <a:pt x="4469622" y="1609964"/>
                </a:lnTo>
                <a:lnTo>
                  <a:pt x="4690684" y="1600474"/>
                </a:lnTo>
                <a:lnTo>
                  <a:pt x="4908044" y="1588277"/>
                </a:lnTo>
                <a:lnTo>
                  <a:pt x="5121165" y="1573428"/>
                </a:lnTo>
                <a:lnTo>
                  <a:pt x="5329511" y="1555986"/>
                </a:lnTo>
                <a:lnTo>
                  <a:pt x="5532547" y="1536007"/>
                </a:lnTo>
                <a:lnTo>
                  <a:pt x="5729735" y="1513547"/>
                </a:lnTo>
                <a:lnTo>
                  <a:pt x="5920539" y="1488665"/>
                </a:lnTo>
                <a:lnTo>
                  <a:pt x="6104424" y="1461415"/>
                </a:lnTo>
                <a:lnTo>
                  <a:pt x="6280852" y="1431856"/>
                </a:lnTo>
                <a:lnTo>
                  <a:pt x="6449287" y="1400044"/>
                </a:lnTo>
                <a:lnTo>
                  <a:pt x="6609192" y="1366037"/>
                </a:lnTo>
                <a:lnTo>
                  <a:pt x="6760033" y="1329890"/>
                </a:lnTo>
                <a:lnTo>
                  <a:pt x="6901271" y="1291661"/>
                </a:lnTo>
                <a:lnTo>
                  <a:pt x="7032371" y="1251406"/>
                </a:lnTo>
                <a:lnTo>
                  <a:pt x="7152797" y="1209184"/>
                </a:lnTo>
                <a:lnTo>
                  <a:pt x="7295897" y="1149935"/>
                </a:lnTo>
                <a:lnTo>
                  <a:pt x="7414055" y="1089402"/>
                </a:lnTo>
                <a:lnTo>
                  <a:pt x="7507645" y="1027870"/>
                </a:lnTo>
                <a:lnTo>
                  <a:pt x="7577040" y="965622"/>
                </a:lnTo>
                <a:lnTo>
                  <a:pt x="7622614" y="902944"/>
                </a:lnTo>
                <a:lnTo>
                  <a:pt x="7644740" y="840119"/>
                </a:lnTo>
                <a:lnTo>
                  <a:pt x="7643792" y="777431"/>
                </a:lnTo>
                <a:lnTo>
                  <a:pt x="7620143" y="715166"/>
                </a:lnTo>
                <a:lnTo>
                  <a:pt x="7574167" y="653607"/>
                </a:lnTo>
                <a:lnTo>
                  <a:pt x="7506238" y="593038"/>
                </a:lnTo>
                <a:lnTo>
                  <a:pt x="7416729" y="533745"/>
                </a:lnTo>
                <a:lnTo>
                  <a:pt x="7306014" y="476010"/>
                </a:lnTo>
                <a:lnTo>
                  <a:pt x="7174466" y="420119"/>
                </a:lnTo>
                <a:lnTo>
                  <a:pt x="7022459" y="366356"/>
                </a:lnTo>
                <a:lnTo>
                  <a:pt x="6850366" y="315006"/>
                </a:lnTo>
                <a:lnTo>
                  <a:pt x="6658562" y="266351"/>
                </a:lnTo>
                <a:lnTo>
                  <a:pt x="6447419" y="220678"/>
                </a:lnTo>
                <a:lnTo>
                  <a:pt x="6217311" y="178269"/>
                </a:lnTo>
                <a:lnTo>
                  <a:pt x="5968612" y="139410"/>
                </a:lnTo>
                <a:lnTo>
                  <a:pt x="5701695" y="104385"/>
                </a:lnTo>
                <a:lnTo>
                  <a:pt x="5422301" y="74024"/>
                </a:lnTo>
                <a:lnTo>
                  <a:pt x="5136852" y="48954"/>
                </a:lnTo>
                <a:lnTo>
                  <a:pt x="4846689" y="29096"/>
                </a:lnTo>
                <a:lnTo>
                  <a:pt x="4553154" y="14371"/>
                </a:lnTo>
                <a:lnTo>
                  <a:pt x="4257586" y="4698"/>
                </a:lnTo>
                <a:lnTo>
                  <a:pt x="3961327" y="0"/>
                </a:lnTo>
                <a:close/>
              </a:path>
              <a:path w="7644765" h="1798954">
                <a:moveTo>
                  <a:pt x="4308093" y="1614809"/>
                </a:moveTo>
                <a:lnTo>
                  <a:pt x="3327557" y="1614809"/>
                </a:lnTo>
                <a:lnTo>
                  <a:pt x="3559083" y="1619710"/>
                </a:lnTo>
                <a:lnTo>
                  <a:pt x="3789589" y="1621619"/>
                </a:lnTo>
                <a:lnTo>
                  <a:pt x="4018539" y="1620593"/>
                </a:lnTo>
                <a:lnTo>
                  <a:pt x="4245395" y="1616689"/>
                </a:lnTo>
                <a:lnTo>
                  <a:pt x="4308093" y="1614809"/>
                </a:lnTo>
                <a:close/>
              </a:path>
            </a:pathLst>
          </a:custGeom>
          <a:solidFill>
            <a:srgbClr val="61A29F"/>
          </a:solidFill>
        </p:spPr>
        <p:txBody>
          <a:bodyPr wrap="square" lIns="0" tIns="0" rIns="0" bIns="0" rtlCol="0"/>
          <a:lstStyle/>
          <a:p>
            <a:pPr defTabSz="457200"/>
            <a:endParaRPr dirty="0">
              <a:solidFill>
                <a:prstClr val="black"/>
              </a:solidFill>
              <a:latin typeface="Calibri"/>
            </a:endParaRPr>
          </a:p>
        </p:txBody>
      </p:sp>
      <p:sp>
        <p:nvSpPr>
          <p:cNvPr id="6" name="object 11"/>
          <p:cNvSpPr txBox="1"/>
          <p:nvPr/>
        </p:nvSpPr>
        <p:spPr>
          <a:xfrm>
            <a:off x="3415342" y="5006172"/>
            <a:ext cx="5306627" cy="1484702"/>
          </a:xfrm>
          <a:prstGeom prst="rect">
            <a:avLst/>
          </a:prstGeom>
        </p:spPr>
        <p:txBody>
          <a:bodyPr vert="horz" wrap="square" lIns="0" tIns="0" rIns="0" bIns="0" rtlCol="0">
            <a:spAutoFit/>
          </a:bodyPr>
          <a:lstStyle/>
          <a:p>
            <a:pPr marL="12700" marR="5080" algn="ctr" defTabSz="457200">
              <a:lnSpc>
                <a:spcPct val="80000"/>
              </a:lnSpc>
            </a:pPr>
            <a:r>
              <a:rPr sz="2400" i="1" dirty="0">
                <a:solidFill>
                  <a:srgbClr val="FFFFFF"/>
                </a:solidFill>
                <a:latin typeface="Arial" panose="020B0604020202020204" pitchFamily="34" charset="0"/>
                <a:cs typeface="Arial" panose="020B0604020202020204" pitchFamily="34" charset="0"/>
              </a:rPr>
              <a:t>“Se</a:t>
            </a:r>
            <a:r>
              <a:rPr sz="2400" i="1" spc="-10" dirty="0">
                <a:solidFill>
                  <a:srgbClr val="FFFFFF"/>
                </a:solidFill>
                <a:latin typeface="Arial" panose="020B0604020202020204" pitchFamily="34" charset="0"/>
                <a:cs typeface="Arial" panose="020B0604020202020204" pitchFamily="34" charset="0"/>
              </a:rPr>
              <a:t>l</a:t>
            </a:r>
            <a:r>
              <a:rPr sz="2400" i="1" dirty="0">
                <a:solidFill>
                  <a:srgbClr val="FFFFFF"/>
                </a:solidFill>
                <a:latin typeface="Arial" panose="020B0604020202020204" pitchFamily="34" charset="0"/>
                <a:cs typeface="Arial" panose="020B0604020202020204" pitchFamily="34" charset="0"/>
              </a:rPr>
              <a:t>f</a:t>
            </a:r>
            <a:r>
              <a:rPr sz="2400" i="1" spc="-5" dirty="0">
                <a:solidFill>
                  <a:srgbClr val="FFFFFF"/>
                </a:solidFill>
                <a:latin typeface="Arial" panose="020B0604020202020204" pitchFamily="34" charset="0"/>
                <a:cs typeface="Arial" panose="020B0604020202020204" pitchFamily="34" charset="0"/>
              </a:rPr>
              <a:t>-ne</a:t>
            </a:r>
            <a:r>
              <a:rPr sz="2400" i="1" spc="5" dirty="0">
                <a:solidFill>
                  <a:srgbClr val="FFFFFF"/>
                </a:solidFill>
                <a:latin typeface="Arial" panose="020B0604020202020204" pitchFamily="34" charset="0"/>
                <a:cs typeface="Arial" panose="020B0604020202020204" pitchFamily="34" charset="0"/>
              </a:rPr>
              <a:t>g</a:t>
            </a:r>
            <a:r>
              <a:rPr sz="2400" i="1" dirty="0">
                <a:solidFill>
                  <a:srgbClr val="FFFFFF"/>
                </a:solidFill>
                <a:latin typeface="Arial" panose="020B0604020202020204" pitchFamily="34" charset="0"/>
                <a:cs typeface="Arial" panose="020B0604020202020204" pitchFamily="34" charset="0"/>
              </a:rPr>
              <a:t>l</a:t>
            </a:r>
            <a:r>
              <a:rPr sz="2400" i="1" spc="-10" dirty="0">
                <a:solidFill>
                  <a:srgbClr val="FFFFFF"/>
                </a:solidFill>
                <a:latin typeface="Arial" panose="020B0604020202020204" pitchFamily="34" charset="0"/>
                <a:cs typeface="Arial" panose="020B0604020202020204" pitchFamily="34" charset="0"/>
              </a:rPr>
              <a:t>e</a:t>
            </a:r>
            <a:r>
              <a:rPr sz="2400" i="1" dirty="0">
                <a:solidFill>
                  <a:srgbClr val="FFFFFF"/>
                </a:solidFill>
                <a:latin typeface="Arial" panose="020B0604020202020204" pitchFamily="34" charset="0"/>
                <a:cs typeface="Arial" panose="020B0604020202020204" pitchFamily="34" charset="0"/>
              </a:rPr>
              <a:t>ct:</a:t>
            </a:r>
            <a:r>
              <a:rPr sz="2400" i="1" spc="5" dirty="0">
                <a:solidFill>
                  <a:srgbClr val="FFFFFF"/>
                </a:solidFill>
                <a:latin typeface="Arial" panose="020B0604020202020204" pitchFamily="34" charset="0"/>
                <a:cs typeface="Arial" panose="020B0604020202020204" pitchFamily="34" charset="0"/>
              </a:rPr>
              <a:t> </a:t>
            </a:r>
            <a:r>
              <a:rPr sz="2400" i="1" dirty="0">
                <a:solidFill>
                  <a:srgbClr val="FFFFFF"/>
                </a:solidFill>
                <a:latin typeface="Arial" panose="020B0604020202020204" pitchFamily="34" charset="0"/>
                <a:cs typeface="Arial" panose="020B0604020202020204" pitchFamily="34" charset="0"/>
              </a:rPr>
              <a:t>t</a:t>
            </a:r>
            <a:r>
              <a:rPr sz="2400" i="1" spc="5" dirty="0">
                <a:solidFill>
                  <a:srgbClr val="FFFFFF"/>
                </a:solidFill>
                <a:latin typeface="Arial" panose="020B0604020202020204" pitchFamily="34" charset="0"/>
                <a:cs typeface="Arial" panose="020B0604020202020204" pitchFamily="34" charset="0"/>
              </a:rPr>
              <a:t>h</a:t>
            </a:r>
            <a:r>
              <a:rPr sz="2400" i="1" dirty="0">
                <a:solidFill>
                  <a:srgbClr val="FFFFFF"/>
                </a:solidFill>
                <a:latin typeface="Arial" panose="020B0604020202020204" pitchFamily="34" charset="0"/>
                <a:cs typeface="Arial" panose="020B0604020202020204" pitchFamily="34" charset="0"/>
              </a:rPr>
              <a:t>is</a:t>
            </a:r>
            <a:r>
              <a:rPr sz="2400" i="1" spc="-10" dirty="0">
                <a:solidFill>
                  <a:srgbClr val="FFFFFF"/>
                </a:solidFill>
                <a:latin typeface="Arial" panose="020B0604020202020204" pitchFamily="34" charset="0"/>
                <a:cs typeface="Arial" panose="020B0604020202020204" pitchFamily="34" charset="0"/>
              </a:rPr>
              <a:t> </a:t>
            </a:r>
            <a:r>
              <a:rPr sz="2400" i="1" dirty="0">
                <a:solidFill>
                  <a:srgbClr val="FFFFFF"/>
                </a:solidFill>
                <a:latin typeface="Arial" panose="020B0604020202020204" pitchFamily="34" charset="0"/>
                <a:cs typeface="Arial" panose="020B0604020202020204" pitchFamily="34" charset="0"/>
              </a:rPr>
              <a:t>c</a:t>
            </a:r>
            <a:r>
              <a:rPr sz="2400" i="1" spc="-20" dirty="0">
                <a:solidFill>
                  <a:srgbClr val="FFFFFF"/>
                </a:solidFill>
                <a:latin typeface="Arial" panose="020B0604020202020204" pitchFamily="34" charset="0"/>
                <a:cs typeface="Arial" panose="020B0604020202020204" pitchFamily="34" charset="0"/>
              </a:rPr>
              <a:t>o</a:t>
            </a:r>
            <a:r>
              <a:rPr sz="2400" i="1" spc="-30" dirty="0">
                <a:solidFill>
                  <a:srgbClr val="FFFFFF"/>
                </a:solidFill>
                <a:latin typeface="Arial" panose="020B0604020202020204" pitchFamily="34" charset="0"/>
                <a:cs typeface="Arial" panose="020B0604020202020204" pitchFamily="34" charset="0"/>
              </a:rPr>
              <a:t>v</a:t>
            </a:r>
            <a:r>
              <a:rPr sz="2400" i="1" dirty="0">
                <a:solidFill>
                  <a:srgbClr val="FFFFFF"/>
                </a:solidFill>
                <a:latin typeface="Arial" panose="020B0604020202020204" pitchFamily="34" charset="0"/>
                <a:cs typeface="Arial" panose="020B0604020202020204" pitchFamily="34" charset="0"/>
              </a:rPr>
              <a:t>e</a:t>
            </a:r>
            <a:r>
              <a:rPr sz="2400" i="1" spc="-45" dirty="0">
                <a:solidFill>
                  <a:srgbClr val="FFFFFF"/>
                </a:solidFill>
                <a:latin typeface="Arial" panose="020B0604020202020204" pitchFamily="34" charset="0"/>
                <a:cs typeface="Arial" panose="020B0604020202020204" pitchFamily="34" charset="0"/>
              </a:rPr>
              <a:t>r</a:t>
            </a:r>
            <a:r>
              <a:rPr sz="2400" i="1" dirty="0">
                <a:solidFill>
                  <a:srgbClr val="FFFFFF"/>
                </a:solidFill>
                <a:latin typeface="Arial" panose="020B0604020202020204" pitchFamily="34" charset="0"/>
                <a:cs typeface="Arial" panose="020B0604020202020204" pitchFamily="34" charset="0"/>
              </a:rPr>
              <a:t>s</a:t>
            </a:r>
            <a:r>
              <a:rPr sz="2400" i="1" spc="10" dirty="0">
                <a:solidFill>
                  <a:srgbClr val="FFFFFF"/>
                </a:solidFill>
                <a:latin typeface="Arial" panose="020B0604020202020204" pitchFamily="34" charset="0"/>
                <a:cs typeface="Arial" panose="020B0604020202020204" pitchFamily="34" charset="0"/>
              </a:rPr>
              <a:t> </a:t>
            </a:r>
            <a:r>
              <a:rPr sz="2400" i="1" dirty="0">
                <a:solidFill>
                  <a:srgbClr val="FFFFFF"/>
                </a:solidFill>
                <a:latin typeface="Arial" panose="020B0604020202020204" pitchFamily="34" charset="0"/>
                <a:cs typeface="Arial" panose="020B0604020202020204" pitchFamily="34" charset="0"/>
              </a:rPr>
              <a:t>a w</a:t>
            </a:r>
            <a:r>
              <a:rPr sz="2400" i="1" spc="-5" dirty="0">
                <a:solidFill>
                  <a:srgbClr val="FFFFFF"/>
                </a:solidFill>
                <a:latin typeface="Arial" panose="020B0604020202020204" pitchFamily="34" charset="0"/>
                <a:cs typeface="Arial" panose="020B0604020202020204" pitchFamily="34" charset="0"/>
              </a:rPr>
              <a:t>id</a:t>
            </a:r>
            <a:r>
              <a:rPr sz="2400" i="1" dirty="0">
                <a:solidFill>
                  <a:srgbClr val="FFFFFF"/>
                </a:solidFill>
                <a:latin typeface="Arial" panose="020B0604020202020204" pitchFamily="34" charset="0"/>
                <a:cs typeface="Arial" panose="020B0604020202020204" pitchFamily="34" charset="0"/>
              </a:rPr>
              <a:t>e</a:t>
            </a:r>
            <a:r>
              <a:rPr sz="2400" i="1" spc="-5" dirty="0">
                <a:solidFill>
                  <a:srgbClr val="FFFFFF"/>
                </a:solidFill>
                <a:latin typeface="Arial" panose="020B0604020202020204" pitchFamily="34" charset="0"/>
                <a:cs typeface="Arial" panose="020B0604020202020204" pitchFamily="34" charset="0"/>
              </a:rPr>
              <a:t> </a:t>
            </a:r>
            <a:r>
              <a:rPr sz="2400" i="1" spc="-40" dirty="0">
                <a:solidFill>
                  <a:srgbClr val="FFFFFF"/>
                </a:solidFill>
                <a:latin typeface="Arial" panose="020B0604020202020204" pitchFamily="34" charset="0"/>
                <a:cs typeface="Arial" panose="020B0604020202020204" pitchFamily="34" charset="0"/>
              </a:rPr>
              <a:t>r</a:t>
            </a:r>
            <a:r>
              <a:rPr sz="2400" i="1" dirty="0">
                <a:solidFill>
                  <a:srgbClr val="FFFFFF"/>
                </a:solidFill>
                <a:latin typeface="Arial" panose="020B0604020202020204" pitchFamily="34" charset="0"/>
                <a:cs typeface="Arial" panose="020B0604020202020204" pitchFamily="34" charset="0"/>
              </a:rPr>
              <a:t>ange</a:t>
            </a:r>
            <a:r>
              <a:rPr sz="2400" i="1" spc="-15" dirty="0">
                <a:solidFill>
                  <a:srgbClr val="FFFFFF"/>
                </a:solidFill>
                <a:latin typeface="Arial" panose="020B0604020202020204" pitchFamily="34" charset="0"/>
                <a:cs typeface="Arial" panose="020B0604020202020204" pitchFamily="34" charset="0"/>
              </a:rPr>
              <a:t> </a:t>
            </a:r>
            <a:r>
              <a:rPr sz="2400" i="1" spc="-5" dirty="0">
                <a:solidFill>
                  <a:srgbClr val="FFFFFF"/>
                </a:solidFill>
                <a:latin typeface="Arial" panose="020B0604020202020204" pitchFamily="34" charset="0"/>
                <a:cs typeface="Arial" panose="020B0604020202020204" pitchFamily="34" charset="0"/>
              </a:rPr>
              <a:t>of beh</a:t>
            </a:r>
            <a:r>
              <a:rPr sz="2400" i="1" spc="-35" dirty="0">
                <a:solidFill>
                  <a:srgbClr val="FFFFFF"/>
                </a:solidFill>
                <a:latin typeface="Arial" panose="020B0604020202020204" pitchFamily="34" charset="0"/>
                <a:cs typeface="Arial" panose="020B0604020202020204" pitchFamily="34" charset="0"/>
              </a:rPr>
              <a:t>a</a:t>
            </a:r>
            <a:r>
              <a:rPr sz="2400" i="1" spc="-10" dirty="0">
                <a:solidFill>
                  <a:srgbClr val="FFFFFF"/>
                </a:solidFill>
                <a:latin typeface="Arial" panose="020B0604020202020204" pitchFamily="34" charset="0"/>
                <a:cs typeface="Arial" panose="020B0604020202020204" pitchFamily="34" charset="0"/>
              </a:rPr>
              <a:t>v</a:t>
            </a:r>
            <a:r>
              <a:rPr sz="2400" i="1" dirty="0">
                <a:solidFill>
                  <a:srgbClr val="FFFFFF"/>
                </a:solidFill>
                <a:latin typeface="Arial" panose="020B0604020202020204" pitchFamily="34" charset="0"/>
                <a:cs typeface="Arial" panose="020B0604020202020204" pitchFamily="34" charset="0"/>
              </a:rPr>
              <a:t>i</a:t>
            </a:r>
            <a:r>
              <a:rPr sz="2400" i="1" spc="-10" dirty="0">
                <a:solidFill>
                  <a:srgbClr val="FFFFFF"/>
                </a:solidFill>
                <a:latin typeface="Arial" panose="020B0604020202020204" pitchFamily="34" charset="0"/>
                <a:cs typeface="Arial" panose="020B0604020202020204" pitchFamily="34" charset="0"/>
              </a:rPr>
              <a:t>o</a:t>
            </a:r>
            <a:r>
              <a:rPr sz="2400" i="1" spc="-5" dirty="0">
                <a:solidFill>
                  <a:srgbClr val="FFFFFF"/>
                </a:solidFill>
                <a:latin typeface="Arial" panose="020B0604020202020204" pitchFamily="34" charset="0"/>
                <a:cs typeface="Arial" panose="020B0604020202020204" pitchFamily="34" charset="0"/>
              </a:rPr>
              <a:t>u</a:t>
            </a:r>
            <a:r>
              <a:rPr sz="2400" i="1" dirty="0">
                <a:solidFill>
                  <a:srgbClr val="FFFFFF"/>
                </a:solidFill>
                <a:latin typeface="Arial" panose="020B0604020202020204" pitchFamily="34" charset="0"/>
                <a:cs typeface="Arial" panose="020B0604020202020204" pitchFamily="34" charset="0"/>
              </a:rPr>
              <a:t>r</a:t>
            </a:r>
            <a:r>
              <a:rPr sz="2400" i="1" spc="-15" dirty="0">
                <a:solidFill>
                  <a:srgbClr val="FFFFFF"/>
                </a:solidFill>
                <a:latin typeface="Arial" panose="020B0604020202020204" pitchFamily="34" charset="0"/>
                <a:cs typeface="Arial" panose="020B0604020202020204" pitchFamily="34" charset="0"/>
              </a:rPr>
              <a:t> </a:t>
            </a:r>
            <a:r>
              <a:rPr sz="2400" i="1" dirty="0">
                <a:solidFill>
                  <a:srgbClr val="FFFFFF"/>
                </a:solidFill>
                <a:latin typeface="Arial" panose="020B0604020202020204" pitchFamily="34" charset="0"/>
                <a:cs typeface="Arial" panose="020B0604020202020204" pitchFamily="34" charset="0"/>
              </a:rPr>
              <a:t>negl</a:t>
            </a:r>
            <a:r>
              <a:rPr sz="2400" i="1" spc="-10" dirty="0">
                <a:solidFill>
                  <a:srgbClr val="FFFFFF"/>
                </a:solidFill>
                <a:latin typeface="Arial" panose="020B0604020202020204" pitchFamily="34" charset="0"/>
                <a:cs typeface="Arial" panose="020B0604020202020204" pitchFamily="34" charset="0"/>
              </a:rPr>
              <a:t>e</a:t>
            </a:r>
            <a:r>
              <a:rPr sz="2400" i="1" dirty="0">
                <a:solidFill>
                  <a:srgbClr val="FFFFFF"/>
                </a:solidFill>
                <a:latin typeface="Arial" panose="020B0604020202020204" pitchFamily="34" charset="0"/>
                <a:cs typeface="Arial" panose="020B0604020202020204" pitchFamily="34" charset="0"/>
              </a:rPr>
              <a:t>cting</a:t>
            </a:r>
            <a:r>
              <a:rPr sz="2400" i="1" spc="-5" dirty="0">
                <a:solidFill>
                  <a:srgbClr val="FFFFFF"/>
                </a:solidFill>
                <a:latin typeface="Arial" panose="020B0604020202020204" pitchFamily="34" charset="0"/>
                <a:cs typeface="Arial" panose="020B0604020202020204" pitchFamily="34" charset="0"/>
              </a:rPr>
              <a:t> </a:t>
            </a:r>
            <a:r>
              <a:rPr sz="2400" i="1" spc="-25" dirty="0">
                <a:solidFill>
                  <a:srgbClr val="FFFFFF"/>
                </a:solidFill>
                <a:latin typeface="Arial" panose="020B0604020202020204" pitchFamily="34" charset="0"/>
                <a:cs typeface="Arial" panose="020B0604020202020204" pitchFamily="34" charset="0"/>
              </a:rPr>
              <a:t>t</a:t>
            </a:r>
            <a:r>
              <a:rPr sz="2400" i="1" dirty="0">
                <a:solidFill>
                  <a:srgbClr val="FFFFFF"/>
                </a:solidFill>
                <a:latin typeface="Arial" panose="020B0604020202020204" pitchFamily="34" charset="0"/>
                <a:cs typeface="Arial" panose="020B0604020202020204" pitchFamily="34" charset="0"/>
              </a:rPr>
              <a:t>o</a:t>
            </a:r>
            <a:r>
              <a:rPr sz="2400" i="1" spc="-10" dirty="0">
                <a:solidFill>
                  <a:srgbClr val="FFFFFF"/>
                </a:solidFill>
                <a:latin typeface="Arial" panose="020B0604020202020204" pitchFamily="34" charset="0"/>
                <a:cs typeface="Arial" panose="020B0604020202020204" pitchFamily="34" charset="0"/>
              </a:rPr>
              <a:t> c</a:t>
            </a:r>
            <a:r>
              <a:rPr sz="2400" i="1" dirty="0">
                <a:solidFill>
                  <a:srgbClr val="FFFFFF"/>
                </a:solidFill>
                <a:latin typeface="Arial" panose="020B0604020202020204" pitchFamily="34" charset="0"/>
                <a:cs typeface="Arial" panose="020B0604020202020204" pitchFamily="34" charset="0"/>
              </a:rPr>
              <a:t>a</a:t>
            </a:r>
            <a:r>
              <a:rPr sz="2400" i="1" spc="-30" dirty="0">
                <a:solidFill>
                  <a:srgbClr val="FFFFFF"/>
                </a:solidFill>
                <a:latin typeface="Arial" panose="020B0604020202020204" pitchFamily="34" charset="0"/>
                <a:cs typeface="Arial" panose="020B0604020202020204" pitchFamily="34" charset="0"/>
              </a:rPr>
              <a:t>r</a:t>
            </a:r>
            <a:r>
              <a:rPr sz="2400" i="1" dirty="0">
                <a:solidFill>
                  <a:srgbClr val="FFFFFF"/>
                </a:solidFill>
                <a:latin typeface="Arial" panose="020B0604020202020204" pitchFamily="34" charset="0"/>
                <a:cs typeface="Arial" panose="020B0604020202020204" pitchFamily="34" charset="0"/>
              </a:rPr>
              <a:t>e </a:t>
            </a:r>
            <a:r>
              <a:rPr sz="2400" i="1" spc="-40" dirty="0">
                <a:solidFill>
                  <a:srgbClr val="FFFFFF"/>
                </a:solidFill>
                <a:latin typeface="Arial" panose="020B0604020202020204" pitchFamily="34" charset="0"/>
                <a:cs typeface="Arial" panose="020B0604020202020204" pitchFamily="34" charset="0"/>
              </a:rPr>
              <a:t>f</a:t>
            </a:r>
            <a:r>
              <a:rPr sz="2400" i="1" dirty="0">
                <a:solidFill>
                  <a:srgbClr val="FFFFFF"/>
                </a:solidFill>
                <a:latin typeface="Arial" panose="020B0604020202020204" pitchFamily="34" charset="0"/>
                <a:cs typeface="Arial" panose="020B0604020202020204" pitchFamily="34" charset="0"/>
              </a:rPr>
              <a:t>or</a:t>
            </a:r>
            <a:r>
              <a:rPr sz="2400" i="1" spc="-15" dirty="0">
                <a:solidFill>
                  <a:srgbClr val="FFFFFF"/>
                </a:solidFill>
                <a:latin typeface="Arial" panose="020B0604020202020204" pitchFamily="34" charset="0"/>
                <a:cs typeface="Arial" panose="020B0604020202020204" pitchFamily="34" charset="0"/>
              </a:rPr>
              <a:t> </a:t>
            </a:r>
            <a:r>
              <a:rPr sz="2400" i="1" dirty="0">
                <a:solidFill>
                  <a:srgbClr val="FFFFFF"/>
                </a:solidFill>
                <a:latin typeface="Arial" panose="020B0604020202020204" pitchFamily="34" charset="0"/>
                <a:cs typeface="Arial" panose="020B0604020202020204" pitchFamily="34" charset="0"/>
              </a:rPr>
              <a:t>one</a:t>
            </a:r>
            <a:r>
              <a:rPr sz="2400" i="1" spc="-125" dirty="0">
                <a:solidFill>
                  <a:srgbClr val="FFFFFF"/>
                </a:solidFill>
                <a:latin typeface="Arial" panose="020B0604020202020204" pitchFamily="34" charset="0"/>
                <a:cs typeface="Arial" panose="020B0604020202020204" pitchFamily="34" charset="0"/>
              </a:rPr>
              <a:t>’</a:t>
            </a:r>
            <a:r>
              <a:rPr sz="2400" i="1" dirty="0">
                <a:solidFill>
                  <a:srgbClr val="FFFFFF"/>
                </a:solidFill>
                <a:latin typeface="Arial" panose="020B0604020202020204" pitchFamily="34" charset="0"/>
                <a:cs typeface="Arial" panose="020B0604020202020204" pitchFamily="34" charset="0"/>
              </a:rPr>
              <a:t>s</a:t>
            </a:r>
            <a:r>
              <a:rPr sz="2400" i="1" spc="-15" dirty="0">
                <a:solidFill>
                  <a:srgbClr val="FFFFFF"/>
                </a:solidFill>
                <a:latin typeface="Arial" panose="020B0604020202020204" pitchFamily="34" charset="0"/>
                <a:cs typeface="Arial" panose="020B0604020202020204" pitchFamily="34" charset="0"/>
              </a:rPr>
              <a:t> </a:t>
            </a:r>
            <a:r>
              <a:rPr sz="2400" i="1" dirty="0">
                <a:solidFill>
                  <a:srgbClr val="FFFFFF"/>
                </a:solidFill>
                <a:latin typeface="Arial" panose="020B0604020202020204" pitchFamily="34" charset="0"/>
                <a:cs typeface="Arial" panose="020B0604020202020204" pitchFamily="34" charset="0"/>
              </a:rPr>
              <a:t>pe</a:t>
            </a:r>
            <a:r>
              <a:rPr sz="2400" i="1" spc="-45" dirty="0">
                <a:solidFill>
                  <a:srgbClr val="FFFFFF"/>
                </a:solidFill>
                <a:latin typeface="Arial" panose="020B0604020202020204" pitchFamily="34" charset="0"/>
                <a:cs typeface="Arial" panose="020B0604020202020204" pitchFamily="34" charset="0"/>
              </a:rPr>
              <a:t>r</a:t>
            </a:r>
            <a:r>
              <a:rPr sz="2400" i="1" dirty="0">
                <a:solidFill>
                  <a:srgbClr val="FFFFFF"/>
                </a:solidFill>
                <a:latin typeface="Arial" panose="020B0604020202020204" pitchFamily="34" charset="0"/>
                <a:cs typeface="Arial" panose="020B0604020202020204" pitchFamily="34" charset="0"/>
              </a:rPr>
              <a:t>sonal </a:t>
            </a:r>
            <a:r>
              <a:rPr sz="2400" i="1" spc="-35" dirty="0">
                <a:solidFill>
                  <a:srgbClr val="FFFFFF"/>
                </a:solidFill>
                <a:latin typeface="Arial" panose="020B0604020202020204" pitchFamily="34" charset="0"/>
                <a:cs typeface="Arial" panose="020B0604020202020204" pitchFamily="34" charset="0"/>
              </a:rPr>
              <a:t>h</a:t>
            </a:r>
            <a:r>
              <a:rPr sz="2400" i="1" spc="-20" dirty="0">
                <a:solidFill>
                  <a:srgbClr val="FFFFFF"/>
                </a:solidFill>
                <a:latin typeface="Arial" panose="020B0604020202020204" pitchFamily="34" charset="0"/>
                <a:cs typeface="Arial" panose="020B0604020202020204" pitchFamily="34" charset="0"/>
              </a:rPr>
              <a:t>y</a:t>
            </a:r>
            <a:r>
              <a:rPr sz="2400" i="1" dirty="0">
                <a:solidFill>
                  <a:srgbClr val="FFFFFF"/>
                </a:solidFill>
                <a:latin typeface="Arial" panose="020B0604020202020204" pitchFamily="34" charset="0"/>
                <a:cs typeface="Arial" panose="020B0604020202020204" pitchFamily="34" charset="0"/>
              </a:rPr>
              <a:t>giene,</a:t>
            </a:r>
            <a:r>
              <a:rPr sz="2400" i="1" spc="-35" dirty="0">
                <a:solidFill>
                  <a:srgbClr val="FFFFFF"/>
                </a:solidFill>
                <a:latin typeface="Arial" panose="020B0604020202020204" pitchFamily="34" charset="0"/>
                <a:cs typeface="Arial" panose="020B0604020202020204" pitchFamily="34" charset="0"/>
              </a:rPr>
              <a:t> </a:t>
            </a:r>
            <a:r>
              <a:rPr sz="2400" i="1" spc="-5" dirty="0">
                <a:solidFill>
                  <a:srgbClr val="FFFFFF"/>
                </a:solidFill>
                <a:latin typeface="Arial" panose="020B0604020202020204" pitchFamily="34" charset="0"/>
                <a:cs typeface="Arial" panose="020B0604020202020204" pitchFamily="34" charset="0"/>
              </a:rPr>
              <a:t>healt</a:t>
            </a:r>
            <a:r>
              <a:rPr sz="2400" i="1" dirty="0">
                <a:solidFill>
                  <a:srgbClr val="FFFFFF"/>
                </a:solidFill>
                <a:latin typeface="Arial" panose="020B0604020202020204" pitchFamily="34" charset="0"/>
                <a:cs typeface="Arial" panose="020B0604020202020204" pitchFamily="34" charset="0"/>
              </a:rPr>
              <a:t>h</a:t>
            </a:r>
            <a:r>
              <a:rPr sz="2400" i="1" spc="5" dirty="0">
                <a:solidFill>
                  <a:srgbClr val="FFFFFF"/>
                </a:solidFill>
                <a:latin typeface="Arial" panose="020B0604020202020204" pitchFamily="34" charset="0"/>
                <a:cs typeface="Arial" panose="020B0604020202020204" pitchFamily="34" charset="0"/>
              </a:rPr>
              <a:t> </a:t>
            </a:r>
            <a:r>
              <a:rPr sz="2400" i="1" spc="-5" dirty="0">
                <a:solidFill>
                  <a:srgbClr val="FFFFFF"/>
                </a:solidFill>
                <a:latin typeface="Arial" panose="020B0604020202020204" pitchFamily="34" charset="0"/>
                <a:cs typeface="Arial" panose="020B0604020202020204" pitchFamily="34" charset="0"/>
              </a:rPr>
              <a:t>o</a:t>
            </a:r>
            <a:r>
              <a:rPr sz="2400" i="1" dirty="0">
                <a:solidFill>
                  <a:srgbClr val="FFFFFF"/>
                </a:solidFill>
                <a:latin typeface="Arial" panose="020B0604020202020204" pitchFamily="34" charset="0"/>
                <a:cs typeface="Arial" panose="020B0604020202020204" pitchFamily="34" charset="0"/>
              </a:rPr>
              <a:t>r</a:t>
            </a:r>
            <a:r>
              <a:rPr sz="2400" i="1" spc="-10" dirty="0">
                <a:solidFill>
                  <a:srgbClr val="FFFFFF"/>
                </a:solidFill>
                <a:latin typeface="Arial" panose="020B0604020202020204" pitchFamily="34" charset="0"/>
                <a:cs typeface="Arial" panose="020B0604020202020204" pitchFamily="34" charset="0"/>
              </a:rPr>
              <a:t> </a:t>
            </a:r>
            <a:r>
              <a:rPr sz="2400" i="1" spc="-5" dirty="0">
                <a:solidFill>
                  <a:srgbClr val="FFFFFF"/>
                </a:solidFill>
                <a:latin typeface="Arial" panose="020B0604020202020204" pitchFamily="34" charset="0"/>
                <a:cs typeface="Arial" panose="020B0604020202020204" pitchFamily="34" charset="0"/>
              </a:rPr>
              <a:t>sur</a:t>
            </a:r>
            <a:r>
              <a:rPr sz="2400" i="1" spc="-45" dirty="0">
                <a:solidFill>
                  <a:srgbClr val="FFFFFF"/>
                </a:solidFill>
                <a:latin typeface="Arial" panose="020B0604020202020204" pitchFamily="34" charset="0"/>
                <a:cs typeface="Arial" panose="020B0604020202020204" pitchFamily="34" charset="0"/>
              </a:rPr>
              <a:t>r</a:t>
            </a:r>
            <a:r>
              <a:rPr sz="2400" i="1" spc="-5" dirty="0">
                <a:solidFill>
                  <a:srgbClr val="FFFFFF"/>
                </a:solidFill>
                <a:latin typeface="Arial" panose="020B0604020202020204" pitchFamily="34" charset="0"/>
                <a:cs typeface="Arial" panose="020B0604020202020204" pitchFamily="34" charset="0"/>
              </a:rPr>
              <a:t>ou</a:t>
            </a:r>
            <a:r>
              <a:rPr sz="2400" i="1" spc="5" dirty="0">
                <a:solidFill>
                  <a:srgbClr val="FFFFFF"/>
                </a:solidFill>
                <a:latin typeface="Arial" panose="020B0604020202020204" pitchFamily="34" charset="0"/>
                <a:cs typeface="Arial" panose="020B0604020202020204" pitchFamily="34" charset="0"/>
              </a:rPr>
              <a:t>n</a:t>
            </a:r>
            <a:r>
              <a:rPr sz="2400" i="1" spc="-5" dirty="0">
                <a:solidFill>
                  <a:srgbClr val="FFFFFF"/>
                </a:solidFill>
                <a:latin typeface="Arial" panose="020B0604020202020204" pitchFamily="34" charset="0"/>
                <a:cs typeface="Arial" panose="020B0604020202020204" pitchFamily="34" charset="0"/>
              </a:rPr>
              <a:t>din</a:t>
            </a:r>
            <a:r>
              <a:rPr sz="2400" i="1" spc="5" dirty="0">
                <a:solidFill>
                  <a:srgbClr val="FFFFFF"/>
                </a:solidFill>
                <a:latin typeface="Arial" panose="020B0604020202020204" pitchFamily="34" charset="0"/>
                <a:cs typeface="Arial" panose="020B0604020202020204" pitchFamily="34" charset="0"/>
              </a:rPr>
              <a:t>g</a:t>
            </a:r>
            <a:r>
              <a:rPr sz="2400" i="1" dirty="0">
                <a:solidFill>
                  <a:srgbClr val="FFFFFF"/>
                </a:solidFill>
                <a:latin typeface="Arial" panose="020B0604020202020204" pitchFamily="34" charset="0"/>
                <a:cs typeface="Arial" panose="020B0604020202020204" pitchFamily="34" charset="0"/>
              </a:rPr>
              <a:t>s</a:t>
            </a:r>
            <a:r>
              <a:rPr sz="2400" i="1" spc="-15" dirty="0">
                <a:solidFill>
                  <a:srgbClr val="FFFFFF"/>
                </a:solidFill>
                <a:latin typeface="Arial" panose="020B0604020202020204" pitchFamily="34" charset="0"/>
                <a:cs typeface="Arial" panose="020B0604020202020204" pitchFamily="34" charset="0"/>
              </a:rPr>
              <a:t> </a:t>
            </a:r>
            <a:r>
              <a:rPr sz="2400" i="1" dirty="0">
                <a:solidFill>
                  <a:srgbClr val="FFFFFF"/>
                </a:solidFill>
                <a:latin typeface="Arial" panose="020B0604020202020204" pitchFamily="34" charset="0"/>
                <a:cs typeface="Arial" panose="020B0604020202020204" pitchFamily="34" charset="0"/>
              </a:rPr>
              <a:t>and</a:t>
            </a:r>
            <a:r>
              <a:rPr sz="2400" i="1" spc="-5" dirty="0">
                <a:solidFill>
                  <a:srgbClr val="FFFFFF"/>
                </a:solidFill>
                <a:latin typeface="Arial" panose="020B0604020202020204" pitchFamily="34" charset="0"/>
                <a:cs typeface="Arial" panose="020B0604020202020204" pitchFamily="34" charset="0"/>
              </a:rPr>
              <a:t> </a:t>
            </a:r>
            <a:r>
              <a:rPr sz="2400" i="1" dirty="0">
                <a:solidFill>
                  <a:srgbClr val="FFFFFF"/>
                </a:solidFill>
                <a:latin typeface="Arial" panose="020B0604020202020204" pitchFamily="34" charset="0"/>
                <a:cs typeface="Arial" panose="020B0604020202020204" pitchFamily="34" charset="0"/>
              </a:rPr>
              <a:t>inclu</a:t>
            </a:r>
            <a:r>
              <a:rPr sz="2400" i="1" spc="-5" dirty="0">
                <a:solidFill>
                  <a:srgbClr val="FFFFFF"/>
                </a:solidFill>
                <a:latin typeface="Arial" panose="020B0604020202020204" pitchFamily="34" charset="0"/>
                <a:cs typeface="Arial" panose="020B0604020202020204" pitchFamily="34" charset="0"/>
              </a:rPr>
              <a:t>d</a:t>
            </a:r>
            <a:r>
              <a:rPr sz="2400" i="1" dirty="0">
                <a:solidFill>
                  <a:srgbClr val="FFFFFF"/>
                </a:solidFill>
                <a:latin typeface="Arial" panose="020B0604020202020204" pitchFamily="34" charset="0"/>
                <a:cs typeface="Arial" panose="020B0604020202020204" pitchFamily="34" charset="0"/>
              </a:rPr>
              <a:t>es </a:t>
            </a:r>
            <a:r>
              <a:rPr sz="2400" i="1" spc="-5" dirty="0">
                <a:solidFill>
                  <a:srgbClr val="FFFFFF"/>
                </a:solidFill>
                <a:latin typeface="Arial" panose="020B0604020202020204" pitchFamily="34" charset="0"/>
                <a:cs typeface="Arial" panose="020B0604020202020204" pitchFamily="34" charset="0"/>
              </a:rPr>
              <a:t>beh</a:t>
            </a:r>
            <a:r>
              <a:rPr sz="2400" i="1" spc="-30" dirty="0">
                <a:solidFill>
                  <a:srgbClr val="FFFFFF"/>
                </a:solidFill>
                <a:latin typeface="Arial" panose="020B0604020202020204" pitchFamily="34" charset="0"/>
                <a:cs typeface="Arial" panose="020B0604020202020204" pitchFamily="34" charset="0"/>
              </a:rPr>
              <a:t>a</a:t>
            </a:r>
            <a:r>
              <a:rPr sz="2400" i="1" dirty="0">
                <a:solidFill>
                  <a:srgbClr val="FFFFFF"/>
                </a:solidFill>
                <a:latin typeface="Arial" panose="020B0604020202020204" pitchFamily="34" charset="0"/>
                <a:cs typeface="Arial" panose="020B0604020202020204" pitchFamily="34" charset="0"/>
              </a:rPr>
              <a:t>v</a:t>
            </a:r>
            <a:r>
              <a:rPr sz="2400" i="1" spc="-10" dirty="0">
                <a:solidFill>
                  <a:srgbClr val="FFFFFF"/>
                </a:solidFill>
                <a:latin typeface="Arial" panose="020B0604020202020204" pitchFamily="34" charset="0"/>
                <a:cs typeface="Arial" panose="020B0604020202020204" pitchFamily="34" charset="0"/>
              </a:rPr>
              <a:t>i</a:t>
            </a:r>
            <a:r>
              <a:rPr sz="2400" i="1" spc="-5" dirty="0">
                <a:solidFill>
                  <a:srgbClr val="FFFFFF"/>
                </a:solidFill>
                <a:latin typeface="Arial" panose="020B0604020202020204" pitchFamily="34" charset="0"/>
                <a:cs typeface="Arial" panose="020B0604020202020204" pitchFamily="34" charset="0"/>
              </a:rPr>
              <a:t>ou</a:t>
            </a:r>
            <a:r>
              <a:rPr sz="2400" i="1" dirty="0">
                <a:solidFill>
                  <a:srgbClr val="FFFFFF"/>
                </a:solidFill>
                <a:latin typeface="Arial" panose="020B0604020202020204" pitchFamily="34" charset="0"/>
                <a:cs typeface="Arial" panose="020B0604020202020204" pitchFamily="34" charset="0"/>
              </a:rPr>
              <a:t>r</a:t>
            </a:r>
            <a:r>
              <a:rPr sz="2400" i="1" spc="-10" dirty="0">
                <a:solidFill>
                  <a:srgbClr val="FFFFFF"/>
                </a:solidFill>
                <a:latin typeface="Arial" panose="020B0604020202020204" pitchFamily="34" charset="0"/>
                <a:cs typeface="Arial" panose="020B0604020202020204" pitchFamily="34" charset="0"/>
              </a:rPr>
              <a:t> </a:t>
            </a:r>
            <a:r>
              <a:rPr sz="2400" i="1" dirty="0">
                <a:solidFill>
                  <a:srgbClr val="FFFFFF"/>
                </a:solidFill>
                <a:latin typeface="Arial" panose="020B0604020202020204" pitchFamily="34" charset="0"/>
                <a:cs typeface="Arial" panose="020B0604020202020204" pitchFamily="34" charset="0"/>
              </a:rPr>
              <a:t>such</a:t>
            </a:r>
            <a:r>
              <a:rPr sz="2400" i="1" spc="-5" dirty="0">
                <a:solidFill>
                  <a:srgbClr val="FFFFFF"/>
                </a:solidFill>
                <a:latin typeface="Arial" panose="020B0604020202020204" pitchFamily="34" charset="0"/>
                <a:cs typeface="Arial" panose="020B0604020202020204" pitchFamily="34" charset="0"/>
              </a:rPr>
              <a:t> </a:t>
            </a:r>
            <a:r>
              <a:rPr sz="2400" i="1" dirty="0">
                <a:solidFill>
                  <a:srgbClr val="FFFFFF"/>
                </a:solidFill>
                <a:latin typeface="Arial" panose="020B0604020202020204" pitchFamily="34" charset="0"/>
                <a:cs typeface="Arial" panose="020B0604020202020204" pitchFamily="34" charset="0"/>
              </a:rPr>
              <a:t>as hoa</a:t>
            </a:r>
            <a:r>
              <a:rPr sz="2400" i="1" spc="-25" dirty="0">
                <a:solidFill>
                  <a:srgbClr val="FFFFFF"/>
                </a:solidFill>
                <a:latin typeface="Arial" panose="020B0604020202020204" pitchFamily="34" charset="0"/>
                <a:cs typeface="Arial" panose="020B0604020202020204" pitchFamily="34" charset="0"/>
              </a:rPr>
              <a:t>r</a:t>
            </a:r>
            <a:r>
              <a:rPr sz="2400" i="1" dirty="0">
                <a:solidFill>
                  <a:srgbClr val="FFFFFF"/>
                </a:solidFill>
                <a:latin typeface="Arial" panose="020B0604020202020204" pitchFamily="34" charset="0"/>
                <a:cs typeface="Arial" panose="020B0604020202020204" pitchFamily="34" charset="0"/>
              </a:rPr>
              <a:t>din</a:t>
            </a:r>
            <a:r>
              <a:rPr sz="2400" i="1" spc="85" dirty="0">
                <a:solidFill>
                  <a:srgbClr val="FFFFFF"/>
                </a:solidFill>
                <a:latin typeface="Arial" panose="020B0604020202020204" pitchFamily="34" charset="0"/>
                <a:cs typeface="Arial" panose="020B0604020202020204" pitchFamily="34" charset="0"/>
              </a:rPr>
              <a:t>g</a:t>
            </a:r>
            <a:r>
              <a:rPr sz="2400" i="1" dirty="0">
                <a:solidFill>
                  <a:srgbClr val="FFFFFF"/>
                </a:solidFill>
                <a:latin typeface="Arial" panose="020B0604020202020204" pitchFamily="34" charset="0"/>
                <a:cs typeface="Arial" panose="020B0604020202020204" pitchFamily="34" charset="0"/>
              </a:rPr>
              <a:t>”</a:t>
            </a:r>
            <a:r>
              <a:rPr sz="2400" i="1" spc="-30" dirty="0">
                <a:solidFill>
                  <a:srgbClr val="FFFFFF"/>
                </a:solidFill>
                <a:latin typeface="Arial" panose="020B0604020202020204" pitchFamily="34" charset="0"/>
                <a:cs typeface="Arial" panose="020B0604020202020204" pitchFamily="34" charset="0"/>
              </a:rPr>
              <a:t> </a:t>
            </a:r>
            <a:r>
              <a:rPr sz="1200" dirty="0">
                <a:solidFill>
                  <a:srgbClr val="FFFFFF"/>
                </a:solidFill>
                <a:latin typeface="Arial" panose="020B0604020202020204" pitchFamily="34" charset="0"/>
                <a:cs typeface="Arial" panose="020B0604020202020204" pitchFamily="34" charset="0"/>
              </a:rPr>
              <a:t>(</a:t>
            </a:r>
            <a:r>
              <a:rPr sz="1200" spc="5" dirty="0">
                <a:solidFill>
                  <a:srgbClr val="FFFFFF"/>
                </a:solidFill>
                <a:latin typeface="Arial" panose="020B0604020202020204" pitchFamily="34" charset="0"/>
                <a:cs typeface="Arial" panose="020B0604020202020204" pitchFamily="34" charset="0"/>
              </a:rPr>
              <a:t>D</a:t>
            </a:r>
            <a:r>
              <a:rPr sz="1200" dirty="0">
                <a:solidFill>
                  <a:srgbClr val="FFFFFF"/>
                </a:solidFill>
                <a:latin typeface="Arial" panose="020B0604020202020204" pitchFamily="34" charset="0"/>
                <a:cs typeface="Arial" panose="020B0604020202020204" pitchFamily="34" charset="0"/>
              </a:rPr>
              <a:t>H</a:t>
            </a:r>
            <a:r>
              <a:rPr sz="1200" spc="-10" dirty="0">
                <a:solidFill>
                  <a:srgbClr val="FFFFFF"/>
                </a:solidFill>
                <a:latin typeface="Arial" panose="020B0604020202020204" pitchFamily="34" charset="0"/>
                <a:cs typeface="Arial" panose="020B0604020202020204" pitchFamily="34" charset="0"/>
              </a:rPr>
              <a:t> </a:t>
            </a:r>
            <a:r>
              <a:rPr sz="1200" dirty="0">
                <a:solidFill>
                  <a:srgbClr val="FFFFFF"/>
                </a:solidFill>
                <a:latin typeface="Arial" panose="020B0604020202020204" pitchFamily="34" charset="0"/>
                <a:cs typeface="Arial" panose="020B0604020202020204" pitchFamily="34" charset="0"/>
              </a:rPr>
              <a:t>2</a:t>
            </a:r>
            <a:r>
              <a:rPr sz="1200" spc="5" dirty="0">
                <a:solidFill>
                  <a:srgbClr val="FFFFFF"/>
                </a:solidFill>
                <a:latin typeface="Arial" panose="020B0604020202020204" pitchFamily="34" charset="0"/>
                <a:cs typeface="Arial" panose="020B0604020202020204" pitchFamily="34" charset="0"/>
              </a:rPr>
              <a:t>0</a:t>
            </a:r>
            <a:r>
              <a:rPr sz="1200" dirty="0">
                <a:solidFill>
                  <a:srgbClr val="FFFFFF"/>
                </a:solidFill>
                <a:latin typeface="Arial" panose="020B0604020202020204" pitchFamily="34" charset="0"/>
                <a:cs typeface="Arial" panose="020B0604020202020204" pitchFamily="34" charset="0"/>
              </a:rPr>
              <a:t>1</a:t>
            </a:r>
            <a:r>
              <a:rPr sz="1200" spc="5" dirty="0">
                <a:solidFill>
                  <a:srgbClr val="FFFFFF"/>
                </a:solidFill>
                <a:latin typeface="Arial" panose="020B0604020202020204" pitchFamily="34" charset="0"/>
                <a:cs typeface="Arial" panose="020B0604020202020204" pitchFamily="34" charset="0"/>
              </a:rPr>
              <a:t>6</a:t>
            </a:r>
            <a:r>
              <a:rPr sz="1200" dirty="0">
                <a:solidFill>
                  <a:srgbClr val="FFFFFF"/>
                </a:solidFill>
                <a:latin typeface="Arial" panose="020B0604020202020204" pitchFamily="34" charset="0"/>
                <a:cs typeface="Arial" panose="020B0604020202020204" pitchFamily="34" charset="0"/>
              </a:rPr>
              <a:t>)</a:t>
            </a:r>
            <a:endParaRPr sz="1200" dirty="0">
              <a:solidFill>
                <a:prstClr val="black"/>
              </a:solidFill>
              <a:latin typeface="Arial" panose="020B0604020202020204" pitchFamily="34" charset="0"/>
              <a:cs typeface="Arial" panose="020B0604020202020204" pitchFamily="34" charset="0"/>
            </a:endParaRPr>
          </a:p>
        </p:txBody>
      </p:sp>
      <p:pic>
        <p:nvPicPr>
          <p:cNvPr id="7" name="Picture 6" descr="\\r1p-fps01\home$\choudhury bilal\Desktop\RBSAB Logo 2014 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505790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accent1">
                <a:lumMod val="45000"/>
                <a:lumOff val="55000"/>
              </a:schemeClr>
            </a:gs>
            <a:gs pos="100000">
              <a:srgbClr val="7030A0">
                <a:alpha val="99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907822"/>
            <a:ext cx="8991600" cy="3476978"/>
          </a:xfrm>
        </p:spPr>
        <p:txBody>
          <a:bodyPr>
            <a:normAutofit/>
          </a:bodyPr>
          <a:lstStyle/>
          <a:p>
            <a:r>
              <a:rPr lang="en-US" sz="3200" b="1" dirty="0">
                <a:solidFill>
                  <a:schemeClr val="tx1"/>
                </a:solidFill>
                <a:latin typeface="Arial" panose="020B0604020202020204" pitchFamily="34" charset="0"/>
                <a:cs typeface="Arial" panose="020B0604020202020204" pitchFamily="34" charset="0"/>
              </a:rPr>
              <a:t>Thank you for attending and your </a:t>
            </a:r>
            <a:r>
              <a:rPr lang="en-US" sz="3200" b="1" dirty="0" smtClean="0">
                <a:solidFill>
                  <a:schemeClr val="tx1"/>
                </a:solidFill>
                <a:latin typeface="Arial" panose="020B0604020202020204" pitchFamily="34" charset="0"/>
                <a:cs typeface="Arial" panose="020B0604020202020204" pitchFamily="34" charset="0"/>
              </a:rPr>
              <a:t>participation</a:t>
            </a:r>
            <a:endParaRPr lang="en-GB" sz="3200" b="1" dirty="0">
              <a:solidFill>
                <a:schemeClr val="tx1"/>
              </a:solidFill>
              <a:latin typeface="Arial" panose="020B0604020202020204" pitchFamily="34" charset="0"/>
              <a:cs typeface="Arial" panose="020B0604020202020204" pitchFamily="34" charset="0"/>
            </a:endParaRPr>
          </a:p>
        </p:txBody>
      </p:sp>
      <p:pic>
        <p:nvPicPr>
          <p:cNvPr id="3" name="Picture 2"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pic>
        <p:nvPicPr>
          <p:cNvPr id="4" name="Picture 1"/>
          <p:cNvPicPr>
            <a:picLocks noChangeAspect="1" noChangeArrowheads="1"/>
          </p:cNvPicPr>
          <p:nvPr/>
        </p:nvPicPr>
        <p:blipFill>
          <a:blip r:embed="rId4">
            <a:extLst>
              <a:ext uri="{28A0092B-C50C-407E-A947-70E740481C1C}">
                <a14:useLocalDpi xmlns:a14="http://schemas.microsoft.com/office/drawing/2010/main" val="0"/>
              </a:ext>
            </a:extLst>
          </a:blip>
          <a:srcRect l="54968" t="40172" r="15385" b="35327"/>
          <a:stretch>
            <a:fillRect/>
          </a:stretch>
        </p:blipFill>
        <p:spPr bwMode="auto">
          <a:xfrm>
            <a:off x="10429875" y="6038850"/>
            <a:ext cx="176212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86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8" y="964692"/>
            <a:ext cx="10744200" cy="1188720"/>
          </a:xfrm>
        </p:spPr>
        <p:txBody>
          <a:bodyPr/>
          <a:lstStyle/>
          <a:p>
            <a:r>
              <a:rPr lang="en-US" b="1" dirty="0" smtClean="0">
                <a:solidFill>
                  <a:srgbClr val="0070C0"/>
                </a:solidFill>
              </a:rPr>
              <a:t>What may cause self-neglect? </a:t>
            </a:r>
            <a:endParaRPr lang="en-GB" b="1" dirty="0">
              <a:solidFill>
                <a:srgbClr val="0070C0"/>
              </a:solidFill>
            </a:endParaRPr>
          </a:p>
        </p:txBody>
      </p:sp>
      <p:sp>
        <p:nvSpPr>
          <p:cNvPr id="3" name="Content Placeholder 2"/>
          <p:cNvSpPr>
            <a:spLocks noGrp="1"/>
          </p:cNvSpPr>
          <p:nvPr>
            <p:ph idx="1"/>
          </p:nvPr>
        </p:nvSpPr>
        <p:spPr>
          <a:xfrm>
            <a:off x="1331495" y="2266570"/>
            <a:ext cx="10215563" cy="3101983"/>
          </a:xfrm>
        </p:spPr>
        <p:txBody>
          <a:bodyPr>
            <a:noAutofit/>
          </a:bodyPr>
          <a:lstStyle/>
          <a:p>
            <a:pPr marL="0" indent="0">
              <a:buNone/>
            </a:pPr>
            <a:r>
              <a:rPr lang="en-US" sz="1600" dirty="0" smtClean="0"/>
              <a:t>• Fear of losing control </a:t>
            </a:r>
          </a:p>
          <a:p>
            <a:pPr marL="0" indent="0">
              <a:buNone/>
            </a:pPr>
            <a:r>
              <a:rPr lang="en-US" sz="1600" dirty="0" smtClean="0"/>
              <a:t>• Pride in self sufficiency </a:t>
            </a:r>
          </a:p>
          <a:p>
            <a:pPr marL="0" indent="0">
              <a:buNone/>
            </a:pPr>
            <a:r>
              <a:rPr lang="en-US" sz="1600" dirty="0" smtClean="0"/>
              <a:t>• Sense of being connected to what surrounds them</a:t>
            </a:r>
          </a:p>
          <a:p>
            <a:pPr marL="0" indent="0">
              <a:buNone/>
            </a:pPr>
            <a:r>
              <a:rPr lang="en-US" sz="1600" dirty="0" smtClean="0"/>
              <a:t>• Mistrust of professionals or people in authority </a:t>
            </a:r>
          </a:p>
          <a:p>
            <a:pPr marL="0" indent="0">
              <a:buNone/>
            </a:pPr>
            <a:r>
              <a:rPr lang="en-US" sz="1600" dirty="0" smtClean="0"/>
              <a:t>• Social isolation </a:t>
            </a:r>
          </a:p>
          <a:p>
            <a:pPr marL="0" indent="0">
              <a:buNone/>
            </a:pPr>
            <a:r>
              <a:rPr lang="en-US" sz="1600" dirty="0" smtClean="0"/>
              <a:t>• Drug and alcohol misuse</a:t>
            </a:r>
          </a:p>
          <a:p>
            <a:pPr marL="0" indent="0">
              <a:buNone/>
            </a:pPr>
            <a:r>
              <a:rPr lang="en-US" sz="1600" dirty="0" smtClean="0"/>
              <a:t>• Age related changes in physical or mental health</a:t>
            </a:r>
          </a:p>
          <a:p>
            <a:pPr marL="0" indent="0">
              <a:buNone/>
            </a:pPr>
            <a:r>
              <a:rPr lang="en-US" sz="1600" dirty="0" smtClean="0"/>
              <a:t>• Bereavement / traumatic event </a:t>
            </a:r>
          </a:p>
          <a:p>
            <a:pPr marL="0" indent="0">
              <a:buNone/>
            </a:pPr>
            <a:r>
              <a:rPr lang="en-US" sz="1600" dirty="0" smtClean="0"/>
              <a:t>• Mental health difficulties </a:t>
            </a:r>
          </a:p>
          <a:p>
            <a:pPr marL="0" indent="0">
              <a:buNone/>
            </a:pPr>
            <a:r>
              <a:rPr lang="en-US" sz="1600" dirty="0" smtClean="0"/>
              <a:t>• Targeted by a particular individual, group or gang who have been able to identify their vulnerability </a:t>
            </a:r>
          </a:p>
          <a:p>
            <a:pPr marL="0" indent="0">
              <a:buNone/>
            </a:pPr>
            <a:r>
              <a:rPr lang="en-US" sz="1600" dirty="0" smtClean="0"/>
              <a:t>• Fear and anxiety</a:t>
            </a:r>
            <a:endParaRPr lang="en-GB" sz="1600" dirty="0"/>
          </a:p>
        </p:txBody>
      </p:sp>
      <p:pic>
        <p:nvPicPr>
          <p:cNvPr id="4" name="Picture 3"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38338700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3" y="964692"/>
            <a:ext cx="11201400" cy="1188720"/>
          </a:xfrm>
        </p:spPr>
        <p:txBody>
          <a:bodyPr/>
          <a:lstStyle/>
          <a:p>
            <a:r>
              <a:rPr lang="en-US" b="1" dirty="0" smtClean="0">
                <a:solidFill>
                  <a:srgbClr val="0070C0"/>
                </a:solidFill>
              </a:rPr>
              <a:t>Risk factors of self-neglect - what are they?</a:t>
            </a:r>
            <a:endParaRPr lang="en-GB" b="1" dirty="0">
              <a:solidFill>
                <a:srgbClr val="0070C0"/>
              </a:solidFill>
            </a:endParaRPr>
          </a:p>
        </p:txBody>
      </p:sp>
      <p:sp>
        <p:nvSpPr>
          <p:cNvPr id="3" name="Content Placeholder 2"/>
          <p:cNvSpPr>
            <a:spLocks noGrp="1"/>
          </p:cNvSpPr>
          <p:nvPr>
            <p:ph idx="1"/>
          </p:nvPr>
        </p:nvSpPr>
        <p:spPr>
          <a:xfrm>
            <a:off x="271463" y="2600326"/>
            <a:ext cx="11201399" cy="3700462"/>
          </a:xfrm>
        </p:spPr>
        <p:txBody>
          <a:bodyPr>
            <a:noAutofit/>
          </a:bodyPr>
          <a:lstStyle/>
          <a:p>
            <a:pPr marL="0" indent="0">
              <a:buNone/>
            </a:pPr>
            <a:r>
              <a:rPr lang="en-US" sz="1900" b="1" dirty="0" smtClean="0"/>
              <a:t>Research has suggested that there are three recognized forms of self-neglect which include: </a:t>
            </a:r>
          </a:p>
          <a:p>
            <a:r>
              <a:rPr lang="en-US" sz="1900" b="1" dirty="0" smtClean="0"/>
              <a:t>Lack of self-care </a:t>
            </a:r>
            <a:r>
              <a:rPr lang="en-US" sz="1900" dirty="0" smtClean="0"/>
              <a:t>–this may involve neglecting personal hygiene, nutrition and hydration or health. This type of neglect would involve a judgement to be made about what is an acceptable level of risk and what constitutes wellbeing. </a:t>
            </a:r>
          </a:p>
          <a:p>
            <a:r>
              <a:rPr lang="en-US" sz="1900" b="1" dirty="0" smtClean="0"/>
              <a:t>Lack of care of environment </a:t>
            </a:r>
            <a:r>
              <a:rPr lang="en-US" sz="1900" dirty="0" smtClean="0"/>
              <a:t>–this may result in unpleasant or dirty home conditions and an increased level of risk in the domestic environment such as health and safety and fire risks associated with hoarding. This may be subjective and require a judgement call to determine whether the conditions within a person’s home are acceptable. </a:t>
            </a:r>
          </a:p>
          <a:p>
            <a:r>
              <a:rPr lang="en-US" sz="1900" b="1" dirty="0" smtClean="0"/>
              <a:t>Refusal of services </a:t>
            </a:r>
            <a:r>
              <a:rPr lang="en-US" sz="1900" dirty="0" smtClean="0"/>
              <a:t>that could alleviate these issues –this may include the refusal of care services, treatment, assessments or intervention, which could potentially improve self-care or care of one’s environment</a:t>
            </a:r>
            <a:endParaRPr lang="en-GB" sz="1900" dirty="0"/>
          </a:p>
        </p:txBody>
      </p:sp>
      <p:pic>
        <p:nvPicPr>
          <p:cNvPr id="4" name="Picture 3"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13122712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785" y="621792"/>
            <a:ext cx="10815637" cy="1178433"/>
          </a:xfrm>
        </p:spPr>
        <p:txBody>
          <a:bodyPr/>
          <a:lstStyle/>
          <a:p>
            <a:r>
              <a:rPr lang="en-US" b="1" dirty="0" smtClean="0">
                <a:solidFill>
                  <a:srgbClr val="0070C0"/>
                </a:solidFill>
              </a:rPr>
              <a:t>Why is self-neglect so challenging to practitioners?</a:t>
            </a:r>
            <a:endParaRPr lang="en-GB" b="1" dirty="0">
              <a:solidFill>
                <a:srgbClr val="0070C0"/>
              </a:solidFill>
            </a:endParaRPr>
          </a:p>
        </p:txBody>
      </p:sp>
      <p:sp>
        <p:nvSpPr>
          <p:cNvPr id="3" name="Content Placeholder 2"/>
          <p:cNvSpPr>
            <a:spLocks noGrp="1"/>
          </p:cNvSpPr>
          <p:nvPr>
            <p:ph idx="1"/>
          </p:nvPr>
        </p:nvSpPr>
        <p:spPr>
          <a:xfrm>
            <a:off x="585785" y="2145916"/>
            <a:ext cx="10815637" cy="3234119"/>
          </a:xfrm>
        </p:spPr>
        <p:txBody>
          <a:bodyPr>
            <a:noAutofit/>
          </a:bodyPr>
          <a:lstStyle/>
          <a:p>
            <a:r>
              <a:rPr lang="en-US" sz="1900" dirty="0" smtClean="0"/>
              <a:t>Its varied presentation, influenced by a complex mix of personal, mental, physical, social and environmental factors </a:t>
            </a:r>
          </a:p>
          <a:p>
            <a:r>
              <a:rPr lang="en-US" sz="1900" dirty="0" smtClean="0"/>
              <a:t>The high risks it poses, both to the individual and sometimes to others </a:t>
            </a:r>
          </a:p>
          <a:p>
            <a:r>
              <a:rPr lang="en-US" sz="1900" dirty="0" smtClean="0"/>
              <a:t>Service users sometimes do not identify with the description of their situation </a:t>
            </a:r>
          </a:p>
          <a:p>
            <a:r>
              <a:rPr lang="en-US" sz="1900" dirty="0" smtClean="0"/>
              <a:t>The possibility that intervention is not welcomed by the individual, making engagement difficult </a:t>
            </a:r>
          </a:p>
          <a:p>
            <a:r>
              <a:rPr lang="en-US" sz="1900" dirty="0" smtClean="0"/>
              <a:t>The challenges of assessing mental capacity </a:t>
            </a:r>
          </a:p>
          <a:p>
            <a:r>
              <a:rPr lang="en-US" sz="1900" dirty="0" smtClean="0"/>
              <a:t>Ethical dilemmas between respecting autonomy and fulfilling a duty of care </a:t>
            </a:r>
            <a:endParaRPr lang="en-US" sz="1900" dirty="0"/>
          </a:p>
          <a:p>
            <a:r>
              <a:rPr lang="en-US" sz="1900" dirty="0" smtClean="0"/>
              <a:t>Systems that </a:t>
            </a:r>
            <a:r>
              <a:rPr lang="en-US" sz="1900" dirty="0" err="1" smtClean="0"/>
              <a:t>prioritise</a:t>
            </a:r>
            <a:r>
              <a:rPr lang="en-US" sz="1900" dirty="0" smtClean="0"/>
              <a:t> short-term, task-focused involvement rather than long-term relationships with service users</a:t>
            </a:r>
          </a:p>
          <a:p>
            <a:r>
              <a:rPr lang="en-US" sz="1900" dirty="0" smtClean="0"/>
              <a:t>The need for coordinated interventions</a:t>
            </a:r>
            <a:endParaRPr lang="en-GB" sz="1900" dirty="0"/>
          </a:p>
        </p:txBody>
      </p:sp>
      <p:pic>
        <p:nvPicPr>
          <p:cNvPr id="4" name="Picture 3" descr="\\r1p-fps01\home$\choudhury bilal\Desktop\RBSAB Logo 2014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4352"/>
            <a:ext cx="1331495" cy="703647"/>
          </a:xfrm>
          <a:prstGeom prst="rect">
            <a:avLst/>
          </a:prstGeom>
          <a:noFill/>
          <a:ln>
            <a:noFill/>
          </a:ln>
        </p:spPr>
      </p:pic>
    </p:spTree>
    <p:extLst>
      <p:ext uri="{BB962C8B-B14F-4D97-AF65-F5344CB8AC3E}">
        <p14:creationId xmlns:p14="http://schemas.microsoft.com/office/powerpoint/2010/main" val="470372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5.xml><?xml version="1.0" encoding="utf-8"?>
<a:theme xmlns:a="http://schemas.openxmlformats.org/drawingml/2006/main" name="4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6.xml><?xml version="1.0" encoding="utf-8"?>
<a:theme xmlns:a="http://schemas.openxmlformats.org/drawingml/2006/main" name="5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7.xml><?xml version="1.0" encoding="utf-8"?>
<a:theme xmlns:a="http://schemas.openxmlformats.org/drawingml/2006/main" name="6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8.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0.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9.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0.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9.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0.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9.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TM10001115[[fn=Parcel]]</Template>
  <TotalTime>1957</TotalTime>
  <Words>6510</Words>
  <Application>Microsoft Office PowerPoint</Application>
  <PresentationFormat>Widescreen</PresentationFormat>
  <Paragraphs>574</Paragraphs>
  <Slides>60</Slides>
  <Notes>20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60</vt:i4>
      </vt:variant>
    </vt:vector>
  </HeadingPairs>
  <TitlesOfParts>
    <vt:vector size="75" baseType="lpstr">
      <vt:lpstr>Arial</vt:lpstr>
      <vt:lpstr>Calibri</vt:lpstr>
      <vt:lpstr>Constantia</vt:lpstr>
      <vt:lpstr>Courier New</vt:lpstr>
      <vt:lpstr>Gill Sans MT</vt:lpstr>
      <vt:lpstr>Times New Roman</vt:lpstr>
      <vt:lpstr>Wingdings</vt:lpstr>
      <vt:lpstr>ヒラギノ角ゴ Pro W3</vt:lpstr>
      <vt:lpstr>Parcel</vt:lpstr>
      <vt:lpstr>Custom Design</vt:lpstr>
      <vt:lpstr>Office Theme</vt:lpstr>
      <vt:lpstr>1_Office Theme</vt:lpstr>
      <vt:lpstr>4_Office Theme</vt:lpstr>
      <vt:lpstr>5_Office Theme</vt:lpstr>
      <vt:lpstr>6_Office Theme</vt:lpstr>
      <vt:lpstr>ROCHDALE COMMUNITY SAFEGUARDING FORUM </vt:lpstr>
      <vt:lpstr>Welcome and Housekeeping</vt:lpstr>
      <vt:lpstr>Agenda</vt:lpstr>
      <vt:lpstr>Virtual meeting etiquette</vt:lpstr>
      <vt:lpstr>SELF-NEGLECT &amp; HOARDING</vt:lpstr>
      <vt:lpstr>What do we mean by self-neglect?</vt:lpstr>
      <vt:lpstr>What may cause self-neglect? </vt:lpstr>
      <vt:lpstr>Risk factors of self-neglect - what are they?</vt:lpstr>
      <vt:lpstr>Why is self-neglect so challenging to practitioners?</vt:lpstr>
      <vt:lpstr>Ethical dilemmas arise from competing obligations</vt:lpstr>
      <vt:lpstr>Hoarding – WHAT IS IT?</vt:lpstr>
      <vt:lpstr>Hoarding</vt:lpstr>
      <vt:lpstr>What are the Risks? </vt:lpstr>
      <vt:lpstr>Fire safety  </vt:lpstr>
      <vt:lpstr>Supporting legislation </vt:lpstr>
      <vt:lpstr>PowerPoint Presentation</vt:lpstr>
      <vt:lpstr>Supporting legislation</vt:lpstr>
      <vt:lpstr>Supporting legislations</vt:lpstr>
      <vt:lpstr>Making Safeguarding Personal (MSP)</vt:lpstr>
      <vt:lpstr>Legislation- The Mental Capacity Act 2005 </vt:lpstr>
      <vt:lpstr>Mental Capacity Five Principles of the Mental Capacity Act 2005:</vt:lpstr>
      <vt:lpstr>Care Act 2014</vt:lpstr>
      <vt:lpstr>If a person is assessed as lacking capacity </vt:lpstr>
      <vt:lpstr>Advocacy </vt:lpstr>
      <vt:lpstr>Multi-agency approach</vt:lpstr>
      <vt:lpstr>HOW TO MAKE SAFEGUARDING REFERRAL TO ADULT CARE</vt:lpstr>
      <vt:lpstr>PowerPoint Presentation</vt:lpstr>
      <vt:lpstr>ROCHDALE BOROUGH SAFEGUARDING ADULTS BOARD</vt:lpstr>
      <vt:lpstr>BACKGROUND </vt:lpstr>
      <vt:lpstr>PURPOSE OF THE BOARD</vt:lpstr>
      <vt:lpstr>THE BUSINESS UNIT</vt:lpstr>
      <vt:lpstr>MULTI-AGENCY APPROACH</vt:lpstr>
      <vt:lpstr>WHAT DO WE DO?</vt:lpstr>
      <vt:lpstr>WHAT DO WE DO?</vt:lpstr>
      <vt:lpstr>LEARNING CHECK</vt:lpstr>
      <vt:lpstr>OUR REVIEW PROCESS</vt:lpstr>
      <vt:lpstr> SAFEGUARDING ADULTS REVIEW</vt:lpstr>
      <vt:lpstr>PowerPoint Presentation</vt:lpstr>
      <vt:lpstr>PowerPoint Presentation</vt:lpstr>
      <vt:lpstr>KEY LEARNING FROM REVIEWS</vt:lpstr>
      <vt:lpstr>KEY LEARNING FROM REVIEWS</vt:lpstr>
      <vt:lpstr>REVIEWS – FINAL POINTS</vt:lpstr>
      <vt:lpstr>RECAP</vt:lpstr>
      <vt:lpstr>THANK YOU</vt:lpstr>
      <vt:lpstr>PROBATION SERVICE</vt:lpstr>
      <vt:lpstr>PowerPoint Presentation</vt:lpstr>
      <vt:lpstr>Probation – Our Role</vt:lpstr>
      <vt:lpstr>Identifying and Responding to Safeguarding Needs and Risks</vt:lpstr>
      <vt:lpstr>PowerPoint Presentation</vt:lpstr>
      <vt:lpstr>EARLY BREAK – Family services OFFER</vt:lpstr>
      <vt:lpstr>Family Services Working together towards positive change</vt:lpstr>
      <vt:lpstr>Our 'Family Services' provide whole family support</vt:lpstr>
      <vt:lpstr>Holding Families+ Programme</vt:lpstr>
      <vt:lpstr>Holding Families Programme</vt:lpstr>
      <vt:lpstr>Like all charities, Early Break relies on the goodwill of volunteers and  fundraisers to support them. If you would like to help Early Break at  events, pre-event organisation, administration, corporate sponsorship,  third party fundraising and much more, please get in touch.</vt:lpstr>
      <vt:lpstr>SAFEGUARDING board and partnership UPDATES</vt:lpstr>
      <vt:lpstr>SAFEGUARDING ADULTS WEEK 2022  </vt:lpstr>
      <vt:lpstr>SAFEGUARDING BOARD AND PARTNERSHIP  WEBSITE AND TRAINING OFFER</vt:lpstr>
      <vt:lpstr>ANY OTHER BUSINESS?</vt:lpstr>
      <vt:lpstr>Thank you for attending and your participation</vt:lpstr>
    </vt:vector>
  </TitlesOfParts>
  <Company>Rochdale 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RBSCP  Keep Baby Safe  Coping with infant crying  campaign Launch</dc:title>
  <dc:creator>Sean Roebuck</dc:creator>
  <cp:lastModifiedBy>Helen Payton J</cp:lastModifiedBy>
  <cp:revision>92</cp:revision>
  <dcterms:created xsi:type="dcterms:W3CDTF">2022-01-17T11:33:03Z</dcterms:created>
  <dcterms:modified xsi:type="dcterms:W3CDTF">2022-11-22T12:07:15Z</dcterms:modified>
</cp:coreProperties>
</file>