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2" r:id="rId1"/>
  </p:sldMasterIdLst>
  <p:notesMasterIdLst>
    <p:notesMasterId r:id="rId17"/>
  </p:notesMasterIdLst>
  <p:sldIdLst>
    <p:sldId id="256" r:id="rId2"/>
    <p:sldId id="257" r:id="rId3"/>
    <p:sldId id="260" r:id="rId4"/>
    <p:sldId id="272" r:id="rId5"/>
    <p:sldId id="273" r:id="rId6"/>
    <p:sldId id="275" r:id="rId7"/>
    <p:sldId id="277" r:id="rId8"/>
    <p:sldId id="278" r:id="rId9"/>
    <p:sldId id="279" r:id="rId10"/>
    <p:sldId id="274" r:id="rId11"/>
    <p:sldId id="276" r:id="rId12"/>
    <p:sldId id="270" r:id="rId13"/>
    <p:sldId id="258" r:id="rId14"/>
    <p:sldId id="271" r:id="rId15"/>
    <p:sldId id="267" r:id="rId16"/>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257535-8419-497D-9CD8-1A2D97CB4E8D}">
          <p14:sldIdLst>
            <p14:sldId id="256"/>
            <p14:sldId id="257"/>
            <p14:sldId id="260"/>
            <p14:sldId id="272"/>
            <p14:sldId id="273"/>
            <p14:sldId id="275"/>
            <p14:sldId id="277"/>
            <p14:sldId id="278"/>
            <p14:sldId id="279"/>
            <p14:sldId id="274"/>
            <p14:sldId id="276"/>
            <p14:sldId id="270"/>
            <p14:sldId id="258"/>
            <p14:sldId id="271"/>
            <p14:sldId id="26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6C"/>
    <a:srgbClr val="00895E"/>
    <a:srgbClr val="008560"/>
    <a:srgbClr val="00855A"/>
    <a:srgbClr val="007A53"/>
    <a:srgbClr val="0097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507" autoAdjust="0"/>
    <p:restoredTop sz="94629" autoAdjust="0"/>
  </p:normalViewPr>
  <p:slideViewPr>
    <p:cSldViewPr snapToGrid="0" snapToObjects="1">
      <p:cViewPr varScale="1">
        <p:scale>
          <a:sx n="54" d="100"/>
          <a:sy n="54" d="100"/>
        </p:scale>
        <p:origin x="1450"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2573FB7-0CEB-B149-9F04-9F4F2664CFF0}" type="datetimeFigureOut">
              <a:rPr lang="en-US" smtClean="0"/>
              <a:t>12/13/2021</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E9BB9E90-CF07-1740-8D33-0F510E736B02}" type="slidenum">
              <a:rPr lang="en-US" smtClean="0"/>
              <a:t>‹#›</a:t>
            </a:fld>
            <a:endParaRPr lang="en-US" dirty="0"/>
          </a:p>
        </p:txBody>
      </p:sp>
    </p:spTree>
    <p:extLst>
      <p:ext uri="{BB962C8B-B14F-4D97-AF65-F5344CB8AC3E}">
        <p14:creationId xmlns:p14="http://schemas.microsoft.com/office/powerpoint/2010/main" val="24575332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3826495"/>
            <a:ext cx="9144000" cy="3031505"/>
          </a:xfrm>
          <a:prstGeom prst="rect">
            <a:avLst/>
          </a:prstGeom>
          <a:solidFill>
            <a:srgbClr val="008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p:cNvSpPr>
            <a:spLocks noGrp="1"/>
          </p:cNvSpPr>
          <p:nvPr>
            <p:ph type="body" sz="quarter" idx="10" hasCustomPrompt="1"/>
          </p:nvPr>
        </p:nvSpPr>
        <p:spPr>
          <a:xfrm>
            <a:off x="1711477" y="2545668"/>
            <a:ext cx="6075363" cy="563277"/>
          </a:xfrm>
          <a:prstGeom prst="rect">
            <a:avLst/>
          </a:prstGeom>
          <a:noFill/>
        </p:spPr>
        <p:txBody>
          <a:bodyPr/>
          <a:lstStyle>
            <a:lvl1pPr marL="0" indent="0" algn="l">
              <a:buNone/>
              <a:defRPr sz="3200" baseline="0">
                <a:solidFill>
                  <a:srgbClr val="00816C"/>
                </a:solidFill>
                <a:latin typeface="+mj-lt"/>
              </a:defRPr>
            </a:lvl1pPr>
          </a:lstStyle>
          <a:p>
            <a:pPr lvl="0"/>
            <a:r>
              <a:rPr lang="en-US" dirty="0" smtClean="0"/>
              <a:t>Click to edit title line 1</a:t>
            </a:r>
          </a:p>
        </p:txBody>
      </p:sp>
      <p:sp>
        <p:nvSpPr>
          <p:cNvPr id="32" name="Text Placeholder 30"/>
          <p:cNvSpPr>
            <a:spLocks noGrp="1"/>
          </p:cNvSpPr>
          <p:nvPr>
            <p:ph type="body" sz="quarter" idx="11" hasCustomPrompt="1"/>
          </p:nvPr>
        </p:nvSpPr>
        <p:spPr>
          <a:xfrm>
            <a:off x="1719202" y="3108945"/>
            <a:ext cx="6075363" cy="584650"/>
          </a:xfrm>
          <a:prstGeom prst="rect">
            <a:avLst/>
          </a:prstGeom>
          <a:noFill/>
        </p:spPr>
        <p:txBody>
          <a:bodyPr/>
          <a:lstStyle>
            <a:lvl1pPr marL="0" indent="0" algn="l">
              <a:buNone/>
              <a:defRPr sz="3200" baseline="0">
                <a:solidFill>
                  <a:srgbClr val="00816C"/>
                </a:solidFill>
                <a:latin typeface="+mj-lt"/>
              </a:defRPr>
            </a:lvl1pPr>
          </a:lstStyle>
          <a:p>
            <a:pPr lvl="0"/>
            <a:r>
              <a:rPr lang="en-US" dirty="0" smtClean="0"/>
              <a:t>Click to edit </a:t>
            </a:r>
            <a:r>
              <a:rPr lang="en-US" smtClean="0"/>
              <a:t>title line 2</a:t>
            </a:r>
            <a:endParaRPr lang="en-US" dirty="0" smtClean="0"/>
          </a:p>
        </p:txBody>
      </p:sp>
      <p:sp>
        <p:nvSpPr>
          <p:cNvPr id="34" name="Text Placeholder 33"/>
          <p:cNvSpPr>
            <a:spLocks noGrp="1"/>
          </p:cNvSpPr>
          <p:nvPr>
            <p:ph type="body" sz="quarter" idx="12" hasCustomPrompt="1"/>
          </p:nvPr>
        </p:nvSpPr>
        <p:spPr>
          <a:xfrm>
            <a:off x="1384300" y="4302744"/>
            <a:ext cx="6477000" cy="1838932"/>
          </a:xfrm>
          <a:prstGeom prst="rect">
            <a:avLst/>
          </a:prstGeom>
        </p:spPr>
        <p:txBody>
          <a:bodyPr/>
          <a:lstStyle>
            <a:lvl1pPr marL="0" indent="0">
              <a:buFont typeface="Arial" panose="020B0604020202020204" pitchFamily="34" charset="0"/>
              <a:buNone/>
              <a:defRPr sz="1800" baseline="0">
                <a:solidFill>
                  <a:schemeClr val="bg1"/>
                </a:solidFill>
                <a:latin typeface="+mn-lt"/>
              </a:defRPr>
            </a:lvl1pPr>
          </a:lstStyle>
          <a:p>
            <a:pPr marL="0" indent="0">
              <a:buFont typeface="Arial" panose="020B0604020202020204" pitchFamily="34" charset="0"/>
              <a:buNone/>
            </a:pPr>
            <a:r>
              <a:rPr lang="en-US" sz="1800" dirty="0" smtClean="0">
                <a:solidFill>
                  <a:schemeClr val="bg1"/>
                </a:solidFill>
                <a:latin typeface="+mn-lt"/>
                <a:cs typeface="Calibri"/>
              </a:rPr>
              <a:t>Click to edit subtitle</a:t>
            </a:r>
            <a:endParaRPr lang="en-US" sz="1800" dirty="0">
              <a:solidFill>
                <a:schemeClr val="bg1"/>
              </a:solidFill>
              <a:latin typeface="+mn-lt"/>
              <a:cs typeface="Calibri"/>
            </a:endParaRPr>
          </a:p>
        </p:txBody>
      </p:sp>
    </p:spTree>
    <p:extLst>
      <p:ext uri="{BB962C8B-B14F-4D97-AF65-F5344CB8AC3E}">
        <p14:creationId xmlns:p14="http://schemas.microsoft.com/office/powerpoint/2010/main" val="2629584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686061"/>
          </a:xfrm>
          <a:prstGeom prst="rect">
            <a:avLst/>
          </a:prstGeom>
        </p:spPr>
        <p:txBody>
          <a:bodyPr/>
          <a:lstStyle>
            <a:lvl1pPr algn="l">
              <a:defRPr sz="3000" baseline="0">
                <a:solidFill>
                  <a:srgbClr val="00816C"/>
                </a:solidFill>
                <a:latin typeface="Calibri" panose="020F0502020204030204" pitchFamily="34" charset="0"/>
              </a:defRPr>
            </a:lvl1pPr>
          </a:lstStyle>
          <a:p>
            <a:r>
              <a:rPr lang="en-US" dirty="0" smtClean="0"/>
              <a:t>Click to edit page title</a:t>
            </a:r>
            <a:endParaRPr lang="en-GB" dirty="0"/>
          </a:p>
        </p:txBody>
      </p:sp>
      <p:sp>
        <p:nvSpPr>
          <p:cNvPr id="3" name="Content Placeholder 2"/>
          <p:cNvSpPr>
            <a:spLocks noGrp="1"/>
          </p:cNvSpPr>
          <p:nvPr>
            <p:ph idx="1" hasCustomPrompt="1"/>
          </p:nvPr>
        </p:nvSpPr>
        <p:spPr>
          <a:xfrm>
            <a:off x="457200" y="1157468"/>
            <a:ext cx="8229600" cy="4382925"/>
          </a:xfrm>
          <a:prstGeom prst="rect">
            <a:avLst/>
          </a:prstGeom>
        </p:spPr>
        <p:txBody>
          <a:bodyPr/>
          <a:lstStyle>
            <a:lvl1pPr marL="0" indent="0">
              <a:buNone/>
              <a:defRPr sz="1800">
                <a:solidFill>
                  <a:schemeClr val="tx1">
                    <a:lumMod val="75000"/>
                    <a:lumOff val="25000"/>
                  </a:schemeClr>
                </a:solidFill>
              </a:defRPr>
            </a:lvl1pPr>
          </a:lstStyle>
          <a:p>
            <a:pPr lvl="0"/>
            <a:r>
              <a:rPr lang="en-US" dirty="0" smtClean="0"/>
              <a:t>Click to edit page content</a:t>
            </a:r>
          </a:p>
        </p:txBody>
      </p:sp>
    </p:spTree>
    <p:extLst>
      <p:ext uri="{BB962C8B-B14F-4D97-AF65-F5344CB8AC3E}">
        <p14:creationId xmlns:p14="http://schemas.microsoft.com/office/powerpoint/2010/main" val="18095487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0733" y="5564908"/>
            <a:ext cx="8852159" cy="1292464"/>
          </a:xfrm>
          <a:prstGeom prst="rect">
            <a:avLst/>
          </a:prstGeom>
        </p:spPr>
      </p:pic>
    </p:spTree>
    <p:extLst>
      <p:ext uri="{BB962C8B-B14F-4D97-AF65-F5344CB8AC3E}">
        <p14:creationId xmlns:p14="http://schemas.microsoft.com/office/powerpoint/2010/main" val="3324627314"/>
      </p:ext>
    </p:extLst>
  </p:cSld>
  <p:clrMap bg1="lt1" tx1="dk1" bg2="lt2" tx2="dk2" accent1="accent1" accent2="accent2" accent3="accent3" accent4="accent4" accent5="accent5" accent6="accent6" hlink="hlink" folHlink="folHlink"/>
  <p:sldLayoutIdLst>
    <p:sldLayoutId id="2147483933" r:id="rId1"/>
    <p:sldLayoutId id="2147483934"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sz="6600" spc="-150" dirty="0">
                <a:latin typeface="Arial" panose="020B0604020202020204" pitchFamily="34" charset="0"/>
                <a:cs typeface="Arial" panose="020B0604020202020204" pitchFamily="34" charset="0"/>
              </a:rPr>
              <a:t/>
            </a:r>
            <a:br>
              <a:rPr lang="en-GB" sz="6600" spc="-150" dirty="0">
                <a:latin typeface="Arial" panose="020B0604020202020204" pitchFamily="34" charset="0"/>
                <a:cs typeface="Arial" panose="020B0604020202020204" pitchFamily="34" charset="0"/>
              </a:rPr>
            </a:br>
            <a:endParaRPr lang="en-GB" dirty="0"/>
          </a:p>
        </p:txBody>
      </p:sp>
      <p:sp>
        <p:nvSpPr>
          <p:cNvPr id="4" name="Text Placeholder 3"/>
          <p:cNvSpPr>
            <a:spLocks noGrp="1"/>
          </p:cNvSpPr>
          <p:nvPr>
            <p:ph type="body" sz="quarter" idx="11"/>
          </p:nvPr>
        </p:nvSpPr>
        <p:spPr>
          <a:xfrm>
            <a:off x="1719202" y="2407920"/>
            <a:ext cx="6075363" cy="1569720"/>
          </a:xfrm>
        </p:spPr>
        <p:txBody>
          <a:bodyPr/>
          <a:lstStyle/>
          <a:p>
            <a:pPr algn="ctr"/>
            <a:endParaRPr lang="en-US" sz="3600" dirty="0" smtClean="0"/>
          </a:p>
          <a:p>
            <a:pPr algn="ctr"/>
            <a:r>
              <a:rPr lang="en-US" sz="3600" dirty="0" smtClean="0"/>
              <a:t>Managing Allegations</a:t>
            </a:r>
            <a:endParaRPr lang="en-US" sz="3600" dirty="0"/>
          </a:p>
          <a:p>
            <a:pPr algn="ctr"/>
            <a:r>
              <a:rPr lang="en-GB" sz="4800" spc="-150" dirty="0">
                <a:latin typeface="Arial" panose="020B0604020202020204" pitchFamily="34" charset="0"/>
                <a:cs typeface="Arial" panose="020B0604020202020204" pitchFamily="34" charset="0"/>
              </a:rPr>
              <a:t/>
            </a:r>
            <a:br>
              <a:rPr lang="en-GB" sz="4800" spc="-150" dirty="0">
                <a:latin typeface="Arial" panose="020B0604020202020204" pitchFamily="34" charset="0"/>
                <a:cs typeface="Arial" panose="020B0604020202020204" pitchFamily="34" charset="0"/>
              </a:rPr>
            </a:br>
            <a:endParaRPr lang="en-GB" dirty="0"/>
          </a:p>
        </p:txBody>
      </p:sp>
      <p:sp>
        <p:nvSpPr>
          <p:cNvPr id="5" name="Text Placeholder 4"/>
          <p:cNvSpPr>
            <a:spLocks noGrp="1"/>
          </p:cNvSpPr>
          <p:nvPr>
            <p:ph type="body" sz="quarter" idx="12"/>
          </p:nvPr>
        </p:nvSpPr>
        <p:spPr/>
        <p:txBody>
          <a:bodyPr/>
          <a:lstStyle/>
          <a:p>
            <a:pPr algn="ctr"/>
            <a:r>
              <a:rPr lang="en-US" sz="2800" dirty="0" smtClean="0"/>
              <a:t>October 2018</a:t>
            </a:r>
          </a:p>
          <a:p>
            <a:pPr algn="ctr"/>
            <a:r>
              <a:rPr lang="en-US" sz="2800" dirty="0" smtClean="0"/>
              <a:t>By Jayne Todd</a:t>
            </a:r>
          </a:p>
          <a:p>
            <a:pPr algn="ctr"/>
            <a:r>
              <a:rPr lang="en-US" sz="2800" dirty="0" smtClean="0"/>
              <a:t>Managing Allegations Lead</a:t>
            </a:r>
          </a:p>
          <a:p>
            <a:pPr algn="ctr"/>
            <a:r>
              <a:rPr lang="en-US" sz="4000" dirty="0"/>
              <a:t>	</a:t>
            </a:r>
          </a:p>
          <a:p>
            <a:pPr algn="ctr"/>
            <a:endParaRPr lang="en-GB" sz="4000" dirty="0"/>
          </a:p>
        </p:txBody>
      </p:sp>
    </p:spTree>
    <p:extLst>
      <p:ext uri="{BB962C8B-B14F-4D97-AF65-F5344CB8AC3E}">
        <p14:creationId xmlns:p14="http://schemas.microsoft.com/office/powerpoint/2010/main" val="4090297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4765"/>
          </a:xfrm>
        </p:spPr>
        <p:txBody>
          <a:bodyPr/>
          <a:lstStyle/>
          <a:p>
            <a:r>
              <a:rPr lang="en-GB" dirty="0" smtClean="0"/>
              <a:t>What is the role of the AML? (Allegation Management Lead)</a:t>
            </a:r>
            <a:endParaRPr lang="en-GB" dirty="0"/>
          </a:p>
        </p:txBody>
      </p:sp>
      <p:sp>
        <p:nvSpPr>
          <p:cNvPr id="3" name="Content Placeholder 2"/>
          <p:cNvSpPr>
            <a:spLocks noGrp="1"/>
          </p:cNvSpPr>
          <p:nvPr>
            <p:ph idx="1"/>
          </p:nvPr>
        </p:nvSpPr>
        <p:spPr>
          <a:xfrm>
            <a:off x="457200" y="1493949"/>
            <a:ext cx="8229600" cy="4211392"/>
          </a:xfrm>
        </p:spPr>
        <p:txBody>
          <a:bodyPr/>
          <a:lstStyle/>
          <a:p>
            <a:pPr marL="285750" indent="-285750">
              <a:buFontTx/>
              <a:buChar char="-"/>
            </a:pPr>
            <a:r>
              <a:rPr lang="en-GB" dirty="0" smtClean="0"/>
              <a:t>Provide advice and guidance to Safeguarding Leads, employers and voluntary organisations who oversee those professionals that work with Adults with Care and Support Needs.</a:t>
            </a:r>
          </a:p>
          <a:p>
            <a:pPr marL="285750" indent="-285750">
              <a:buFontTx/>
              <a:buChar char="-"/>
            </a:pPr>
            <a:r>
              <a:rPr lang="en-GB" dirty="0" smtClean="0"/>
              <a:t>Liaise with the police</a:t>
            </a:r>
          </a:p>
          <a:p>
            <a:pPr marL="285750" indent="-285750">
              <a:buFontTx/>
              <a:buChar char="-"/>
            </a:pPr>
            <a:r>
              <a:rPr lang="en-GB" dirty="0" smtClean="0"/>
              <a:t>Monitor and provide oversight of cases to ensure they are dealt with quickly, thoroughly, fairly and consistently.</a:t>
            </a:r>
          </a:p>
          <a:p>
            <a:pPr marL="285750" indent="-285750">
              <a:buFontTx/>
              <a:buChar char="-"/>
            </a:pPr>
            <a:r>
              <a:rPr lang="en-GB" dirty="0" smtClean="0"/>
              <a:t>Responsible for initial consideration of allegations</a:t>
            </a:r>
          </a:p>
          <a:p>
            <a:pPr marL="285750" indent="-285750">
              <a:buFontTx/>
              <a:buChar char="-"/>
            </a:pPr>
            <a:r>
              <a:rPr lang="en-GB" dirty="0" smtClean="0"/>
              <a:t>Responsible for chairing strategy meetings and guiding other SAM’s to do so if needed.</a:t>
            </a:r>
          </a:p>
          <a:p>
            <a:pPr marL="285750" indent="-285750">
              <a:buFontTx/>
              <a:buChar char="-"/>
            </a:pPr>
            <a:r>
              <a:rPr lang="en-GB" dirty="0" smtClean="0"/>
              <a:t>Responsible for chairing Allegation Management meetings where the concern has originated from activity outside the workers professional or volunteer place of work.</a:t>
            </a:r>
          </a:p>
          <a:p>
            <a:pPr marL="285750" indent="-285750">
              <a:buFontTx/>
              <a:buChar char="-"/>
            </a:pPr>
            <a:r>
              <a:rPr lang="en-GB" dirty="0" smtClean="0"/>
              <a:t>Responsible for identifying whether other actions might be required following the completion of initial strategy meetings.</a:t>
            </a:r>
          </a:p>
          <a:p>
            <a:pPr marL="285750" indent="-285750">
              <a:buFontTx/>
              <a:buChar char="-"/>
            </a:pPr>
            <a:endParaRPr lang="en-GB" dirty="0"/>
          </a:p>
        </p:txBody>
      </p:sp>
    </p:spTree>
    <p:extLst>
      <p:ext uri="{BB962C8B-B14F-4D97-AF65-F5344CB8AC3E}">
        <p14:creationId xmlns:p14="http://schemas.microsoft.com/office/powerpoint/2010/main" val="47194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638"/>
            <a:ext cx="8229600" cy="5265756"/>
          </a:xfrm>
        </p:spPr>
        <p:txBody>
          <a:bodyPr/>
          <a:lstStyle/>
          <a:p>
            <a:r>
              <a:rPr lang="en-GB" dirty="0" smtClean="0"/>
              <a:t>                                                              </a:t>
            </a:r>
            <a:r>
              <a:rPr lang="en-GB" b="1" u="sng" dirty="0" smtClean="0"/>
              <a:t>Employer </a:t>
            </a:r>
          </a:p>
          <a:p>
            <a:r>
              <a:rPr lang="en-GB" b="1" dirty="0"/>
              <a:t> </a:t>
            </a:r>
            <a:r>
              <a:rPr lang="en-GB" b="1" dirty="0" smtClean="0"/>
              <a:t>                            Ensure safeguards are in place/Internal Investigation</a:t>
            </a:r>
          </a:p>
          <a:p>
            <a:r>
              <a:rPr lang="en-GB" b="1" dirty="0"/>
              <a:t> </a:t>
            </a:r>
            <a:r>
              <a:rPr lang="en-GB" b="1" dirty="0" smtClean="0"/>
              <a:t>                     Preliminary Enquiries – Disciplinary/Conduct/Further Training</a:t>
            </a:r>
          </a:p>
          <a:p>
            <a:endParaRPr lang="en-GB" b="1" dirty="0"/>
          </a:p>
          <a:p>
            <a:endParaRPr lang="en-GB" b="1" dirty="0" smtClean="0"/>
          </a:p>
          <a:p>
            <a:endParaRPr lang="en-GB" b="1" dirty="0"/>
          </a:p>
          <a:p>
            <a:endParaRPr lang="en-GB" b="1" dirty="0" smtClean="0"/>
          </a:p>
          <a:p>
            <a:endParaRPr lang="en-GB" b="1" dirty="0"/>
          </a:p>
          <a:p>
            <a:endParaRPr lang="en-GB" b="1" dirty="0" smtClean="0"/>
          </a:p>
          <a:p>
            <a:endParaRPr lang="en-GB" b="1" dirty="0"/>
          </a:p>
          <a:p>
            <a:endParaRPr lang="en-GB" b="1" dirty="0" smtClean="0"/>
          </a:p>
          <a:p>
            <a:r>
              <a:rPr lang="en-GB" b="1" dirty="0" smtClean="0"/>
              <a:t>       Adult Care                                                                                                  Police</a:t>
            </a:r>
          </a:p>
          <a:p>
            <a:r>
              <a:rPr lang="en-GB" b="1" dirty="0" smtClean="0"/>
              <a:t>         Enquiry                                                                                     Investigation - criminal</a:t>
            </a:r>
          </a:p>
          <a:p>
            <a:r>
              <a:rPr lang="en-GB" b="1" dirty="0" smtClean="0"/>
              <a:t>Safeguarding of Adult</a:t>
            </a:r>
            <a:endParaRPr lang="en-GB" b="1" dirty="0"/>
          </a:p>
        </p:txBody>
      </p:sp>
      <p:sp>
        <p:nvSpPr>
          <p:cNvPr id="4" name="Isosceles Triangle 3"/>
          <p:cNvSpPr/>
          <p:nvPr/>
        </p:nvSpPr>
        <p:spPr>
          <a:xfrm>
            <a:off x="2395469" y="1388501"/>
            <a:ext cx="3966693" cy="2732737"/>
          </a:xfrm>
          <a:prstGeom prst="triangle">
            <a:avLst>
              <a:gd name="adj" fmla="val 504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Allegation Management</a:t>
            </a:r>
          </a:p>
        </p:txBody>
      </p:sp>
    </p:spTree>
    <p:extLst>
      <p:ext uri="{BB962C8B-B14F-4D97-AF65-F5344CB8AC3E}">
        <p14:creationId xmlns:p14="http://schemas.microsoft.com/office/powerpoint/2010/main" val="1451327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Positive’s of the new process……</a:t>
            </a:r>
            <a:endParaRPr lang="en-GB" dirty="0"/>
          </a:p>
        </p:txBody>
      </p:sp>
      <p:sp>
        <p:nvSpPr>
          <p:cNvPr id="6" name="Explosion 1 5"/>
          <p:cNvSpPr/>
          <p:nvPr/>
        </p:nvSpPr>
        <p:spPr>
          <a:xfrm rot="21181448">
            <a:off x="153638" y="827830"/>
            <a:ext cx="4080878" cy="277877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Emphasis on Making Safeguarding Personal  for the Adult</a:t>
            </a:r>
            <a:r>
              <a:rPr lang="en-GB" sz="1600" b="1" dirty="0">
                <a:solidFill>
                  <a:schemeClr val="tx1"/>
                </a:solidFill>
              </a:rPr>
              <a:t> </a:t>
            </a:r>
            <a:r>
              <a:rPr lang="en-GB" sz="1600" b="1" dirty="0" smtClean="0">
                <a:solidFill>
                  <a:schemeClr val="tx1"/>
                </a:solidFill>
              </a:rPr>
              <a:t>with care and Support needs</a:t>
            </a:r>
            <a:endParaRPr lang="en-GB" sz="1600" b="1" dirty="0">
              <a:solidFill>
                <a:schemeClr val="tx1"/>
              </a:solidFill>
            </a:endParaRPr>
          </a:p>
        </p:txBody>
      </p:sp>
      <p:sp>
        <p:nvSpPr>
          <p:cNvPr id="8" name="Content Placeholder 6"/>
          <p:cNvSpPr txBox="1">
            <a:spLocks/>
          </p:cNvSpPr>
          <p:nvPr/>
        </p:nvSpPr>
        <p:spPr>
          <a:xfrm rot="21288133">
            <a:off x="186416" y="3430308"/>
            <a:ext cx="3564626" cy="2777451"/>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spcBef>
                <a:spcPct val="20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algn="ctr"/>
            <a:r>
              <a:rPr lang="en-GB" sz="1600" b="1" dirty="0" smtClean="0"/>
              <a:t>Clearer, fairer process for managing all Allegations </a:t>
            </a:r>
            <a:endParaRPr lang="en-GB" sz="1600" b="1" dirty="0"/>
          </a:p>
        </p:txBody>
      </p:sp>
      <p:sp>
        <p:nvSpPr>
          <p:cNvPr id="9" name="Content Placeholder 6"/>
          <p:cNvSpPr txBox="1">
            <a:spLocks/>
          </p:cNvSpPr>
          <p:nvPr/>
        </p:nvSpPr>
        <p:spPr>
          <a:xfrm>
            <a:off x="3160037" y="2641037"/>
            <a:ext cx="3050063" cy="217799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spcBef>
                <a:spcPct val="20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algn="ctr"/>
            <a:r>
              <a:rPr lang="en-GB" sz="1600" b="1" dirty="0" smtClean="0"/>
              <a:t>To separate out Allegations from Safeguarding</a:t>
            </a:r>
            <a:endParaRPr lang="en-GB" sz="1600" b="1" dirty="0"/>
          </a:p>
        </p:txBody>
      </p:sp>
      <p:sp>
        <p:nvSpPr>
          <p:cNvPr id="10" name="Content Placeholder 6"/>
          <p:cNvSpPr txBox="1">
            <a:spLocks/>
          </p:cNvSpPr>
          <p:nvPr/>
        </p:nvSpPr>
        <p:spPr>
          <a:xfrm>
            <a:off x="5836951" y="171607"/>
            <a:ext cx="2849849" cy="215711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spcBef>
                <a:spcPct val="20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algn="ctr"/>
            <a:r>
              <a:rPr lang="en-GB" sz="1600" b="1" dirty="0" smtClean="0"/>
              <a:t>Clear guidelines for information sharing</a:t>
            </a:r>
            <a:endParaRPr lang="en-GB" sz="1600" b="1" dirty="0"/>
          </a:p>
        </p:txBody>
      </p:sp>
      <p:sp>
        <p:nvSpPr>
          <p:cNvPr id="11" name="Content Placeholder 6"/>
          <p:cNvSpPr txBox="1">
            <a:spLocks/>
          </p:cNvSpPr>
          <p:nvPr/>
        </p:nvSpPr>
        <p:spPr>
          <a:xfrm>
            <a:off x="6377526" y="2276024"/>
            <a:ext cx="2631246" cy="199705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spcBef>
                <a:spcPct val="20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algn="ctr"/>
            <a:r>
              <a:rPr lang="en-GB" sz="1600" b="1" dirty="0" smtClean="0"/>
              <a:t>One point of contact for managing allegations</a:t>
            </a:r>
            <a:endParaRPr lang="en-GB" sz="1600" b="1" dirty="0"/>
          </a:p>
        </p:txBody>
      </p:sp>
      <p:sp>
        <p:nvSpPr>
          <p:cNvPr id="12" name="Content Placeholder 6"/>
          <p:cNvSpPr txBox="1">
            <a:spLocks/>
          </p:cNvSpPr>
          <p:nvPr/>
        </p:nvSpPr>
        <p:spPr>
          <a:xfrm>
            <a:off x="5277854" y="4345782"/>
            <a:ext cx="3408946" cy="201773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spcBef>
                <a:spcPct val="20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algn="ctr"/>
            <a:r>
              <a:rPr lang="en-GB" sz="1600" b="1" dirty="0" smtClean="0"/>
              <a:t>Employer responsibilities to consider thresholds for allegations</a:t>
            </a:r>
            <a:endParaRPr lang="en-GB" sz="1600" b="1" dirty="0"/>
          </a:p>
        </p:txBody>
      </p:sp>
    </p:spTree>
    <p:extLst>
      <p:ext uri="{BB962C8B-B14F-4D97-AF65-F5344CB8AC3E}">
        <p14:creationId xmlns:p14="http://schemas.microsoft.com/office/powerpoint/2010/main" val="58093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bg/>
                                          </p:spTgt>
                                        </p:tgtEl>
                                        <p:attrNameLst>
                                          <p:attrName>style.visibility</p:attrName>
                                        </p:attrNameLst>
                                      </p:cBhvr>
                                      <p:to>
                                        <p:strVal val="visible"/>
                                      </p:to>
                                    </p:set>
                                    <p:anim calcmode="lin" valueType="num">
                                      <p:cBhvr>
                                        <p:cTn id="14" dur="500" fill="hold"/>
                                        <p:tgtEl>
                                          <p:spTgt spid="8">
                                            <p:bg/>
                                          </p:spTgt>
                                        </p:tgtEl>
                                        <p:attrNameLst>
                                          <p:attrName>ppt_w</p:attrName>
                                        </p:attrNameLst>
                                      </p:cBhvr>
                                      <p:tavLst>
                                        <p:tav tm="0">
                                          <p:val>
                                            <p:fltVal val="0"/>
                                          </p:val>
                                        </p:tav>
                                        <p:tav tm="100000">
                                          <p:val>
                                            <p:strVal val="#ppt_w"/>
                                          </p:val>
                                        </p:tav>
                                      </p:tavLst>
                                    </p:anim>
                                    <p:anim calcmode="lin" valueType="num">
                                      <p:cBhvr>
                                        <p:cTn id="15" dur="500" fill="hold"/>
                                        <p:tgtEl>
                                          <p:spTgt spid="8">
                                            <p:bg/>
                                          </p:spTgt>
                                        </p:tgtEl>
                                        <p:attrNameLst>
                                          <p:attrName>ppt_h</p:attrName>
                                        </p:attrNameLst>
                                      </p:cBhvr>
                                      <p:tavLst>
                                        <p:tav tm="0">
                                          <p:val>
                                            <p:fltVal val="0"/>
                                          </p:val>
                                        </p:tav>
                                        <p:tav tm="100000">
                                          <p:val>
                                            <p:strVal val="#ppt_h"/>
                                          </p:val>
                                        </p:tav>
                                      </p:tavLst>
                                    </p:anim>
                                    <p:animEffect transition="in" filter="fade">
                                      <p:cBhvr>
                                        <p:cTn id="16" dur="500"/>
                                        <p:tgtEl>
                                          <p:spTgt spid="8">
                                            <p:bg/>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p:cTn id="21"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bg/>
                                          </p:spTgt>
                                        </p:tgtEl>
                                        <p:attrNameLst>
                                          <p:attrName>style.visibility</p:attrName>
                                        </p:attrNameLst>
                                      </p:cBhvr>
                                      <p:to>
                                        <p:strVal val="visible"/>
                                      </p:to>
                                    </p:set>
                                    <p:anim calcmode="lin" valueType="num">
                                      <p:cBhvr>
                                        <p:cTn id="28" dur="500" fill="hold"/>
                                        <p:tgtEl>
                                          <p:spTgt spid="9">
                                            <p:bg/>
                                          </p:spTgt>
                                        </p:tgtEl>
                                        <p:attrNameLst>
                                          <p:attrName>ppt_w</p:attrName>
                                        </p:attrNameLst>
                                      </p:cBhvr>
                                      <p:tavLst>
                                        <p:tav tm="0">
                                          <p:val>
                                            <p:fltVal val="0"/>
                                          </p:val>
                                        </p:tav>
                                        <p:tav tm="100000">
                                          <p:val>
                                            <p:strVal val="#ppt_w"/>
                                          </p:val>
                                        </p:tav>
                                      </p:tavLst>
                                    </p:anim>
                                    <p:anim calcmode="lin" valueType="num">
                                      <p:cBhvr>
                                        <p:cTn id="29" dur="500" fill="hold"/>
                                        <p:tgtEl>
                                          <p:spTgt spid="9">
                                            <p:bg/>
                                          </p:spTgt>
                                        </p:tgtEl>
                                        <p:attrNameLst>
                                          <p:attrName>ppt_h</p:attrName>
                                        </p:attrNameLst>
                                      </p:cBhvr>
                                      <p:tavLst>
                                        <p:tav tm="0">
                                          <p:val>
                                            <p:fltVal val="0"/>
                                          </p:val>
                                        </p:tav>
                                        <p:tav tm="100000">
                                          <p:val>
                                            <p:strVal val="#ppt_h"/>
                                          </p:val>
                                        </p:tav>
                                      </p:tavLst>
                                    </p:anim>
                                    <p:animEffect transition="in" filter="fade">
                                      <p:cBhvr>
                                        <p:cTn id="30" dur="500"/>
                                        <p:tgtEl>
                                          <p:spTgt spid="9">
                                            <p:bg/>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 calcmode="lin" valueType="num">
                                      <p:cBhvr>
                                        <p:cTn id="35"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bg/>
                                          </p:spTgt>
                                        </p:tgtEl>
                                        <p:attrNameLst>
                                          <p:attrName>style.visibility</p:attrName>
                                        </p:attrNameLst>
                                      </p:cBhvr>
                                      <p:to>
                                        <p:strVal val="visible"/>
                                      </p:to>
                                    </p:set>
                                    <p:anim calcmode="lin" valueType="num">
                                      <p:cBhvr>
                                        <p:cTn id="42" dur="500" fill="hold"/>
                                        <p:tgtEl>
                                          <p:spTgt spid="10">
                                            <p:bg/>
                                          </p:spTgt>
                                        </p:tgtEl>
                                        <p:attrNameLst>
                                          <p:attrName>ppt_w</p:attrName>
                                        </p:attrNameLst>
                                      </p:cBhvr>
                                      <p:tavLst>
                                        <p:tav tm="0">
                                          <p:val>
                                            <p:fltVal val="0"/>
                                          </p:val>
                                        </p:tav>
                                        <p:tav tm="100000">
                                          <p:val>
                                            <p:strVal val="#ppt_w"/>
                                          </p:val>
                                        </p:tav>
                                      </p:tavLst>
                                    </p:anim>
                                    <p:anim calcmode="lin" valueType="num">
                                      <p:cBhvr>
                                        <p:cTn id="43" dur="500" fill="hold"/>
                                        <p:tgtEl>
                                          <p:spTgt spid="10">
                                            <p:bg/>
                                          </p:spTgt>
                                        </p:tgtEl>
                                        <p:attrNameLst>
                                          <p:attrName>ppt_h</p:attrName>
                                        </p:attrNameLst>
                                      </p:cBhvr>
                                      <p:tavLst>
                                        <p:tav tm="0">
                                          <p:val>
                                            <p:fltVal val="0"/>
                                          </p:val>
                                        </p:tav>
                                        <p:tav tm="100000">
                                          <p:val>
                                            <p:strVal val="#ppt_h"/>
                                          </p:val>
                                        </p:tav>
                                      </p:tavLst>
                                    </p:anim>
                                    <p:animEffect transition="in" filter="fade">
                                      <p:cBhvr>
                                        <p:cTn id="44" dur="500"/>
                                        <p:tgtEl>
                                          <p:spTgt spid="10">
                                            <p:bg/>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 calcmode="lin" valueType="num">
                                      <p:cBhvr>
                                        <p:cTn id="49"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10">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1">
                                            <p:bg/>
                                          </p:spTgt>
                                        </p:tgtEl>
                                        <p:attrNameLst>
                                          <p:attrName>style.visibility</p:attrName>
                                        </p:attrNameLst>
                                      </p:cBhvr>
                                      <p:to>
                                        <p:strVal val="visible"/>
                                      </p:to>
                                    </p:set>
                                    <p:anim calcmode="lin" valueType="num">
                                      <p:cBhvr>
                                        <p:cTn id="56" dur="500" fill="hold"/>
                                        <p:tgtEl>
                                          <p:spTgt spid="11">
                                            <p:bg/>
                                          </p:spTgt>
                                        </p:tgtEl>
                                        <p:attrNameLst>
                                          <p:attrName>ppt_w</p:attrName>
                                        </p:attrNameLst>
                                      </p:cBhvr>
                                      <p:tavLst>
                                        <p:tav tm="0">
                                          <p:val>
                                            <p:fltVal val="0"/>
                                          </p:val>
                                        </p:tav>
                                        <p:tav tm="100000">
                                          <p:val>
                                            <p:strVal val="#ppt_w"/>
                                          </p:val>
                                        </p:tav>
                                      </p:tavLst>
                                    </p:anim>
                                    <p:anim calcmode="lin" valueType="num">
                                      <p:cBhvr>
                                        <p:cTn id="57" dur="500" fill="hold"/>
                                        <p:tgtEl>
                                          <p:spTgt spid="11">
                                            <p:bg/>
                                          </p:spTgt>
                                        </p:tgtEl>
                                        <p:attrNameLst>
                                          <p:attrName>ppt_h</p:attrName>
                                        </p:attrNameLst>
                                      </p:cBhvr>
                                      <p:tavLst>
                                        <p:tav tm="0">
                                          <p:val>
                                            <p:fltVal val="0"/>
                                          </p:val>
                                        </p:tav>
                                        <p:tav tm="100000">
                                          <p:val>
                                            <p:strVal val="#ppt_h"/>
                                          </p:val>
                                        </p:tav>
                                      </p:tavLst>
                                    </p:anim>
                                    <p:animEffect transition="in" filter="fade">
                                      <p:cBhvr>
                                        <p:cTn id="58" dur="500"/>
                                        <p:tgtEl>
                                          <p:spTgt spid="11">
                                            <p:bg/>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1">
                                            <p:txEl>
                                              <p:pRg st="0" end="0"/>
                                            </p:txEl>
                                          </p:spTgt>
                                        </p:tgtEl>
                                        <p:attrNameLst>
                                          <p:attrName>style.visibility</p:attrName>
                                        </p:attrNameLst>
                                      </p:cBhvr>
                                      <p:to>
                                        <p:strVal val="visible"/>
                                      </p:to>
                                    </p:set>
                                    <p:anim calcmode="lin" valueType="num">
                                      <p:cBhvr>
                                        <p:cTn id="63"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64"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65" dur="500"/>
                                        <p:tgtEl>
                                          <p:spTgt spid="11">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2">
                                            <p:bg/>
                                          </p:spTgt>
                                        </p:tgtEl>
                                        <p:attrNameLst>
                                          <p:attrName>style.visibility</p:attrName>
                                        </p:attrNameLst>
                                      </p:cBhvr>
                                      <p:to>
                                        <p:strVal val="visible"/>
                                      </p:to>
                                    </p:set>
                                    <p:anim calcmode="lin" valueType="num">
                                      <p:cBhvr>
                                        <p:cTn id="70" dur="500" fill="hold"/>
                                        <p:tgtEl>
                                          <p:spTgt spid="12">
                                            <p:bg/>
                                          </p:spTgt>
                                        </p:tgtEl>
                                        <p:attrNameLst>
                                          <p:attrName>ppt_w</p:attrName>
                                        </p:attrNameLst>
                                      </p:cBhvr>
                                      <p:tavLst>
                                        <p:tav tm="0">
                                          <p:val>
                                            <p:fltVal val="0"/>
                                          </p:val>
                                        </p:tav>
                                        <p:tav tm="100000">
                                          <p:val>
                                            <p:strVal val="#ppt_w"/>
                                          </p:val>
                                        </p:tav>
                                      </p:tavLst>
                                    </p:anim>
                                    <p:anim calcmode="lin" valueType="num">
                                      <p:cBhvr>
                                        <p:cTn id="71" dur="500" fill="hold"/>
                                        <p:tgtEl>
                                          <p:spTgt spid="12">
                                            <p:bg/>
                                          </p:spTgt>
                                        </p:tgtEl>
                                        <p:attrNameLst>
                                          <p:attrName>ppt_h</p:attrName>
                                        </p:attrNameLst>
                                      </p:cBhvr>
                                      <p:tavLst>
                                        <p:tav tm="0">
                                          <p:val>
                                            <p:fltVal val="0"/>
                                          </p:val>
                                        </p:tav>
                                        <p:tav tm="100000">
                                          <p:val>
                                            <p:strVal val="#ppt_h"/>
                                          </p:val>
                                        </p:tav>
                                      </p:tavLst>
                                    </p:anim>
                                    <p:animEffect transition="in" filter="fade">
                                      <p:cBhvr>
                                        <p:cTn id="72" dur="500"/>
                                        <p:tgtEl>
                                          <p:spTgt spid="12">
                                            <p:bg/>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2">
                                            <p:txEl>
                                              <p:pRg st="0" end="0"/>
                                            </p:txEl>
                                          </p:spTgt>
                                        </p:tgtEl>
                                        <p:attrNameLst>
                                          <p:attrName>style.visibility</p:attrName>
                                        </p:attrNameLst>
                                      </p:cBhvr>
                                      <p:to>
                                        <p:strVal val="visible"/>
                                      </p:to>
                                    </p:set>
                                    <p:anim calcmode="lin" valueType="num">
                                      <p:cBhvr>
                                        <p:cTn id="7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7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7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animBg="1"/>
      <p:bldP spid="9" grpId="0" build="p" animBg="1"/>
      <p:bldP spid="10" grpId="0" build="p" animBg="1"/>
      <p:bldP spid="11" grpId="0" build="p" animBg="1"/>
      <p:bldP spid="12"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092" y="321972"/>
            <a:ext cx="8700967" cy="5602311"/>
          </a:xfrm>
        </p:spPr>
        <p:txBody>
          <a:bodyPr/>
          <a:lstStyle/>
          <a:p>
            <a:r>
              <a:rPr lang="en-GB" b="1" u="sng" dirty="0"/>
              <a:t>Example </a:t>
            </a:r>
            <a:r>
              <a:rPr lang="en-GB" b="1" u="sng" dirty="0" smtClean="0"/>
              <a:t>A </a:t>
            </a:r>
            <a:r>
              <a:rPr lang="en-GB" b="1" u="sng" dirty="0"/>
              <a:t>– Holly</a:t>
            </a:r>
            <a:endParaRPr lang="en-GB" dirty="0"/>
          </a:p>
          <a:p>
            <a:r>
              <a:rPr lang="en-GB" dirty="0"/>
              <a:t>Holly is a 20 year old woman with a Learning Disability, she uses a wheelchair at times. She attends day services in Rochdale. Holly at times walks with one person to hold onto when she becomes tired she needs her wheelchair.</a:t>
            </a:r>
          </a:p>
          <a:p>
            <a:r>
              <a:rPr lang="en-GB" dirty="0"/>
              <a:t>While attending the centre a worker witnessed an incident whereby a colleague pushed Holly with 2 hands into her wheelchair, Holly then appeared to become distressed and agitated by the incident.</a:t>
            </a:r>
          </a:p>
          <a:p>
            <a:r>
              <a:rPr lang="en-GB" dirty="0"/>
              <a:t> </a:t>
            </a:r>
          </a:p>
          <a:p>
            <a:r>
              <a:rPr lang="en-GB" dirty="0"/>
              <a:t>The worker immediately discussed this situation with the ‘Safeguarding lead’ within the day service who took the details from the worker and completed an ‘initial consideration form’ This form detailed the incident but did not disclosed the workers name.</a:t>
            </a:r>
          </a:p>
          <a:p>
            <a:r>
              <a:rPr lang="en-GB" dirty="0"/>
              <a:t> </a:t>
            </a:r>
          </a:p>
          <a:p>
            <a:r>
              <a:rPr lang="en-GB" b="1" u="sng" dirty="0"/>
              <a:t>Outcomes</a:t>
            </a:r>
            <a:endParaRPr lang="en-GB" dirty="0"/>
          </a:p>
          <a:p>
            <a:r>
              <a:rPr lang="en-GB" b="1" dirty="0"/>
              <a:t> </a:t>
            </a:r>
            <a:endParaRPr lang="en-GB" dirty="0"/>
          </a:p>
          <a:p>
            <a:r>
              <a:rPr lang="en-GB" dirty="0"/>
              <a:t>The AML – advised this should come in under Allegation Management and asked the manger to complete a referral form and send this in. Information was sent to the police to ask them to consider whether this would be investigated as a crime. Joint working with AML and the police.</a:t>
            </a:r>
          </a:p>
          <a:p>
            <a:pPr marL="285750" indent="-285750">
              <a:buFontTx/>
              <a:buChar char="-"/>
            </a:pPr>
            <a:endParaRPr lang="en-GB" b="1" dirty="0" smtClean="0"/>
          </a:p>
          <a:p>
            <a:pPr marL="285750" indent="-285750">
              <a:buFontTx/>
              <a:buChar char="-"/>
            </a:pPr>
            <a:endParaRPr lang="en-GB" b="1" dirty="0" smtClean="0"/>
          </a:p>
          <a:p>
            <a:pPr marL="285750" indent="-285750">
              <a:buFontTx/>
              <a:buChar char="-"/>
            </a:pPr>
            <a:endParaRPr lang="en-GB" b="1" dirty="0" smtClean="0"/>
          </a:p>
          <a:p>
            <a:pPr marL="285750" indent="-285750">
              <a:buFontTx/>
              <a:buChar char="-"/>
            </a:pPr>
            <a:endParaRPr lang="en-GB" b="1" dirty="0" smtClean="0"/>
          </a:p>
          <a:p>
            <a:pPr marL="285750" indent="-285750">
              <a:buFontTx/>
              <a:buChar char="-"/>
            </a:pPr>
            <a:endParaRPr lang="en-GB" b="1" dirty="0"/>
          </a:p>
          <a:p>
            <a:endParaRPr lang="en-US" sz="2400" b="1" u="sng" dirty="0" smtClean="0"/>
          </a:p>
          <a:p>
            <a:endParaRPr lang="en-US" sz="2400" b="1" u="sng" dirty="0"/>
          </a:p>
          <a:p>
            <a:endParaRPr lang="en-US" sz="2400" b="1" u="sng" dirty="0" smtClean="0"/>
          </a:p>
          <a:p>
            <a:endParaRPr lang="en-US" sz="2400" b="1" u="sng" dirty="0"/>
          </a:p>
          <a:p>
            <a:endParaRPr lang="en-US" sz="2400" b="1" u="sng" dirty="0" smtClean="0"/>
          </a:p>
          <a:p>
            <a:endParaRPr lang="en-US" sz="2400" b="1" u="sng" dirty="0"/>
          </a:p>
          <a:p>
            <a:endParaRPr lang="en-US" sz="2400" b="1" u="sng" dirty="0"/>
          </a:p>
          <a:p>
            <a:endParaRPr lang="en-US" sz="2400" b="1" u="sng" dirty="0" smtClean="0"/>
          </a:p>
          <a:p>
            <a:endParaRPr lang="en-US" dirty="0"/>
          </a:p>
          <a:p>
            <a:endParaRPr lang="en-US" dirty="0"/>
          </a:p>
        </p:txBody>
      </p:sp>
    </p:spTree>
    <p:extLst>
      <p:ext uri="{BB962C8B-B14F-4D97-AF65-F5344CB8AC3E}">
        <p14:creationId xmlns:p14="http://schemas.microsoft.com/office/powerpoint/2010/main" val="1524592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6366"/>
            <a:ext cx="8229600" cy="5154027"/>
          </a:xfrm>
        </p:spPr>
        <p:txBody>
          <a:bodyPr/>
          <a:lstStyle/>
          <a:p>
            <a:endParaRPr lang="en-GB" b="1" u="sng" dirty="0" smtClean="0"/>
          </a:p>
          <a:p>
            <a:r>
              <a:rPr lang="en-GB" b="1" u="sng" dirty="0" smtClean="0"/>
              <a:t>Example </a:t>
            </a:r>
            <a:r>
              <a:rPr lang="en-GB" b="1" u="sng" dirty="0"/>
              <a:t>B</a:t>
            </a:r>
            <a:r>
              <a:rPr lang="en-GB" b="1" u="sng" dirty="0" smtClean="0"/>
              <a:t> </a:t>
            </a:r>
            <a:r>
              <a:rPr lang="en-GB" b="1" u="sng" dirty="0"/>
              <a:t>– Sam </a:t>
            </a:r>
            <a:endParaRPr lang="en-GB" dirty="0"/>
          </a:p>
          <a:p>
            <a:r>
              <a:rPr lang="en-GB" dirty="0"/>
              <a:t>Sam has significant brain injury following a Road Traffic Accident. He is reliant on care throughout the day and night. He takes medication and is able to take this when prompted.</a:t>
            </a:r>
          </a:p>
          <a:p>
            <a:r>
              <a:rPr lang="en-GB" dirty="0"/>
              <a:t>It has come to the attention of another worker that a colleague appears to have not given him his morning medication tablets.</a:t>
            </a:r>
          </a:p>
          <a:p>
            <a:r>
              <a:rPr lang="en-GB" dirty="0"/>
              <a:t>The worker raises this concern with his manager.</a:t>
            </a:r>
          </a:p>
          <a:p>
            <a:r>
              <a:rPr lang="en-GB" dirty="0"/>
              <a:t> </a:t>
            </a:r>
          </a:p>
          <a:p>
            <a:r>
              <a:rPr lang="en-GB" b="1" u="sng" dirty="0"/>
              <a:t>Outcomes</a:t>
            </a:r>
            <a:endParaRPr lang="en-GB" dirty="0"/>
          </a:p>
          <a:p>
            <a:r>
              <a:rPr lang="en-GB" dirty="0"/>
              <a:t>The manager should manage this situation using their own disciplinary procedures. The worker might need some more training or need some support in his/her role. This is the responsibility of the EMPLOYER to manage this situation. It does not meet the threshold for managing allegations. </a:t>
            </a:r>
          </a:p>
          <a:p>
            <a:endParaRPr lang="en-GB" dirty="0"/>
          </a:p>
        </p:txBody>
      </p:sp>
    </p:spTree>
    <p:extLst>
      <p:ext uri="{BB962C8B-B14F-4D97-AF65-F5344CB8AC3E}">
        <p14:creationId xmlns:p14="http://schemas.microsoft.com/office/powerpoint/2010/main" val="60335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odd jayne\AppData\Local\Microsoft\Windows\Temporary Internet Files\Content.IE5\J07EIKNG\depositphotos_4439888-Question-Marks-Around-Wor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039" y="209006"/>
            <a:ext cx="6261411" cy="5329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986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167" y="269422"/>
            <a:ext cx="8229600" cy="686061"/>
          </a:xfrm>
        </p:spPr>
        <p:txBody>
          <a:bodyPr/>
          <a:lstStyle/>
          <a:p>
            <a:pPr algn="ctr"/>
            <a:r>
              <a:rPr lang="en-GB" sz="3200" b="1" dirty="0" smtClean="0">
                <a:latin typeface="Arial" panose="020B0604020202020204" pitchFamily="34" charset="0"/>
                <a:cs typeface="Arial" panose="020B0604020202020204" pitchFamily="34" charset="0"/>
              </a:rPr>
              <a:t>What is managing allegations?..........</a:t>
            </a:r>
            <a:r>
              <a:rPr lang="en-GB" sz="1800" b="1" dirty="0">
                <a:latin typeface="Arial" panose="020B0604020202020204" pitchFamily="34" charset="0"/>
                <a:cs typeface="Arial" panose="020B0604020202020204" pitchFamily="34" charset="0"/>
              </a:rPr>
              <a:t/>
            </a:r>
            <a:br>
              <a:rPr lang="en-GB" sz="1800" b="1" dirty="0">
                <a:latin typeface="Arial" panose="020B0604020202020204" pitchFamily="34" charset="0"/>
                <a:cs typeface="Arial" panose="020B0604020202020204" pitchFamily="34" charset="0"/>
              </a:rPr>
            </a:br>
            <a:endParaRPr lang="en-GB" sz="1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44906" y="1159099"/>
            <a:ext cx="8229600" cy="5306095"/>
          </a:xfrm>
        </p:spPr>
        <p:txBody>
          <a:bodyPr/>
          <a:lstStyle/>
          <a:p>
            <a:endParaRPr lang="en-GB" sz="2000" dirty="0" smtClean="0">
              <a:latin typeface="Arial" panose="020B0604020202020204" pitchFamily="34" charset="0"/>
              <a:cs typeface="Arial" panose="020B0604020202020204" pitchFamily="34" charset="0"/>
            </a:endParaRPr>
          </a:p>
          <a:p>
            <a:pPr algn="ctr"/>
            <a:r>
              <a:rPr lang="en-GB" sz="3600" b="1" dirty="0" smtClean="0">
                <a:latin typeface="Arial" panose="020B0604020202020204" pitchFamily="34" charset="0"/>
                <a:cs typeface="Arial" panose="020B0604020202020204" pitchFamily="34" charset="0"/>
              </a:rPr>
              <a:t>A suspicion or concern that a trusted individual within an </a:t>
            </a:r>
            <a:r>
              <a:rPr lang="en-GB" sz="3600" b="1" u="sng" dirty="0" smtClean="0">
                <a:latin typeface="Arial" panose="020B0604020202020204" pitchFamily="34" charset="0"/>
                <a:cs typeface="Arial" panose="020B0604020202020204" pitchFamily="34" charset="0"/>
              </a:rPr>
              <a:t>organisation</a:t>
            </a:r>
            <a:r>
              <a:rPr lang="en-GB" sz="3600" b="1" dirty="0" smtClean="0">
                <a:latin typeface="Arial" panose="020B0604020202020204" pitchFamily="34" charset="0"/>
                <a:cs typeface="Arial" panose="020B0604020202020204" pitchFamily="34" charset="0"/>
              </a:rPr>
              <a:t> or </a:t>
            </a:r>
            <a:r>
              <a:rPr lang="en-GB" sz="3600" b="1" u="sng" dirty="0" smtClean="0">
                <a:latin typeface="Arial" panose="020B0604020202020204" pitchFamily="34" charset="0"/>
                <a:cs typeface="Arial" panose="020B0604020202020204" pitchFamily="34" charset="0"/>
              </a:rPr>
              <a:t>establishment</a:t>
            </a:r>
            <a:r>
              <a:rPr lang="en-GB" sz="3600" b="1" dirty="0" smtClean="0">
                <a:latin typeface="Arial" panose="020B0604020202020204" pitchFamily="34" charset="0"/>
                <a:cs typeface="Arial" panose="020B0604020202020204" pitchFamily="34" charset="0"/>
              </a:rPr>
              <a:t> has mistreated or abused an adult with care and support needs or may be about to do so.</a:t>
            </a:r>
          </a:p>
        </p:txBody>
      </p:sp>
    </p:spTree>
    <p:extLst>
      <p:ext uri="{BB962C8B-B14F-4D97-AF65-F5344CB8AC3E}">
        <p14:creationId xmlns:p14="http://schemas.microsoft.com/office/powerpoint/2010/main" val="282243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86" y="219016"/>
            <a:ext cx="8858238" cy="6027237"/>
          </a:xfrm>
        </p:spPr>
        <p:txBody>
          <a:bodyPr/>
          <a:lstStyle/>
          <a:p>
            <a:r>
              <a:rPr lang="en-US" sz="2000" b="1" dirty="0"/>
              <a:t> </a:t>
            </a:r>
            <a:r>
              <a:rPr lang="en-US" sz="2000" b="1" dirty="0" smtClean="0"/>
              <a:t>  </a:t>
            </a:r>
            <a:r>
              <a:rPr lang="en-US" sz="2400" b="1" dirty="0">
                <a:latin typeface="Arial" panose="020B0604020202020204" pitchFamily="34" charset="0"/>
                <a:cs typeface="Arial" panose="020B0604020202020204" pitchFamily="34" charset="0"/>
              </a:rPr>
              <a:t>T</a:t>
            </a:r>
            <a:r>
              <a:rPr lang="en-US" sz="2400" b="1" dirty="0" smtClean="0">
                <a:latin typeface="Arial" panose="020B0604020202020204" pitchFamily="34" charset="0"/>
                <a:cs typeface="Arial" panose="020B0604020202020204" pitchFamily="34" charset="0"/>
              </a:rPr>
              <a:t>rusted Individuals…..  Is this you?   </a:t>
            </a:r>
            <a:r>
              <a:rPr lang="en-US" sz="2400" dirty="0" smtClean="0">
                <a:latin typeface="Arial" panose="020B0604020202020204" pitchFamily="34" charset="0"/>
                <a:cs typeface="Arial" panose="020B0604020202020204" pitchFamily="34" charset="0"/>
              </a:rPr>
              <a:t>                                                                                                </a:t>
            </a:r>
            <a:endParaRPr lang="en-US" sz="2400" b="1" dirty="0">
              <a:latin typeface="Arial" panose="020B0604020202020204" pitchFamily="34" charset="0"/>
              <a:cs typeface="Arial" panose="020B0604020202020204" pitchFamily="34" charset="0"/>
            </a:endParaRPr>
          </a:p>
          <a:p>
            <a:r>
              <a:rPr lang="en-US" sz="2000" b="1" dirty="0" smtClean="0"/>
              <a:t>                                                                                                             </a:t>
            </a:r>
            <a:r>
              <a:rPr lang="en-US" sz="2000" dirty="0" smtClean="0"/>
              <a:t>                                                                                                           </a:t>
            </a:r>
            <a:endParaRPr lang="en-GB" sz="2000" dirty="0">
              <a:latin typeface="Arial" panose="020B0604020202020204" pitchFamily="34" charset="0"/>
              <a:cs typeface="Arial" panose="020B0604020202020204" pitchFamily="34" charset="0"/>
            </a:endParaRPr>
          </a:p>
        </p:txBody>
      </p:sp>
      <p:sp>
        <p:nvSpPr>
          <p:cNvPr id="6" name="Cloud Callout 5"/>
          <p:cNvSpPr/>
          <p:nvPr/>
        </p:nvSpPr>
        <p:spPr>
          <a:xfrm>
            <a:off x="5512157" y="1532623"/>
            <a:ext cx="2884868" cy="1970431"/>
          </a:xfrm>
          <a:prstGeom prst="cloudCallout">
            <a:avLst>
              <a:gd name="adj1" fmla="val -126019"/>
              <a:gd name="adj2" fmla="val 4894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latin typeface="Arial" panose="020B0604020202020204" pitchFamily="34" charset="0"/>
                <a:cs typeface="Arial" panose="020B0604020202020204" pitchFamily="34" charset="0"/>
              </a:rPr>
              <a:t>I’m Mo I work for a voluntary mental health charity</a:t>
            </a:r>
            <a:endParaRPr lang="en-GB" sz="1600" dirty="0">
              <a:solidFill>
                <a:schemeClr val="tx1"/>
              </a:solidFill>
              <a:latin typeface="Arial" panose="020B0604020202020204" pitchFamily="34" charset="0"/>
              <a:cs typeface="Arial" panose="020B0604020202020204" pitchFamily="34" charset="0"/>
            </a:endParaRPr>
          </a:p>
        </p:txBody>
      </p:sp>
      <p:sp>
        <p:nvSpPr>
          <p:cNvPr id="13" name="Cloud Callout 12"/>
          <p:cNvSpPr/>
          <p:nvPr/>
        </p:nvSpPr>
        <p:spPr>
          <a:xfrm>
            <a:off x="6006219" y="3640747"/>
            <a:ext cx="2583989" cy="2041622"/>
          </a:xfrm>
          <a:prstGeom prst="cloudCallout">
            <a:avLst>
              <a:gd name="adj1" fmla="val -119748"/>
              <a:gd name="adj2" fmla="val -3559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latin typeface="Arial" panose="020B0604020202020204" pitchFamily="34" charset="0"/>
                <a:cs typeface="Arial" panose="020B0604020202020204" pitchFamily="34" charset="0"/>
              </a:rPr>
              <a:t>I’m Louise I am a GP for a practice in Heywood.</a:t>
            </a:r>
            <a:endParaRPr lang="en-GB" sz="1600" dirty="0">
              <a:solidFill>
                <a:schemeClr val="tx1"/>
              </a:solidFill>
              <a:latin typeface="Arial" panose="020B0604020202020204" pitchFamily="34" charset="0"/>
              <a:cs typeface="Arial" panose="020B0604020202020204" pitchFamily="34" charset="0"/>
            </a:endParaRPr>
          </a:p>
        </p:txBody>
      </p:sp>
      <p:sp>
        <p:nvSpPr>
          <p:cNvPr id="14" name="Cloud Callout 13"/>
          <p:cNvSpPr/>
          <p:nvPr/>
        </p:nvSpPr>
        <p:spPr>
          <a:xfrm>
            <a:off x="222109" y="999034"/>
            <a:ext cx="2408349" cy="1518805"/>
          </a:xfrm>
          <a:prstGeom prst="cloudCallout">
            <a:avLst>
              <a:gd name="adj1" fmla="val -14952"/>
              <a:gd name="adj2" fmla="val 11261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latin typeface="Arial" panose="020B0604020202020204" pitchFamily="34" charset="0"/>
                <a:cs typeface="Arial" panose="020B0604020202020204" pitchFamily="34" charset="0"/>
              </a:rPr>
              <a:t>I’m Lucy I am a care worker in a care home</a:t>
            </a:r>
            <a:endParaRPr lang="en-GB" sz="1600" dirty="0">
              <a:solidFill>
                <a:schemeClr val="tx1"/>
              </a:solidFill>
              <a:latin typeface="Arial" panose="020B0604020202020204" pitchFamily="34" charset="0"/>
              <a:cs typeface="Arial" panose="020B0604020202020204" pitchFamily="34" charset="0"/>
            </a:endParaRPr>
          </a:p>
        </p:txBody>
      </p:sp>
      <p:sp>
        <p:nvSpPr>
          <p:cNvPr id="15" name="Cloud Callout 14"/>
          <p:cNvSpPr/>
          <p:nvPr/>
        </p:nvSpPr>
        <p:spPr>
          <a:xfrm>
            <a:off x="2961858" y="818315"/>
            <a:ext cx="2643437" cy="1880241"/>
          </a:xfrm>
          <a:prstGeom prst="cloudCallout">
            <a:avLst>
              <a:gd name="adj1" fmla="val -76841"/>
              <a:gd name="adj2" fmla="val 674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latin typeface="Arial" panose="020B0604020202020204" pitchFamily="34" charset="0"/>
                <a:cs typeface="Arial" panose="020B0604020202020204" pitchFamily="34" charset="0"/>
              </a:rPr>
              <a:t>I’m Paul I am a Social Worker for Rochdale</a:t>
            </a:r>
            <a:endParaRPr lang="en-GB" sz="1600" dirty="0">
              <a:solidFill>
                <a:schemeClr val="tx1"/>
              </a:solidFill>
              <a:latin typeface="Arial" panose="020B0604020202020204" pitchFamily="34" charset="0"/>
              <a:cs typeface="Arial" panose="020B0604020202020204" pitchFamily="34" charset="0"/>
            </a:endParaRPr>
          </a:p>
        </p:txBody>
      </p:sp>
      <p:pic>
        <p:nvPicPr>
          <p:cNvPr id="2050" name="Picture 2" descr="C:\Users\todd jayne\AppData\Local\Microsoft\Windows\Temporary Internet Files\Content.IE5\51NTDGU3\nicubunu-Abstract-peopl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847" y="3219719"/>
            <a:ext cx="4195654" cy="2883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3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304"/>
            <a:ext cx="8229600" cy="1094704"/>
          </a:xfrm>
        </p:spPr>
        <p:txBody>
          <a:bodyPr/>
          <a:lstStyle/>
          <a:p>
            <a:r>
              <a:rPr lang="en-GB" dirty="0"/>
              <a:t>How does this affect me and </a:t>
            </a:r>
            <a:r>
              <a:rPr lang="en-GB" dirty="0" smtClean="0"/>
              <a:t>the people </a:t>
            </a:r>
            <a:r>
              <a:rPr lang="en-GB" dirty="0"/>
              <a:t>I work with?</a:t>
            </a:r>
          </a:p>
        </p:txBody>
      </p:sp>
      <p:sp>
        <p:nvSpPr>
          <p:cNvPr id="4" name="Content Placeholder 3"/>
          <p:cNvSpPr>
            <a:spLocks noGrp="1"/>
          </p:cNvSpPr>
          <p:nvPr>
            <p:ph idx="1"/>
          </p:nvPr>
        </p:nvSpPr>
        <p:spPr>
          <a:xfrm>
            <a:off x="457200" y="1184856"/>
            <a:ext cx="8229600" cy="4945488"/>
          </a:xfrm>
        </p:spPr>
        <p:txBody>
          <a:bodyPr/>
          <a:lstStyle/>
          <a:p>
            <a:pPr marL="285750" indent="-285750">
              <a:buFontTx/>
              <a:buChar char="-"/>
            </a:pPr>
            <a:r>
              <a:rPr lang="en-GB" sz="2000" dirty="0" smtClean="0">
                <a:latin typeface="Arial" panose="020B0604020202020204" pitchFamily="34" charset="0"/>
                <a:cs typeface="Arial" panose="020B0604020202020204" pitchFamily="34" charset="0"/>
              </a:rPr>
              <a:t>We are all at risk of allegations being made against us at any time</a:t>
            </a:r>
          </a:p>
          <a:p>
            <a:pPr marL="285750" indent="-285750">
              <a:buFontTx/>
              <a:buChar char="-"/>
            </a:pPr>
            <a:r>
              <a:rPr lang="en-GB" sz="2000" dirty="0" smtClean="0">
                <a:latin typeface="Arial" panose="020B0604020202020204" pitchFamily="34" charset="0"/>
                <a:cs typeface="Arial" panose="020B0604020202020204" pitchFamily="34" charset="0"/>
              </a:rPr>
              <a:t>An allegation against a person in a position of trust has to be taken seriously </a:t>
            </a:r>
          </a:p>
          <a:p>
            <a:pPr marL="285750" indent="-285750">
              <a:buFontTx/>
              <a:buChar char="-"/>
            </a:pPr>
            <a:r>
              <a:rPr lang="en-GB" sz="2000" dirty="0" smtClean="0">
                <a:latin typeface="Arial" panose="020B0604020202020204" pitchFamily="34" charset="0"/>
                <a:cs typeface="Arial" panose="020B0604020202020204" pitchFamily="34" charset="0"/>
              </a:rPr>
              <a:t>It has to be dealt with in a way that protects both the person who has been harmed and the worker whom the allegation has been made against.</a:t>
            </a:r>
          </a:p>
          <a:p>
            <a:pPr marL="285750" indent="-285750">
              <a:buFontTx/>
              <a:buChar char="-"/>
            </a:pPr>
            <a:r>
              <a:rPr lang="en-GB" sz="2000" dirty="0" smtClean="0">
                <a:latin typeface="Arial" panose="020B0604020202020204" pitchFamily="34" charset="0"/>
                <a:cs typeface="Arial" panose="020B0604020202020204" pitchFamily="34" charset="0"/>
              </a:rPr>
              <a:t>This can be in relation directly to their current role</a:t>
            </a:r>
          </a:p>
          <a:p>
            <a:pPr marL="285750" indent="-285750">
              <a:buFontTx/>
              <a:buChar char="-"/>
            </a:pPr>
            <a:r>
              <a:rPr lang="en-GB" sz="2000" dirty="0" smtClean="0">
                <a:latin typeface="Arial" panose="020B0604020202020204" pitchFamily="34" charset="0"/>
                <a:cs typeface="Arial" panose="020B0604020202020204" pitchFamily="34" charset="0"/>
              </a:rPr>
              <a:t>However there are occasions when situations in a person’s private home life may be brought into question as this may affect the risks to  Adults with Care and Support needs they work with.</a:t>
            </a:r>
          </a:p>
          <a:p>
            <a:pPr marL="285750" indent="-285750">
              <a:buFontTx/>
              <a:buChar char="-"/>
            </a:pPr>
            <a:r>
              <a:rPr lang="en-GB" sz="2000" dirty="0" smtClean="0">
                <a:latin typeface="Arial" panose="020B0604020202020204" pitchFamily="34" charset="0"/>
                <a:cs typeface="Arial" panose="020B0604020202020204" pitchFamily="34" charset="0"/>
              </a:rPr>
              <a:t>It could potentially bring into question their suitability to undertake their role</a:t>
            </a:r>
          </a:p>
          <a:p>
            <a:r>
              <a:rPr lang="en-GB" sz="2000" b="1" dirty="0" smtClean="0"/>
              <a:t>The criteria for </a:t>
            </a:r>
            <a:r>
              <a:rPr lang="en-GB" sz="2000" b="1" dirty="0"/>
              <a:t>M</a:t>
            </a:r>
            <a:r>
              <a:rPr lang="en-GB" sz="2000" b="1" dirty="0" smtClean="0"/>
              <a:t>anaging Allegations would then be applied…….</a:t>
            </a:r>
          </a:p>
          <a:p>
            <a:pPr marL="285750" indent="-285750">
              <a:buFontTx/>
              <a:buChar char="-"/>
            </a:pPr>
            <a:endParaRPr lang="en-GB" dirty="0"/>
          </a:p>
          <a:p>
            <a:endParaRPr lang="en-GB" dirty="0"/>
          </a:p>
          <a:p>
            <a:endParaRPr lang="en-GB" dirty="0" smtClean="0"/>
          </a:p>
          <a:p>
            <a:endParaRPr lang="en-GB" dirty="0" smtClean="0"/>
          </a:p>
          <a:p>
            <a:pPr marL="285750" indent="-285750">
              <a:buFontTx/>
              <a:buChar char="-"/>
            </a:pPr>
            <a:endParaRPr lang="en-GB" dirty="0" smtClean="0"/>
          </a:p>
          <a:p>
            <a:pPr marL="285750" indent="-285750">
              <a:buFontTx/>
              <a:buChar char="-"/>
            </a:pPr>
            <a:endParaRPr lang="en-GB" dirty="0"/>
          </a:p>
        </p:txBody>
      </p:sp>
    </p:spTree>
    <p:extLst>
      <p:ext uri="{BB962C8B-B14F-4D97-AF65-F5344CB8AC3E}">
        <p14:creationId xmlns:p14="http://schemas.microsoft.com/office/powerpoint/2010/main" val="423674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Thresholds – Managing Allegations</a:t>
            </a:r>
            <a:endParaRPr lang="en-GB" dirty="0"/>
          </a:p>
        </p:txBody>
      </p:sp>
      <p:sp>
        <p:nvSpPr>
          <p:cNvPr id="3" name="Content Placeholder 2"/>
          <p:cNvSpPr>
            <a:spLocks noGrp="1"/>
          </p:cNvSpPr>
          <p:nvPr>
            <p:ph idx="1"/>
          </p:nvPr>
        </p:nvSpPr>
        <p:spPr>
          <a:xfrm>
            <a:off x="457199" y="1017430"/>
            <a:ext cx="8429223" cy="4675031"/>
          </a:xfrm>
        </p:spPr>
        <p:txBody>
          <a:bodyPr/>
          <a:lstStyle/>
          <a:p>
            <a:r>
              <a:rPr lang="en-GB" sz="2400" dirty="0" smtClean="0"/>
              <a:t>A person in </a:t>
            </a:r>
            <a:r>
              <a:rPr lang="en-GB" sz="2400" i="1" dirty="0" smtClean="0"/>
              <a:t>regulated activity </a:t>
            </a:r>
            <a:r>
              <a:rPr lang="en-GB" sz="2400" dirty="0" smtClean="0"/>
              <a:t>with Adults with Care and support needs who has:</a:t>
            </a:r>
          </a:p>
          <a:p>
            <a:pPr marL="109537">
              <a:defRPr/>
            </a:pPr>
            <a:endParaRPr lang="en-US" altLang="en-US" b="1" i="1" dirty="0">
              <a:latin typeface="Arial" pitchFamily="34" charset="0"/>
              <a:cs typeface="Arial" pitchFamily="34" charset="0"/>
            </a:endParaRPr>
          </a:p>
          <a:p>
            <a:pPr>
              <a:defRPr/>
            </a:pPr>
            <a:r>
              <a:rPr lang="en-US" altLang="en-US" sz="2000" b="1" i="1" dirty="0" smtClean="0">
                <a:solidFill>
                  <a:srgbClr val="0070C0"/>
                </a:solidFill>
                <a:latin typeface="Arial" pitchFamily="34" charset="0"/>
                <a:cs typeface="Arial" pitchFamily="34" charset="0"/>
              </a:rPr>
              <a:t>a) Behaved </a:t>
            </a:r>
            <a:r>
              <a:rPr lang="en-US" altLang="en-US" sz="2000" b="1" i="1" dirty="0">
                <a:solidFill>
                  <a:srgbClr val="0070C0"/>
                </a:solidFill>
                <a:latin typeface="Arial" pitchFamily="34" charset="0"/>
                <a:cs typeface="Arial" pitchFamily="34" charset="0"/>
              </a:rPr>
              <a:t>in a way that has harmed, or may have harmed an adult or child</a:t>
            </a:r>
          </a:p>
          <a:p>
            <a:pPr marL="109537">
              <a:defRPr/>
            </a:pPr>
            <a:endParaRPr lang="en-US" altLang="en-US" sz="2000" b="1" i="1" dirty="0">
              <a:solidFill>
                <a:srgbClr val="0070C0"/>
              </a:solidFill>
              <a:latin typeface="Arial" pitchFamily="34" charset="0"/>
              <a:cs typeface="Arial" pitchFamily="34" charset="0"/>
            </a:endParaRPr>
          </a:p>
          <a:p>
            <a:pPr>
              <a:defRPr/>
            </a:pPr>
            <a:r>
              <a:rPr lang="en-US" altLang="en-US" sz="2000" b="1" i="1" dirty="0" smtClean="0">
                <a:solidFill>
                  <a:srgbClr val="0070C0"/>
                </a:solidFill>
                <a:latin typeface="Arial" pitchFamily="34" charset="0"/>
                <a:cs typeface="Arial" pitchFamily="34" charset="0"/>
              </a:rPr>
              <a:t>b) Possibly </a:t>
            </a:r>
            <a:r>
              <a:rPr lang="en-US" altLang="en-US" sz="2000" b="1" i="1" dirty="0">
                <a:solidFill>
                  <a:srgbClr val="0070C0"/>
                </a:solidFill>
                <a:latin typeface="Arial" pitchFamily="34" charset="0"/>
                <a:cs typeface="Arial" pitchFamily="34" charset="0"/>
              </a:rPr>
              <a:t>committed a criminal offence against, or related to,  an adult or child </a:t>
            </a:r>
          </a:p>
          <a:p>
            <a:pPr marL="109537">
              <a:defRPr/>
            </a:pPr>
            <a:endParaRPr lang="en-US" altLang="en-US" sz="2000" b="1" i="1" dirty="0">
              <a:solidFill>
                <a:srgbClr val="0070C0"/>
              </a:solidFill>
              <a:latin typeface="Arial" pitchFamily="34" charset="0"/>
              <a:cs typeface="Arial" pitchFamily="34" charset="0"/>
            </a:endParaRPr>
          </a:p>
          <a:p>
            <a:pPr>
              <a:defRPr/>
            </a:pPr>
            <a:r>
              <a:rPr lang="en-US" altLang="en-US" sz="2000" b="1" i="1" dirty="0" smtClean="0">
                <a:solidFill>
                  <a:srgbClr val="0070C0"/>
                </a:solidFill>
                <a:latin typeface="Arial" pitchFamily="34" charset="0"/>
                <a:cs typeface="Arial" pitchFamily="34" charset="0"/>
              </a:rPr>
              <a:t>c) Behaved </a:t>
            </a:r>
            <a:r>
              <a:rPr lang="en-US" altLang="en-US" sz="2000" b="1" i="1" dirty="0">
                <a:solidFill>
                  <a:srgbClr val="0070C0"/>
                </a:solidFill>
                <a:latin typeface="Arial" pitchFamily="34" charset="0"/>
                <a:cs typeface="Arial" pitchFamily="34" charset="0"/>
              </a:rPr>
              <a:t>towards an adult or child in a way that indicates they may pose a risk of harm to adults with care and support needs.</a:t>
            </a:r>
          </a:p>
          <a:p>
            <a:endParaRPr lang="en-GB" sz="2000" b="1" dirty="0" smtClean="0"/>
          </a:p>
          <a:p>
            <a:r>
              <a:rPr lang="en-GB" sz="2000" b="1" dirty="0" smtClean="0">
                <a:latin typeface="Arial Black" panose="020B0A04020102020204" pitchFamily="34" charset="0"/>
              </a:rPr>
              <a:t>Has </a:t>
            </a:r>
            <a:r>
              <a:rPr lang="en-GB" sz="2000" b="1" dirty="0">
                <a:latin typeface="Arial Black" panose="020B0A04020102020204" pitchFamily="34" charset="0"/>
              </a:rPr>
              <a:t>the above been done with Intent to harm?</a:t>
            </a:r>
            <a:endParaRPr lang="en-GB" sz="2000" dirty="0">
              <a:latin typeface="Arial Black" panose="020B0A04020102020204" pitchFamily="34" charset="0"/>
            </a:endParaRPr>
          </a:p>
          <a:p>
            <a:endParaRPr lang="en-GB" sz="2000" i="1" dirty="0"/>
          </a:p>
        </p:txBody>
      </p:sp>
    </p:spTree>
    <p:extLst>
      <p:ext uri="{BB962C8B-B14F-4D97-AF65-F5344CB8AC3E}">
        <p14:creationId xmlns:p14="http://schemas.microsoft.com/office/powerpoint/2010/main" val="1769679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happens if they do not meet the criteria?</a:t>
            </a:r>
            <a:endParaRPr lang="en-GB" dirty="0"/>
          </a:p>
        </p:txBody>
      </p:sp>
      <p:sp>
        <p:nvSpPr>
          <p:cNvPr id="3" name="Content Placeholder 2"/>
          <p:cNvSpPr>
            <a:spLocks noGrp="1"/>
          </p:cNvSpPr>
          <p:nvPr>
            <p:ph idx="1"/>
          </p:nvPr>
        </p:nvSpPr>
        <p:spPr>
          <a:xfrm>
            <a:off x="457200" y="1157468"/>
            <a:ext cx="8229600" cy="4382925"/>
          </a:xfrm>
        </p:spPr>
        <p:txBody>
          <a:bodyPr/>
          <a:lstStyle/>
          <a:p>
            <a:endParaRPr lang="en-GB" dirty="0"/>
          </a:p>
          <a:p>
            <a:r>
              <a:rPr lang="en-GB" b="1" dirty="0"/>
              <a:t>A</a:t>
            </a:r>
            <a:r>
              <a:rPr lang="en-GB" b="1" dirty="0" smtClean="0"/>
              <a:t>n </a:t>
            </a:r>
            <a:r>
              <a:rPr lang="en-GB" b="1" dirty="0"/>
              <a:t>employer has to consider whether </a:t>
            </a:r>
            <a:r>
              <a:rPr lang="en-GB" b="1" dirty="0" smtClean="0"/>
              <a:t>the EMPLOYEES actions </a:t>
            </a:r>
            <a:r>
              <a:rPr lang="en-GB" b="1" dirty="0"/>
              <a:t>would suggest they are a </a:t>
            </a:r>
            <a:r>
              <a:rPr lang="en-GB" b="1" dirty="0" smtClean="0"/>
              <a:t>RISK? </a:t>
            </a:r>
          </a:p>
          <a:p>
            <a:r>
              <a:rPr lang="en-GB" b="1" dirty="0" smtClean="0"/>
              <a:t>Or </a:t>
            </a:r>
            <a:r>
              <a:rPr lang="en-GB" b="1" dirty="0"/>
              <a:t>whether </a:t>
            </a:r>
            <a:r>
              <a:rPr lang="en-GB" b="1" dirty="0" smtClean="0"/>
              <a:t>the employees </a:t>
            </a:r>
            <a:r>
              <a:rPr lang="en-GB" b="1" dirty="0"/>
              <a:t>conduct and practice is brought into </a:t>
            </a:r>
            <a:r>
              <a:rPr lang="en-GB" b="1" dirty="0" smtClean="0"/>
              <a:t>question – This would require the employer to action this using their own processes and policies in place.</a:t>
            </a:r>
          </a:p>
          <a:p>
            <a:r>
              <a:rPr lang="en-GB" b="1" dirty="0" smtClean="0"/>
              <a:t>The employer will then be asked to complete a consideration form with the information if they are concerned that the situation might meet the threshold or if they are unsure.</a:t>
            </a:r>
          </a:p>
          <a:p>
            <a:endParaRPr lang="en-GB" b="1" dirty="0" smtClean="0"/>
          </a:p>
          <a:p>
            <a:r>
              <a:rPr lang="en-GB" b="1" dirty="0" smtClean="0"/>
              <a:t>Advice will then be given to the Employer by the AML</a:t>
            </a:r>
          </a:p>
          <a:p>
            <a:r>
              <a:rPr lang="en-GB" b="1" dirty="0" smtClean="0"/>
              <a:t>(Allegation Management Lead) or other appointed individuals </a:t>
            </a:r>
          </a:p>
          <a:p>
            <a:r>
              <a:rPr lang="en-GB" b="1" dirty="0" smtClean="0"/>
              <a:t>In the AMLs absence.</a:t>
            </a:r>
          </a:p>
          <a:p>
            <a:endParaRPr lang="en-GB" dirty="0"/>
          </a:p>
        </p:txBody>
      </p:sp>
      <p:pic>
        <p:nvPicPr>
          <p:cNvPr id="3074" name="Picture 2" descr="C:\Users\todd jayne\AppData\Local\Microsoft\Windows\Temporary Internet Files\Content.IE5\ER7DPDHQ\myspace-logo[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741" y="3763679"/>
            <a:ext cx="2408351" cy="2166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432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will the process work?</a:t>
            </a:r>
            <a:endParaRPr lang="en-GB" dirty="0"/>
          </a:p>
        </p:txBody>
      </p:sp>
      <p:sp>
        <p:nvSpPr>
          <p:cNvPr id="3" name="Content Placeholder 2"/>
          <p:cNvSpPr>
            <a:spLocks noGrp="1"/>
          </p:cNvSpPr>
          <p:nvPr>
            <p:ph idx="1"/>
          </p:nvPr>
        </p:nvSpPr>
        <p:spPr>
          <a:xfrm>
            <a:off x="457200" y="850005"/>
            <a:ext cx="8229600" cy="4945487"/>
          </a:xfrm>
        </p:spPr>
        <p:txBody>
          <a:bodyPr/>
          <a:lstStyle/>
          <a:p>
            <a:pPr marL="285750" indent="-285750">
              <a:buFontTx/>
              <a:buChar char="-"/>
            </a:pPr>
            <a:r>
              <a:rPr lang="en-GB" dirty="0" smtClean="0"/>
              <a:t>It is the employers responsibility to decide if the threshold is met.</a:t>
            </a:r>
          </a:p>
          <a:p>
            <a:pPr marL="285750" indent="-285750">
              <a:buFontTx/>
              <a:buChar char="-"/>
            </a:pPr>
            <a:r>
              <a:rPr lang="en-GB" dirty="0" smtClean="0"/>
              <a:t>The employer can be guided by the Allegation management Lead </a:t>
            </a:r>
          </a:p>
          <a:p>
            <a:pPr marL="285750" indent="-285750">
              <a:buFontTx/>
              <a:buChar char="-"/>
            </a:pPr>
            <a:r>
              <a:rPr lang="en-GB" dirty="0" smtClean="0"/>
              <a:t>They can complete a consideration form for advice on the situation</a:t>
            </a:r>
          </a:p>
          <a:p>
            <a:pPr marL="285750" indent="-285750">
              <a:buFontTx/>
              <a:buChar char="-"/>
            </a:pPr>
            <a:r>
              <a:rPr lang="en-GB" dirty="0" smtClean="0"/>
              <a:t>It is the responsibility of the AML to contact the employer and give them basic information in order to do a risk assessment for the immediate protection of the alleged and others.</a:t>
            </a:r>
          </a:p>
          <a:p>
            <a:pPr marL="285750" indent="-285750">
              <a:buFontTx/>
              <a:buChar char="-"/>
            </a:pPr>
            <a:endParaRPr lang="en-GB" dirty="0" smtClean="0"/>
          </a:p>
          <a:p>
            <a:pPr marL="285750" indent="-285750">
              <a:buFontTx/>
              <a:buChar char="-"/>
            </a:pPr>
            <a:r>
              <a:rPr lang="en-GB" dirty="0" smtClean="0"/>
              <a:t>As strategy meeting will be convened within 5 days whereby the AML (or named individuals in the AML’s absence) will facilitate the meeting with the employer and Police if they are involved.</a:t>
            </a:r>
          </a:p>
          <a:p>
            <a:pPr marL="285750" indent="-285750">
              <a:buFontTx/>
              <a:buChar char="-"/>
            </a:pPr>
            <a:r>
              <a:rPr lang="en-GB" dirty="0" smtClean="0"/>
              <a:t>It is the responsibility of the employer to refer an employee into the Allegation Manager (AML) not the responsibility of the Police or Adult Social Care.</a:t>
            </a:r>
          </a:p>
          <a:p>
            <a:pPr marL="285750" indent="-285750">
              <a:buFontTx/>
              <a:buChar char="-"/>
            </a:pPr>
            <a:r>
              <a:rPr lang="en-GB" dirty="0" smtClean="0"/>
              <a:t>However there are a number of cases that have been identified that have come from Adult Care as at present Managing Allegation cases are dealt with as safeguarding concerns initially. Part of the new process will be to identify Managing Allegation cases and work to devise the new process.</a:t>
            </a:r>
            <a:endParaRPr lang="en-GB" dirty="0"/>
          </a:p>
        </p:txBody>
      </p:sp>
    </p:spTree>
    <p:extLst>
      <p:ext uri="{BB962C8B-B14F-4D97-AF65-F5344CB8AC3E}">
        <p14:creationId xmlns:p14="http://schemas.microsoft.com/office/powerpoint/2010/main" val="321520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Safeguarding the Adult with Care and Support needs </a:t>
            </a:r>
            <a:br>
              <a:rPr lang="en-GB" dirty="0" smtClean="0"/>
            </a:br>
            <a:r>
              <a:rPr lang="en-GB" dirty="0"/>
              <a:t/>
            </a:r>
            <a:br>
              <a:rPr lang="en-GB" dirty="0"/>
            </a:br>
            <a:endParaRPr lang="en-GB" dirty="0"/>
          </a:p>
        </p:txBody>
      </p:sp>
      <p:sp>
        <p:nvSpPr>
          <p:cNvPr id="3" name="Content Placeholder 2"/>
          <p:cNvSpPr>
            <a:spLocks noGrp="1"/>
          </p:cNvSpPr>
          <p:nvPr>
            <p:ph idx="1"/>
          </p:nvPr>
        </p:nvSpPr>
        <p:spPr>
          <a:xfrm>
            <a:off x="457200" y="1481070"/>
            <a:ext cx="8229600" cy="4059323"/>
          </a:xfrm>
        </p:spPr>
        <p:txBody>
          <a:bodyPr/>
          <a:lstStyle/>
          <a:p>
            <a:pPr marL="285750" indent="-285750">
              <a:buFontTx/>
              <a:buChar char="-"/>
            </a:pPr>
            <a:r>
              <a:rPr lang="en-GB" b="1" dirty="0" smtClean="0"/>
              <a:t>Any adult with care and support needs who has alleged to have been harmed as a direct result of the alleged perpetrator will need to be subject to safeguarding procedures.</a:t>
            </a:r>
          </a:p>
          <a:p>
            <a:pPr marL="285750" indent="-285750">
              <a:buFontTx/>
              <a:buChar char="-"/>
            </a:pPr>
            <a:endParaRPr lang="en-GB" b="1" dirty="0" smtClean="0"/>
          </a:p>
          <a:p>
            <a:pPr marL="285750" indent="-285750">
              <a:buFontTx/>
              <a:buChar char="-"/>
            </a:pPr>
            <a:r>
              <a:rPr lang="en-GB" b="1" dirty="0" smtClean="0"/>
              <a:t>The safeguarding process will run alongside the Managing Allegations process.</a:t>
            </a:r>
          </a:p>
          <a:p>
            <a:pPr marL="285750" indent="-285750">
              <a:buFontTx/>
              <a:buChar char="-"/>
            </a:pPr>
            <a:endParaRPr lang="en-GB" b="1" dirty="0" smtClean="0"/>
          </a:p>
          <a:p>
            <a:pPr marL="285750" indent="-285750">
              <a:buFontTx/>
              <a:buChar char="-"/>
            </a:pPr>
            <a:r>
              <a:rPr lang="en-GB" b="1" dirty="0" smtClean="0"/>
              <a:t>The focus within the safeguarding enquiry will be on the individual and how they want/ need to be protected.</a:t>
            </a:r>
          </a:p>
          <a:p>
            <a:pPr marL="285750" indent="-285750">
              <a:buFontTx/>
              <a:buChar char="-"/>
            </a:pPr>
            <a:endParaRPr lang="en-GB" b="1" dirty="0" smtClean="0"/>
          </a:p>
          <a:p>
            <a:pPr marL="285750" indent="-285750">
              <a:buFontTx/>
              <a:buChar char="-"/>
            </a:pPr>
            <a:r>
              <a:rPr lang="en-GB" b="1" dirty="0" smtClean="0"/>
              <a:t>The safeguarding enquiry will provide evidence for employers who might be undertaking disciplinary procedures.</a:t>
            </a:r>
          </a:p>
          <a:p>
            <a:pPr marL="285750" indent="-285750">
              <a:buFontTx/>
              <a:buChar char="-"/>
            </a:pPr>
            <a:endParaRPr lang="en-GB" dirty="0"/>
          </a:p>
        </p:txBody>
      </p:sp>
    </p:spTree>
    <p:extLst>
      <p:ext uri="{BB962C8B-B14F-4D97-AF65-F5344CB8AC3E}">
        <p14:creationId xmlns:p14="http://schemas.microsoft.com/office/powerpoint/2010/main" val="2331189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443583"/>
          </a:xfrm>
        </p:spPr>
        <p:txBody>
          <a:bodyPr/>
          <a:lstStyle/>
          <a:p>
            <a:r>
              <a:rPr lang="en-GB" dirty="0" smtClean="0"/>
              <a:t>Information sharing and recording</a:t>
            </a:r>
            <a:br>
              <a:rPr lang="en-GB" dirty="0" smtClean="0"/>
            </a:br>
            <a:r>
              <a:rPr lang="en-GB" b="1" dirty="0"/>
              <a:t/>
            </a:r>
            <a:br>
              <a:rPr lang="en-GB" b="1" dirty="0"/>
            </a:br>
            <a:r>
              <a:rPr lang="en-GB" sz="1200" b="1" dirty="0" smtClean="0">
                <a:solidFill>
                  <a:schemeClr val="tx1"/>
                </a:solidFill>
                <a:latin typeface="Arial" panose="020B0604020202020204" pitchFamily="34" charset="0"/>
                <a:cs typeface="Arial" panose="020B0604020202020204" pitchFamily="34" charset="0"/>
              </a:rPr>
              <a:t>- </a:t>
            </a:r>
            <a:r>
              <a:rPr lang="en-GB" sz="1800" b="1" dirty="0" smtClean="0">
                <a:solidFill>
                  <a:schemeClr val="tx1"/>
                </a:solidFill>
                <a:latin typeface="+mn-lt"/>
                <a:cs typeface="Arial" panose="020B0604020202020204" pitchFamily="34" charset="0"/>
              </a:rPr>
              <a:t>Anyone who has an allegation made against them has a right to privacy of information sharing.</a:t>
            </a:r>
            <a:br>
              <a:rPr lang="en-GB" sz="1800" b="1" dirty="0" smtClean="0">
                <a:solidFill>
                  <a:schemeClr val="tx1"/>
                </a:solidFill>
                <a:latin typeface="+mn-lt"/>
                <a:cs typeface="Arial" panose="020B0604020202020204" pitchFamily="34" charset="0"/>
              </a:rPr>
            </a:br>
            <a:r>
              <a:rPr lang="en-GB" sz="1800" b="1" dirty="0" smtClean="0">
                <a:solidFill>
                  <a:schemeClr val="tx1"/>
                </a:solidFill>
                <a:latin typeface="+mn-lt"/>
                <a:cs typeface="Arial" panose="020B0604020202020204" pitchFamily="34" charset="0"/>
              </a:rPr>
              <a:t/>
            </a:r>
            <a:br>
              <a:rPr lang="en-GB" sz="1800" b="1" dirty="0" smtClean="0">
                <a:solidFill>
                  <a:schemeClr val="tx1"/>
                </a:solidFill>
                <a:latin typeface="+mn-lt"/>
                <a:cs typeface="Arial" panose="020B0604020202020204" pitchFamily="34" charset="0"/>
              </a:rPr>
            </a:br>
            <a:r>
              <a:rPr lang="en-GB" sz="1800" b="1" dirty="0" smtClean="0">
                <a:solidFill>
                  <a:schemeClr val="tx1"/>
                </a:solidFill>
                <a:latin typeface="+mn-lt"/>
                <a:cs typeface="Arial" panose="020B0604020202020204" pitchFamily="34" charset="0"/>
              </a:rPr>
              <a:t>- We are unable to record the names or details of the alleged until we know the case will progress to s strategy meeting and at that point the person needs to know that we are holding information about them. It is the responsibility of the employer to explain this to them.</a:t>
            </a:r>
            <a:br>
              <a:rPr lang="en-GB" sz="1800" b="1" dirty="0" smtClean="0">
                <a:solidFill>
                  <a:schemeClr val="tx1"/>
                </a:solidFill>
                <a:latin typeface="+mn-lt"/>
                <a:cs typeface="Arial" panose="020B0604020202020204" pitchFamily="34" charset="0"/>
              </a:rPr>
            </a:br>
            <a:r>
              <a:rPr lang="en-GB" sz="1800" b="1" dirty="0" smtClean="0">
                <a:solidFill>
                  <a:schemeClr val="tx1"/>
                </a:solidFill>
                <a:latin typeface="+mn-lt"/>
                <a:cs typeface="Arial" panose="020B0604020202020204" pitchFamily="34" charset="0"/>
              </a:rPr>
              <a:t/>
            </a:r>
            <a:br>
              <a:rPr lang="en-GB" sz="1800" b="1" dirty="0" smtClean="0">
                <a:solidFill>
                  <a:schemeClr val="tx1"/>
                </a:solidFill>
                <a:latin typeface="+mn-lt"/>
                <a:cs typeface="Arial" panose="020B0604020202020204" pitchFamily="34" charset="0"/>
              </a:rPr>
            </a:br>
            <a:r>
              <a:rPr lang="en-GB" sz="1800" b="1" dirty="0" smtClean="0">
                <a:solidFill>
                  <a:schemeClr val="tx1"/>
                </a:solidFill>
                <a:latin typeface="+mn-lt"/>
                <a:cs typeface="Arial" panose="020B0604020202020204" pitchFamily="34" charset="0"/>
              </a:rPr>
              <a:t>- There should be no details on anyone’s case records of the alleged perpetrators who are in a position of trust.</a:t>
            </a:r>
            <a:br>
              <a:rPr lang="en-GB" sz="1800" b="1" dirty="0" smtClean="0">
                <a:solidFill>
                  <a:schemeClr val="tx1"/>
                </a:solidFill>
                <a:latin typeface="+mn-lt"/>
                <a:cs typeface="Arial" panose="020B0604020202020204" pitchFamily="34" charset="0"/>
              </a:rPr>
            </a:br>
            <a:r>
              <a:rPr lang="en-GB" sz="1800" b="1" dirty="0" smtClean="0">
                <a:solidFill>
                  <a:schemeClr val="tx1"/>
                </a:solidFill>
                <a:latin typeface="+mn-lt"/>
                <a:cs typeface="Arial" panose="020B0604020202020204" pitchFamily="34" charset="0"/>
              </a:rPr>
              <a:t/>
            </a:r>
            <a:br>
              <a:rPr lang="en-GB" sz="1800" b="1" dirty="0" smtClean="0">
                <a:solidFill>
                  <a:schemeClr val="tx1"/>
                </a:solidFill>
                <a:latin typeface="+mn-lt"/>
                <a:cs typeface="Arial" panose="020B0604020202020204" pitchFamily="34" charset="0"/>
              </a:rPr>
            </a:br>
            <a:r>
              <a:rPr lang="en-GB" sz="1800" b="1" dirty="0" smtClean="0">
                <a:solidFill>
                  <a:schemeClr val="tx1"/>
                </a:solidFill>
                <a:latin typeface="+mn-lt"/>
                <a:cs typeface="Arial" panose="020B0604020202020204" pitchFamily="34" charset="0"/>
              </a:rPr>
              <a:t>- This information will be held securely in a separate drive.</a:t>
            </a:r>
            <a:br>
              <a:rPr lang="en-GB" sz="1800" b="1" dirty="0" smtClean="0">
                <a:solidFill>
                  <a:schemeClr val="tx1"/>
                </a:solidFill>
                <a:latin typeface="+mn-lt"/>
                <a:cs typeface="Arial" panose="020B0604020202020204" pitchFamily="34" charset="0"/>
              </a:rPr>
            </a:br>
            <a:r>
              <a:rPr lang="en-GB" sz="1800" b="1" dirty="0" smtClean="0">
                <a:solidFill>
                  <a:schemeClr val="tx1"/>
                </a:solidFill>
                <a:latin typeface="+mn-lt"/>
                <a:cs typeface="Arial" panose="020B0604020202020204" pitchFamily="34" charset="0"/>
              </a:rPr>
              <a:t>- At the strategy meeting a confidentiality statement is read out and</a:t>
            </a:r>
            <a:br>
              <a:rPr lang="en-GB" sz="1800" b="1" dirty="0" smtClean="0">
                <a:solidFill>
                  <a:schemeClr val="tx1"/>
                </a:solidFill>
                <a:latin typeface="+mn-lt"/>
                <a:cs typeface="Arial" panose="020B0604020202020204" pitchFamily="34" charset="0"/>
              </a:rPr>
            </a:br>
            <a:r>
              <a:rPr lang="en-GB" sz="1800" b="1" dirty="0" smtClean="0">
                <a:solidFill>
                  <a:schemeClr val="tx1"/>
                </a:solidFill>
                <a:latin typeface="+mn-lt"/>
                <a:cs typeface="Arial" panose="020B0604020202020204" pitchFamily="34" charset="0"/>
              </a:rPr>
              <a:t>signed by all attendees.</a:t>
            </a:r>
            <a:br>
              <a:rPr lang="en-GB" sz="1800" b="1" dirty="0" smtClean="0">
                <a:solidFill>
                  <a:schemeClr val="tx1"/>
                </a:solidFill>
                <a:latin typeface="+mn-lt"/>
                <a:cs typeface="Arial" panose="020B0604020202020204" pitchFamily="34" charset="0"/>
              </a:rPr>
            </a:br>
            <a:r>
              <a:rPr lang="en-GB" sz="1800" b="1" dirty="0" smtClean="0">
                <a:solidFill>
                  <a:schemeClr val="tx1"/>
                </a:solidFill>
                <a:latin typeface="+mn-lt"/>
                <a:cs typeface="Arial" panose="020B0604020202020204" pitchFamily="34" charset="0"/>
              </a:rPr>
              <a:t/>
            </a:r>
            <a:br>
              <a:rPr lang="en-GB" sz="1800" b="1" dirty="0" smtClean="0">
                <a:solidFill>
                  <a:schemeClr val="tx1"/>
                </a:solidFill>
                <a:latin typeface="+mn-lt"/>
                <a:cs typeface="Arial" panose="020B0604020202020204" pitchFamily="34" charset="0"/>
              </a:rPr>
            </a:br>
            <a:r>
              <a:rPr lang="en-GB" sz="1800" b="1" dirty="0" smtClean="0">
                <a:solidFill>
                  <a:schemeClr val="tx1"/>
                </a:solidFill>
                <a:latin typeface="+mn-lt"/>
                <a:cs typeface="Arial" panose="020B0604020202020204" pitchFamily="34" charset="0"/>
              </a:rPr>
              <a:t>- This allows the sharing of information within a confidential </a:t>
            </a:r>
            <a:br>
              <a:rPr lang="en-GB" sz="1800" b="1" dirty="0" smtClean="0">
                <a:solidFill>
                  <a:schemeClr val="tx1"/>
                </a:solidFill>
                <a:latin typeface="+mn-lt"/>
                <a:cs typeface="Arial" panose="020B0604020202020204" pitchFamily="34" charset="0"/>
              </a:rPr>
            </a:br>
            <a:r>
              <a:rPr lang="en-GB" sz="1800" b="1" dirty="0" smtClean="0">
                <a:solidFill>
                  <a:schemeClr val="tx1"/>
                </a:solidFill>
                <a:latin typeface="+mn-lt"/>
                <a:cs typeface="Arial" panose="020B0604020202020204" pitchFamily="34" charset="0"/>
              </a:rPr>
              <a:t>setting.</a:t>
            </a:r>
            <a:endParaRPr lang="en-GB" b="1" dirty="0"/>
          </a:p>
        </p:txBody>
      </p:sp>
      <p:pic>
        <p:nvPicPr>
          <p:cNvPr id="4" name="Picture 2" descr="C:\Users\todd jayne\AppData\Local\Microsoft\Windows\Temporary Internet Files\Content.IE5\OHKQ8EU8\books[1].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089820" y="4486030"/>
            <a:ext cx="1828804" cy="1505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82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9177</TotalTime>
  <Words>1378</Words>
  <Application>Microsoft Office PowerPoint</Application>
  <PresentationFormat>On-screen Show (4:3)</PresentationFormat>
  <Paragraphs>126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Arial Black</vt:lpstr>
      <vt:lpstr>Calibri</vt:lpstr>
      <vt:lpstr>Custom Design</vt:lpstr>
      <vt:lpstr>PowerPoint Presentation</vt:lpstr>
      <vt:lpstr>What is managing allegations?.......... </vt:lpstr>
      <vt:lpstr>PowerPoint Presentation</vt:lpstr>
      <vt:lpstr>How does this affect me and the people I work with?</vt:lpstr>
      <vt:lpstr>Thresholds – Managing Allegations</vt:lpstr>
      <vt:lpstr>What happens if they do not meet the criteria?</vt:lpstr>
      <vt:lpstr>How will the process work?</vt:lpstr>
      <vt:lpstr>Safeguarding the Adult with Care and Support needs   </vt:lpstr>
      <vt:lpstr>Information sharing and recording  - Anyone who has an allegation made against them has a right to privacy of information sharing.  - We are unable to record the names or details of the alleged until we know the case will progress to s strategy meeting and at that point the person needs to know that we are holding information about them. It is the responsibility of the employer to explain this to them.  - There should be no details on anyone’s case records of the alleged perpetrators who are in a position of trust.  - This information will be held securely in a separate drive. - At the strategy meeting a confidentiality statement is read out and signed by all attendees.  - This allows the sharing of information within a confidential  setting.</vt:lpstr>
      <vt:lpstr>What is the role of the AML? (Allegation Management Lead)</vt:lpstr>
      <vt:lpstr>PowerPoint Presentation</vt:lpstr>
      <vt:lpstr>Positive’s of the new process……</vt:lpstr>
      <vt:lpstr>PowerPoint Presentation</vt:lpstr>
      <vt:lpstr>PowerPoint Presentation</vt:lpstr>
      <vt:lpstr>PowerPoint Presentation</vt:lpstr>
    </vt:vector>
  </TitlesOfParts>
  <Company>JGM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Smith</dc:creator>
  <cp:lastModifiedBy>Carl Travis</cp:lastModifiedBy>
  <cp:revision>160</cp:revision>
  <cp:lastPrinted>2014-07-01T15:17:08Z</cp:lastPrinted>
  <dcterms:created xsi:type="dcterms:W3CDTF">2014-05-09T12:39:56Z</dcterms:created>
  <dcterms:modified xsi:type="dcterms:W3CDTF">2021-12-13T15:49:44Z</dcterms:modified>
</cp:coreProperties>
</file>