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0" r:id="rId3"/>
    <p:sldId id="366" r:id="rId4"/>
    <p:sldId id="376" r:id="rId5"/>
    <p:sldId id="385" r:id="rId6"/>
    <p:sldId id="390" r:id="rId7"/>
    <p:sldId id="383" r:id="rId8"/>
    <p:sldId id="387" r:id="rId9"/>
    <p:sldId id="364" r:id="rId10"/>
    <p:sldId id="386" r:id="rId11"/>
    <p:sldId id="368" r:id="rId12"/>
    <p:sldId id="391" r:id="rId13"/>
    <p:sldId id="393" r:id="rId14"/>
    <p:sldId id="392" r:id="rId15"/>
    <p:sldId id="394" r:id="rId16"/>
    <p:sldId id="388" r:id="rId17"/>
    <p:sldId id="389" r:id="rId18"/>
    <p:sldId id="331" r:id="rId19"/>
    <p:sldId id="395" r:id="rId20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257535-8419-497D-9CD8-1A2D97CB4E8D}">
          <p14:sldIdLst>
            <p14:sldId id="256"/>
            <p14:sldId id="360"/>
            <p14:sldId id="366"/>
            <p14:sldId id="376"/>
            <p14:sldId id="385"/>
            <p14:sldId id="390"/>
            <p14:sldId id="383"/>
            <p14:sldId id="387"/>
            <p14:sldId id="364"/>
            <p14:sldId id="386"/>
            <p14:sldId id="368"/>
            <p14:sldId id="391"/>
            <p14:sldId id="393"/>
            <p14:sldId id="392"/>
            <p14:sldId id="394"/>
            <p14:sldId id="388"/>
            <p14:sldId id="389"/>
            <p14:sldId id="331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6C"/>
    <a:srgbClr val="00895E"/>
    <a:srgbClr val="008560"/>
    <a:srgbClr val="00855A"/>
    <a:srgbClr val="007A53"/>
    <a:srgbClr val="009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4346" autoAdjust="0"/>
  </p:normalViewPr>
  <p:slideViewPr>
    <p:cSldViewPr snapToGrid="0" snapToObjects="1">
      <p:cViewPr varScale="1">
        <p:scale>
          <a:sx n="62" d="100"/>
          <a:sy n="62" d="100"/>
        </p:scale>
        <p:origin x="9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2C2F7A7-CC29-4833-8700-4B42AC65193B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981" y="9441812"/>
            <a:ext cx="2951217" cy="49752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A132603-24BD-48CE-9F76-0EFCBA9D1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68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32573FB7-0CEB-B149-9F04-9F4F2664CFF0}" type="datetimeFigureOut">
              <a:rPr lang="en-US" smtClean="0"/>
              <a:t>11/26/2019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E9BB9E90-CF07-1740-8D33-0F510E736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3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61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Ensure explain that this process is</a:t>
            </a:r>
            <a:r>
              <a:rPr lang="en-GB" baseline="0" dirty="0" smtClean="0"/>
              <a:t> for employees of the agency (Trusted individuals) – not service user and service user.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EBF16-FA7E-4FD4-9E16-D412E46270B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58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 out RBSAB</a:t>
            </a:r>
            <a:r>
              <a:rPr lang="en-GB" baseline="0" dirty="0" smtClean="0"/>
              <a:t> handout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7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Adult to whom these Policy and Procedures apply is someone who:</a:t>
            </a:r>
          </a:p>
          <a:p>
            <a:endParaRPr lang="en-GB" dirty="0"/>
          </a:p>
          <a:p>
            <a:r>
              <a:rPr lang="en-GB" dirty="0"/>
              <a:t>has needs for care and support (whether or not the local authority is meeting any of those needs) and;</a:t>
            </a:r>
          </a:p>
          <a:p>
            <a:pPr lvl="0"/>
            <a:r>
              <a:rPr lang="en-GB" dirty="0"/>
              <a:t>is experiencing, or at risk of, abuse or neglect; and</a:t>
            </a:r>
          </a:p>
          <a:p>
            <a:pPr lvl="0"/>
            <a:r>
              <a:rPr lang="en-GB" dirty="0"/>
              <a:t>as a result of those care and support needs is unable to protect themselves from either the risk of, or the experience of abuse or neglect.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The Adult </a:t>
            </a:r>
            <a:r>
              <a:rPr lang="en-GB" i="1" dirty="0"/>
              <a:t>may</a:t>
            </a:r>
            <a:r>
              <a:rPr lang="en-GB" dirty="0"/>
              <a:t> be a person who:</a:t>
            </a:r>
          </a:p>
          <a:p>
            <a:pPr marL="171690" indent="-171690">
              <a:buFont typeface="Arial" panose="020B0604020202020204" pitchFamily="34" charset="0"/>
              <a:buChar char="•"/>
            </a:pPr>
            <a:r>
              <a:rPr lang="en-GB" dirty="0"/>
              <a:t>is elderly and frail due to ill health, physical disability or cognitive impairment</a:t>
            </a:r>
          </a:p>
          <a:p>
            <a:pPr marL="171690" indent="-171690">
              <a:buFont typeface="Arial" panose="020B0604020202020204" pitchFamily="34" charset="0"/>
              <a:buChar char="•"/>
            </a:pPr>
            <a:r>
              <a:rPr lang="en-GB" dirty="0"/>
              <a:t>has a learning disability</a:t>
            </a:r>
          </a:p>
          <a:p>
            <a:pPr marL="171690" indent="-171690">
              <a:buFont typeface="Arial" panose="020B0604020202020204" pitchFamily="34" charset="0"/>
              <a:buChar char="•"/>
            </a:pPr>
            <a:r>
              <a:rPr lang="en-GB" dirty="0"/>
              <a:t>has a physical disability and/or a sensory impairment</a:t>
            </a:r>
          </a:p>
          <a:p>
            <a:pPr marL="171690" indent="-171690">
              <a:buFont typeface="Arial" panose="020B0604020202020204" pitchFamily="34" charset="0"/>
              <a:buChar char="•"/>
            </a:pPr>
            <a:r>
              <a:rPr lang="en-GB" dirty="0"/>
              <a:t>has mental health needs including dementia or a personality disorder</a:t>
            </a:r>
          </a:p>
          <a:p>
            <a:pPr marL="171690" indent="-171690">
              <a:buFont typeface="Arial" panose="020B0604020202020204" pitchFamily="34" charset="0"/>
              <a:buChar char="•"/>
            </a:pPr>
            <a:r>
              <a:rPr lang="en-GB" dirty="0"/>
              <a:t>has a mental disorder such as anxiety</a:t>
            </a:r>
          </a:p>
          <a:p>
            <a:pPr marL="171690" indent="-171690">
              <a:buFont typeface="Arial" panose="020B0604020202020204" pitchFamily="34" charset="0"/>
              <a:buChar char="•"/>
            </a:pPr>
            <a:r>
              <a:rPr lang="en-GB" dirty="0"/>
              <a:t>has a long-term illness/condition</a:t>
            </a:r>
          </a:p>
          <a:p>
            <a:pPr marL="171690" indent="-171690">
              <a:buFont typeface="Arial" panose="020B0604020202020204" pitchFamily="34" charset="0"/>
              <a:buChar char="•"/>
            </a:pPr>
            <a:r>
              <a:rPr lang="en-GB" dirty="0"/>
              <a:t>misuses substances or alcohol</a:t>
            </a:r>
          </a:p>
          <a:p>
            <a:pPr marL="171690" indent="-171690">
              <a:buFont typeface="Arial" panose="020B0604020202020204" pitchFamily="34" charset="0"/>
              <a:buChar char="•"/>
            </a:pPr>
            <a:r>
              <a:rPr lang="en-GB" dirty="0"/>
              <a:t>is a carer such as a family member/friend who provides personal assistance and care to Adults and is subject to abuse</a:t>
            </a:r>
          </a:p>
          <a:p>
            <a:pPr marL="171690" indent="-171690">
              <a:buFont typeface="Arial" panose="020B0604020202020204" pitchFamily="34" charset="0"/>
              <a:buChar char="•"/>
            </a:pPr>
            <a:r>
              <a:rPr lang="en-GB" dirty="0"/>
              <a:t>is unable to demonstrate the capacity to make a decision and is in need of care and support.</a:t>
            </a:r>
          </a:p>
          <a:p>
            <a:pPr algn="l"/>
            <a:r>
              <a:rPr lang="en-GB" dirty="0"/>
              <a:t>(This list is not exhaustive.)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6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74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Types</a:t>
            </a:r>
            <a:r>
              <a:rPr lang="en-GB" baseline="0" dirty="0" smtClean="0"/>
              <a:t> of Abuse</a:t>
            </a:r>
            <a:endParaRPr lang="en-GB" dirty="0" smtClean="0"/>
          </a:p>
          <a:p>
            <a:r>
              <a:rPr lang="en-GB" dirty="0" smtClean="0"/>
              <a:t>Go over signs &amp; symptoms</a:t>
            </a:r>
            <a:r>
              <a:rPr lang="en-GB" baseline="0" dirty="0" smtClean="0"/>
              <a:t> of abuse </a:t>
            </a:r>
          </a:p>
          <a:p>
            <a:r>
              <a:rPr lang="en-GB" baseline="0" dirty="0" smtClean="0"/>
              <a:t>Flipchart exercise</a:t>
            </a:r>
          </a:p>
          <a:p>
            <a:r>
              <a:rPr lang="en-GB" baseline="0" dirty="0" smtClean="0"/>
              <a:t>**Print out article about Rochdale’s 2018 Modern Slavery Case </a:t>
            </a:r>
          </a:p>
          <a:p>
            <a:r>
              <a:rPr lang="en-GB" baseline="0" dirty="0" smtClean="0"/>
              <a:t>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Create Scenarios and create abuse circles that they can stick 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7A3DA-E446-4D28-A624-D446C99E8B3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7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Talk about ‘ who has responsibility for Safeguarding’ *** Everyone’s Business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6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7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58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how to report a Safeguarding concern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9E90-CF07-1740-8D33-0F510E736B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8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826495"/>
            <a:ext cx="9144000" cy="3031505"/>
          </a:xfrm>
          <a:prstGeom prst="rect">
            <a:avLst/>
          </a:prstGeom>
          <a:solidFill>
            <a:srgbClr val="008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1711477" y="2545668"/>
            <a:ext cx="6075363" cy="563277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200" baseline="0">
                <a:solidFill>
                  <a:srgbClr val="0081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title line 1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719202" y="3108945"/>
            <a:ext cx="6075363" cy="58465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3200" baseline="0">
                <a:solidFill>
                  <a:srgbClr val="0081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smtClean="0"/>
              <a:t>title line 2</a:t>
            </a:r>
            <a:endParaRPr lang="en-US" dirty="0" smtClean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1384300" y="4302744"/>
            <a:ext cx="6477000" cy="183893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chemeClr val="bg1"/>
                </a:solidFill>
                <a:latin typeface="+mn-lt"/>
                <a:cs typeface="Calibri"/>
              </a:rPr>
              <a:t>Click to edit subtitle</a:t>
            </a:r>
            <a:endParaRPr lang="en-US" sz="18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5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86061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solidFill>
                  <a:srgbClr val="00816C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page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57468"/>
            <a:ext cx="8229600" cy="4382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page content</a:t>
            </a:r>
          </a:p>
        </p:txBody>
      </p:sp>
    </p:spTree>
    <p:extLst>
      <p:ext uri="{BB962C8B-B14F-4D97-AF65-F5344CB8AC3E}">
        <p14:creationId xmlns:p14="http://schemas.microsoft.com/office/powerpoint/2010/main" val="1809548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" y="5564908"/>
            <a:ext cx="885215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v.uk/government/publications/care-act-statutory-guidance/care-and-support-statutory-guid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84299" y="2464232"/>
            <a:ext cx="6645275" cy="1379106"/>
          </a:xfrm>
        </p:spPr>
        <p:txBody>
          <a:bodyPr/>
          <a:lstStyle/>
          <a:p>
            <a:pPr algn="ctr"/>
            <a:r>
              <a:rPr lang="en-GB" sz="4000" dirty="0" smtClean="0"/>
              <a:t>Safeguarding Adults </a:t>
            </a:r>
          </a:p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84300" y="3983064"/>
            <a:ext cx="6477000" cy="2158612"/>
          </a:xfrm>
        </p:spPr>
        <p:txBody>
          <a:bodyPr/>
          <a:lstStyle/>
          <a:p>
            <a:pPr algn="ctr"/>
            <a:r>
              <a:rPr lang="en-GB" sz="4000" dirty="0" smtClean="0"/>
              <a:t> </a:t>
            </a:r>
            <a:r>
              <a:rPr lang="en-GB" sz="3600" dirty="0" smtClean="0"/>
              <a:t>  </a:t>
            </a:r>
            <a:r>
              <a:rPr lang="en-GB" sz="2800" dirty="0" smtClean="0"/>
              <a:t>Jayne </a:t>
            </a:r>
            <a:r>
              <a:rPr lang="en-GB" sz="2800" dirty="0"/>
              <a:t>Todd</a:t>
            </a:r>
          </a:p>
          <a:p>
            <a:pPr algn="ctr"/>
            <a:r>
              <a:rPr lang="en-GB" sz="2800" dirty="0"/>
              <a:t>Allegation Management Lead/Best Interest assessor/AMHP</a:t>
            </a:r>
          </a:p>
          <a:p>
            <a:pPr algn="ctr"/>
            <a:r>
              <a:rPr lang="en-GB" sz="2800" dirty="0"/>
              <a:t>Nov 2019</a:t>
            </a:r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902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" y="409074"/>
            <a:ext cx="9117676" cy="6448926"/>
          </a:xfrm>
        </p:spPr>
      </p:pic>
    </p:spTree>
    <p:extLst>
      <p:ext uri="{BB962C8B-B14F-4D97-AF65-F5344CB8AC3E}">
        <p14:creationId xmlns:p14="http://schemas.microsoft.com/office/powerpoint/2010/main" val="324979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267"/>
          </a:xfrm>
        </p:spPr>
        <p:txBody>
          <a:bodyPr/>
          <a:lstStyle/>
          <a:p>
            <a:r>
              <a:rPr lang="en-GB" dirty="0" smtClean="0"/>
              <a:t>Responding to a concern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380"/>
            <a:ext cx="8229600" cy="5222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When a referral is made into Adult Care, there is a responsibility to consider whether the Safeguarding Concern meets the eligibility for a s42 enquiry. This decision is made by Adult Care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You can make a referral by contacting:</a:t>
            </a:r>
          </a:p>
          <a:p>
            <a:r>
              <a:rPr lang="en-GB" sz="2000" b="1" dirty="0" smtClean="0">
                <a:solidFill>
                  <a:schemeClr val="accent2"/>
                </a:solidFill>
              </a:rPr>
              <a:t>                            Rochdale </a:t>
            </a:r>
            <a:r>
              <a:rPr lang="en-GB" sz="2000" b="1" dirty="0">
                <a:solidFill>
                  <a:schemeClr val="accent2"/>
                </a:solidFill>
              </a:rPr>
              <a:t>Adult Care: 0300 303 </a:t>
            </a:r>
            <a:r>
              <a:rPr lang="en-GB" sz="2000" b="1" dirty="0" smtClean="0">
                <a:solidFill>
                  <a:schemeClr val="accent2"/>
                </a:solidFill>
              </a:rPr>
              <a:t>8886</a:t>
            </a:r>
          </a:p>
          <a:p>
            <a:endParaRPr lang="en-GB" sz="2000" b="1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Safeguarding </a:t>
            </a:r>
            <a:r>
              <a:rPr lang="en-GB" sz="2000" dirty="0"/>
              <a:t>adults from </a:t>
            </a:r>
            <a:r>
              <a:rPr lang="en-GB" sz="2000" dirty="0" smtClean="0"/>
              <a:t>abuse or neglect </a:t>
            </a:r>
            <a:r>
              <a:rPr lang="en-GB" sz="2000" dirty="0"/>
              <a:t>is everyone’s </a:t>
            </a:r>
            <a:r>
              <a:rPr lang="en-GB" sz="2000" dirty="0" smtClean="0"/>
              <a:t>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Don’t ignore your concerns always refer 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is the Local Authorities decision at that point to decide how the concern will be managed.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ea typeface="Times New Roman"/>
              </a:rPr>
              <a:t>If there is immediate danger or someone needs urgent medical attention call the emergency services (999).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ea typeface="Times New Roman"/>
              </a:rPr>
              <a:t>If you think a criminal offence has been committed inform the police</a:t>
            </a:r>
            <a:r>
              <a:rPr lang="en-GB" sz="2000" b="1" dirty="0">
                <a:solidFill>
                  <a:schemeClr val="tx1"/>
                </a:solidFill>
                <a:ea typeface="Times New Roman"/>
              </a:rPr>
              <a:t>.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algn="ctr"/>
            <a:endParaRPr lang="en-GB" sz="2000" b="1" dirty="0" smtClean="0"/>
          </a:p>
        </p:txBody>
      </p:sp>
      <p:pic>
        <p:nvPicPr>
          <p:cNvPr id="4" name="Picture 3" descr="Take Action - Handwriting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92" y="2139632"/>
            <a:ext cx="1790698" cy="10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912" y="548680"/>
            <a:ext cx="7891232" cy="1143000"/>
          </a:xfrm>
        </p:spPr>
        <p:txBody>
          <a:bodyPr/>
          <a:lstStyle/>
          <a:p>
            <a:r>
              <a:rPr lang="en-GB" sz="4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41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What </a:t>
            </a:r>
            <a:r>
              <a:rPr lang="en-GB" sz="41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is </a:t>
            </a:r>
            <a:r>
              <a:rPr lang="en-GB" sz="41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Managing Allegations?</a:t>
            </a:r>
            <a:endParaRPr lang="en-GB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lvl="0" indent="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  <a:defRPr/>
            </a:pPr>
            <a:endParaRPr lang="en-GB" sz="3600" b="1" dirty="0" smtClean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109537" lvl="0" indent="0" algn="ctr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en-GB" sz="3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 suspicion or concern that a trusted individual within an </a:t>
            </a:r>
            <a:r>
              <a:rPr lang="en-GB" sz="3600" b="1" u="sng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organisation</a:t>
            </a:r>
            <a:r>
              <a:rPr lang="en-GB" sz="3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or </a:t>
            </a:r>
            <a:r>
              <a:rPr lang="en-GB" sz="3600" b="1" u="sng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establishment</a:t>
            </a:r>
            <a:r>
              <a:rPr lang="en-GB" sz="36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has mistreated or abused an adult with care and support needs or may be about to do so.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Threshold……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" y="1574440"/>
            <a:ext cx="8229600" cy="4803520"/>
          </a:xfrm>
        </p:spPr>
        <p:txBody>
          <a:bodyPr>
            <a:normAutofit/>
          </a:bodyPr>
          <a:lstStyle/>
          <a:p>
            <a:pPr marL="109537" lvl="0" indent="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  <a:defRPr/>
            </a:pPr>
            <a:endParaRPr lang="en-US" altLang="en-US" sz="1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537" lvl="0" indent="0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en-US" altLang="en-US" sz="1800" b="1" dirty="0" smtClean="0">
                <a:solidFill>
                  <a:prstClr val="black"/>
                </a:solidFill>
                <a:cs typeface="Arial" pitchFamily="34" charset="0"/>
              </a:rPr>
              <a:t>The procedure is followed when </a:t>
            </a:r>
            <a:r>
              <a:rPr lang="en-US" altLang="en-US" b="1" dirty="0" smtClean="0">
                <a:solidFill>
                  <a:prstClr val="black"/>
                </a:solidFill>
                <a:cs typeface="Arial" pitchFamily="34" charset="0"/>
              </a:rPr>
              <a:t>there is concern that</a:t>
            </a:r>
            <a:r>
              <a:rPr lang="en-US" altLang="en-US" sz="18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en-US" sz="1800" b="1" dirty="0">
                <a:solidFill>
                  <a:prstClr val="black"/>
                </a:solidFill>
                <a:cs typeface="Arial" pitchFamily="34" charset="0"/>
              </a:rPr>
              <a:t>a person who works with adults with care and support needs </a:t>
            </a:r>
            <a:r>
              <a:rPr lang="en-US" altLang="en-US" b="1" dirty="0" smtClean="0">
                <a:solidFill>
                  <a:prstClr val="black"/>
                </a:solidFill>
                <a:cs typeface="Arial" pitchFamily="34" charset="0"/>
              </a:rPr>
              <a:t>may</a:t>
            </a:r>
            <a:r>
              <a:rPr lang="en-US" altLang="en-US" sz="1800" b="1" dirty="0" smtClean="0">
                <a:solidFill>
                  <a:prstClr val="black"/>
                </a:solidFill>
                <a:cs typeface="Arial" pitchFamily="34" charset="0"/>
              </a:rPr>
              <a:t> have:</a:t>
            </a:r>
            <a:endParaRPr lang="en-US" altLang="en-US" sz="1800" b="1" dirty="0">
              <a:solidFill>
                <a:prstClr val="black"/>
              </a:solidFill>
              <a:cs typeface="Arial" pitchFamily="34" charset="0"/>
            </a:endParaRPr>
          </a:p>
          <a:p>
            <a:pPr marL="109537" lvl="0" indent="0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  <a:defRPr/>
            </a:pPr>
            <a:endParaRPr lang="en-US" altLang="en-US" sz="1800" b="1" dirty="0">
              <a:solidFill>
                <a:prstClr val="black"/>
              </a:solidFill>
              <a:cs typeface="Arial" pitchFamily="34" charset="0"/>
            </a:endParaRPr>
          </a:p>
          <a:p>
            <a:pPr marL="395287" lvl="0" indent="-285750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1800" b="1" dirty="0">
                <a:solidFill>
                  <a:prstClr val="black"/>
                </a:solidFill>
                <a:cs typeface="Arial" pitchFamily="34" charset="0"/>
              </a:rPr>
              <a:t>Behaved in a way that has harmed, or may have harmed an adult or child</a:t>
            </a:r>
          </a:p>
          <a:p>
            <a:pPr marL="395287" lvl="0" indent="-285750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endParaRPr lang="en-US" altLang="en-US" sz="1800" b="1" dirty="0">
              <a:solidFill>
                <a:prstClr val="black"/>
              </a:solidFill>
              <a:cs typeface="Arial" pitchFamily="34" charset="0"/>
            </a:endParaRPr>
          </a:p>
          <a:p>
            <a:pPr marL="395287" lvl="0" indent="-285750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1800" b="1" dirty="0">
                <a:solidFill>
                  <a:prstClr val="black"/>
                </a:solidFill>
                <a:cs typeface="Arial" pitchFamily="34" charset="0"/>
              </a:rPr>
              <a:t>Possibly committed a criminal offence against, or related to,  an adult or child </a:t>
            </a:r>
          </a:p>
          <a:p>
            <a:pPr marL="395287" lvl="0" indent="-285750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endParaRPr lang="en-US" altLang="en-US" sz="1800" b="1" dirty="0">
              <a:solidFill>
                <a:prstClr val="black"/>
              </a:solidFill>
              <a:cs typeface="Arial" pitchFamily="34" charset="0"/>
            </a:endParaRPr>
          </a:p>
          <a:p>
            <a:pPr marL="395287" lvl="0" indent="-285750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r>
              <a:rPr lang="en-US" altLang="en-US" sz="1800" b="1" dirty="0">
                <a:solidFill>
                  <a:prstClr val="black"/>
                </a:solidFill>
                <a:cs typeface="Arial" pitchFamily="34" charset="0"/>
              </a:rPr>
              <a:t>Behaved towards an adult or child in a way that indicates they may pose a risk of harm to adults with care and support needs</a:t>
            </a:r>
            <a:r>
              <a:rPr lang="en-US" altLang="en-US" sz="1800" b="1" dirty="0" smtClean="0">
                <a:solidFill>
                  <a:prstClr val="black"/>
                </a:solidFill>
                <a:cs typeface="Arial" pitchFamily="34" charset="0"/>
              </a:rPr>
              <a:t>.</a:t>
            </a:r>
          </a:p>
          <a:p>
            <a:pPr marL="395287" lvl="0" indent="-285750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Courier New" panose="02070309020205020404" pitchFamily="49" charset="0"/>
              <a:buChar char="o"/>
              <a:defRPr/>
            </a:pPr>
            <a:endParaRPr lang="en-US" altLang="en-US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09537" lvl="0" indent="0" algn="ctr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en-US" alt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altLang="en-US" sz="24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Has the person acted with intent?</a:t>
            </a:r>
            <a:endParaRPr lang="en-US" altLang="en-US" sz="24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todd jayne\AppData\Local\Microsoft\Windows\Temporary Internet Files\Content.IE5\ER7DPDHQ\myspace-log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54" y="339844"/>
            <a:ext cx="1510090" cy="13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Managing </a:t>
            </a:r>
            <a:r>
              <a:rPr lang="en-GB" dirty="0"/>
              <a:t>Allegations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760"/>
            <a:ext cx="8229600" cy="524384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In </a:t>
            </a:r>
            <a:r>
              <a:rPr lang="en-US" b="1" dirty="0" smtClean="0">
                <a:cs typeface="Arial" panose="020B0604020202020204" pitchFamily="34" charset="0"/>
              </a:rPr>
              <a:t>April 2018 </a:t>
            </a:r>
            <a:r>
              <a:rPr lang="en-US" dirty="0" smtClean="0">
                <a:cs typeface="Arial" panose="020B0604020202020204" pitchFamily="34" charset="0"/>
              </a:rPr>
              <a:t>the local authority devised a process known as Allegation Management where by any allegation made against ‘someone in a position of trust’ against Adults with care and support needs was dealt with separately to Safeguarding. There is some interaction between the two at times.</a:t>
            </a: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All provider agencies in the borough are signed up to the RBSAB policies and procedures and have a duty to follow the process. </a:t>
            </a: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GB" dirty="0" smtClean="0">
                <a:cs typeface="Arial" panose="020B0604020202020204" pitchFamily="34" charset="0"/>
              </a:rPr>
              <a:t>The </a:t>
            </a:r>
            <a:r>
              <a:rPr lang="en-GB" dirty="0">
                <a:cs typeface="Arial" panose="020B0604020202020204" pitchFamily="34" charset="0"/>
              </a:rPr>
              <a:t>guidance for ‘</a:t>
            </a:r>
            <a:r>
              <a:rPr lang="en-GB" b="1" dirty="0">
                <a:cs typeface="Arial" panose="020B0604020202020204" pitchFamily="34" charset="0"/>
              </a:rPr>
              <a:t>Managing Allegations against people in a position of trust</a:t>
            </a:r>
            <a:r>
              <a:rPr lang="en-GB" dirty="0">
                <a:cs typeface="Arial" panose="020B0604020202020204" pitchFamily="34" charset="0"/>
              </a:rPr>
              <a:t>’ is contained within section 14 of the Care and Support Statutory Guidance - </a:t>
            </a:r>
            <a:r>
              <a:rPr lang="en-GB" u="sng" dirty="0">
                <a:cs typeface="Arial" panose="020B0604020202020204" pitchFamily="34" charset="0"/>
                <a:hlinkClick r:id="rId2"/>
              </a:rPr>
              <a:t>GOV.UK</a:t>
            </a:r>
            <a:r>
              <a:rPr lang="en-GB" dirty="0">
                <a:cs typeface="Arial" panose="020B0604020202020204" pitchFamily="34" charset="0"/>
              </a:rPr>
              <a:t> </a:t>
            </a:r>
            <a:endParaRPr lang="en-GB" dirty="0" smtClean="0"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Providers are empowered to make  </a:t>
            </a:r>
            <a:r>
              <a:rPr lang="en-GB" dirty="0" smtClean="0"/>
              <a:t>decisions about their employees </a:t>
            </a:r>
            <a:r>
              <a:rPr lang="en-GB" dirty="0"/>
              <a:t>and attend meetings where  they are on an ‘equal’ footing to other agencies</a:t>
            </a:r>
          </a:p>
          <a:p>
            <a:r>
              <a:rPr lang="en-GB" dirty="0" smtClean="0"/>
              <a:t>who </a:t>
            </a:r>
            <a:r>
              <a:rPr lang="en-GB" dirty="0"/>
              <a:t>might be involved.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C:\Users\todd jayne\AppData\Local\Microsoft\Windows\Temporary Internet Files\Content.IE5\51NTDGU3\nicubunu-Abstract-peop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22" y="4937292"/>
            <a:ext cx="1387098" cy="9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todd jayne\AppData\Local\Microsoft\Windows\Temporary Internet Files\Content.IE5\ER7DPDHQ\ris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12" y="154577"/>
            <a:ext cx="2224620" cy="80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0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en-GB" dirty="0" smtClean="0"/>
              <a:t>Why do we need this process?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rot="21255458">
            <a:off x="125716" y="1303654"/>
            <a:ext cx="3322712" cy="26795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Helps providers with decision</a:t>
            </a:r>
          </a:p>
          <a:p>
            <a:pPr marL="0" indent="0" algn="ctr"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Making around risk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522236" y="1030051"/>
            <a:ext cx="3096344" cy="23915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Support from other agencies involved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 rot="378487">
            <a:off x="167099" y="4118695"/>
            <a:ext cx="3446696" cy="219198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Strategy Meetings are confidential settings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 rot="296810">
            <a:off x="6552853" y="803847"/>
            <a:ext cx="2239843" cy="16002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Shared Information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 rot="21255458">
            <a:off x="3280740" y="3460749"/>
            <a:ext cx="3322712" cy="26795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Better communication between partners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 rot="1003115">
            <a:off x="6386664" y="2891438"/>
            <a:ext cx="2702772" cy="215288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Provides structure and clear pathways</a:t>
            </a:r>
          </a:p>
        </p:txBody>
      </p:sp>
    </p:spTree>
    <p:extLst>
      <p:ext uri="{BB962C8B-B14F-4D97-AF65-F5344CB8AC3E}">
        <p14:creationId xmlns:p14="http://schemas.microsoft.com/office/powerpoint/2010/main" val="13692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www.rbsab.org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789249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to find the Multi-Agency Policy and Procedures</a:t>
            </a:r>
            <a:br>
              <a:rPr lang="en-GB" sz="32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6699"/>
          <a:stretch/>
        </p:blipFill>
        <p:spPr bwMode="auto">
          <a:xfrm>
            <a:off x="258924" y="2047526"/>
            <a:ext cx="4397300" cy="38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09" y="2047526"/>
            <a:ext cx="4260455" cy="38164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547664" y="3955737"/>
            <a:ext cx="1080120" cy="697399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40" y="3284984"/>
            <a:ext cx="1146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7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 summary……………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699"/>
            <a:ext cx="8229600" cy="4579694"/>
          </a:xfrm>
        </p:spPr>
        <p:txBody>
          <a:bodyPr/>
          <a:lstStyle/>
          <a:p>
            <a:endParaRPr lang="en-GB" sz="3200" dirty="0">
              <a:latin typeface="+mj-lt"/>
              <a:cs typeface="Arial" panose="020B0604020202020204" pitchFamily="34" charset="0"/>
            </a:endParaRPr>
          </a:p>
          <a:p>
            <a:endParaRPr lang="en-GB" sz="3200" dirty="0">
              <a:latin typeface="+mj-lt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C:\Users\5jykwf01t\AppData\Local\Microsoft\Windows\Temporary Internet Files\Content.IE5\Q4IOA193\grou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28" y="2125632"/>
            <a:ext cx="4561072" cy="380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rot="20818734">
            <a:off x="537588" y="1410790"/>
            <a:ext cx="2103120" cy="953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Section 42 enquiry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366151" y="869758"/>
            <a:ext cx="2291711" cy="10747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Safeguarding concern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799844">
            <a:off x="6259661" y="1239547"/>
            <a:ext cx="2422600" cy="11688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Refer in any concerns in relation to Safeguarding Adults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20818734">
            <a:off x="491315" y="4631220"/>
            <a:ext cx="2103120" cy="953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</a:t>
            </a:r>
            <a:r>
              <a:rPr lang="en-GB" b="1" dirty="0" smtClean="0">
                <a:solidFill>
                  <a:schemeClr val="tx1"/>
                </a:solidFill>
              </a:rPr>
              <a:t>RBSAB website for information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 rot="711906">
            <a:off x="6466882" y="4555453"/>
            <a:ext cx="2333480" cy="10360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Managing Allegations process in place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800509">
            <a:off x="6661252" y="2834520"/>
            <a:ext cx="2166805" cy="11214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Safeguarding is everybody’s business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0776070">
            <a:off x="293549" y="3075240"/>
            <a:ext cx="2088350" cy="9066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Care Act 2014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924" y="994218"/>
            <a:ext cx="8229600" cy="652282"/>
          </a:xfrm>
        </p:spPr>
        <p:txBody>
          <a:bodyPr/>
          <a:lstStyle/>
          <a:p>
            <a:pPr marL="109728" indent="0" algn="ctr">
              <a:buNone/>
            </a:pP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www.rbsab.org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789249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6699"/>
          <a:stretch/>
        </p:blipFill>
        <p:spPr bwMode="auto">
          <a:xfrm>
            <a:off x="0" y="2047526"/>
            <a:ext cx="4656224" cy="4810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09" y="2047526"/>
            <a:ext cx="4344691" cy="4810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547664" y="3955737"/>
            <a:ext cx="1080120" cy="697399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40" y="3284984"/>
            <a:ext cx="1146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7574" y="406701"/>
            <a:ext cx="40495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 smtClean="0">
                <a:solidFill>
                  <a:srgbClr val="00816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Policies &amp; Procedures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4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todd jayne\AppData\Local\Microsoft\Windows\Temporary Internet Files\Content.IE5\J07EIKNG\depositphotos_4439888-Question-Marks-Around-Wo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24" y="457205"/>
            <a:ext cx="6794552" cy="57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9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948" y="493878"/>
            <a:ext cx="8229600" cy="686061"/>
          </a:xfrm>
        </p:spPr>
        <p:txBody>
          <a:bodyPr/>
          <a:lstStyle/>
          <a:p>
            <a:pPr algn="ctr"/>
            <a:r>
              <a:rPr lang="en-GB" dirty="0" smtClean="0"/>
              <a:t>Safeguarding Adults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909"/>
            <a:ext cx="8229600" cy="5098942"/>
          </a:xfrm>
        </p:spPr>
        <p:txBody>
          <a:bodyPr/>
          <a:lstStyle/>
          <a:p>
            <a:pPr algn="ctr"/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Safeguarding Adults is now enshrined in Legislation and is part of the Care Act 2014.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new Act stipulates that all </a:t>
            </a:r>
            <a:r>
              <a:rPr lang="en-GB" sz="2000" b="1" dirty="0" smtClean="0"/>
              <a:t>local authorities </a:t>
            </a:r>
            <a:r>
              <a:rPr lang="en-GB" sz="2000" dirty="0" smtClean="0"/>
              <a:t>must: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lead a multi-agency local adult safeguarding process 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make </a:t>
            </a:r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enquiries into Safeguarding concerns,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or cause others to do so 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establish Safeguarding Adults Boards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, statutory agencies are  local authority, NHS and police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carry out Safeguarding Adults Reviews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 when someone with care and support needs dies or is severely harmed as a result of neglect or abuse.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arrange for an independent advocate 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to represent and support a person who is the subject of a safeguarding enquiry or review, if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4" name="Picture 3" descr="facebook style icon vector - Vector downlo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27" y="212137"/>
            <a:ext cx="1354296" cy="12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Adults might we need to Safeguard?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699"/>
            <a:ext cx="9195073" cy="3797281"/>
          </a:xfrm>
        </p:spPr>
      </p:pic>
    </p:spTree>
    <p:extLst>
      <p:ext uri="{BB962C8B-B14F-4D97-AF65-F5344CB8AC3E}">
        <p14:creationId xmlns:p14="http://schemas.microsoft.com/office/powerpoint/2010/main" val="39642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Care Act 2014…….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699"/>
            <a:ext cx="8229600" cy="5006148"/>
          </a:xfrm>
        </p:spPr>
        <p:txBody>
          <a:bodyPr/>
          <a:lstStyle/>
          <a:p>
            <a:r>
              <a:rPr lang="en-GB" sz="2400" dirty="0"/>
              <a:t>In the context of the legislation, </a:t>
            </a:r>
            <a:r>
              <a:rPr lang="en-GB" sz="2400" dirty="0" smtClean="0"/>
              <a:t>the eligibility criteria  for safeguarding </a:t>
            </a:r>
            <a:r>
              <a:rPr lang="en-GB" sz="2400" b="1" dirty="0"/>
              <a:t>duties</a:t>
            </a:r>
            <a:r>
              <a:rPr lang="en-GB" sz="2400" dirty="0"/>
              <a:t> </a:t>
            </a:r>
            <a:r>
              <a:rPr lang="en-GB" sz="2400" dirty="0" smtClean="0"/>
              <a:t>applies </a:t>
            </a:r>
            <a:r>
              <a:rPr lang="en-GB" sz="2400" dirty="0"/>
              <a:t>to any adult (over the age of 18) who</a:t>
            </a:r>
            <a:r>
              <a:rPr lang="en-GB" sz="2400" dirty="0" smtClean="0"/>
              <a:t>:</a:t>
            </a:r>
          </a:p>
          <a:p>
            <a:endParaRPr lang="en-GB" sz="2400" dirty="0"/>
          </a:p>
          <a:p>
            <a:pPr marL="342900" indent="-342900">
              <a:buAutoNum type="alphaLcParenBoth"/>
            </a:pPr>
            <a:r>
              <a:rPr lang="en-GB" sz="2400" dirty="0" smtClean="0"/>
              <a:t>Has </a:t>
            </a:r>
            <a:r>
              <a:rPr lang="en-GB" sz="2400" dirty="0"/>
              <a:t>needs for care and </a:t>
            </a:r>
            <a:r>
              <a:rPr lang="en-GB" sz="2400" dirty="0" smtClean="0"/>
              <a:t>support </a:t>
            </a:r>
            <a:r>
              <a:rPr lang="en-GB" sz="2400" dirty="0"/>
              <a:t>(whether or not the authority is meeting any of those needs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r>
              <a:rPr lang="en-GB" sz="2400" b="1" dirty="0"/>
              <a:t>(b)</a:t>
            </a:r>
            <a:r>
              <a:rPr lang="en-GB" sz="2400" dirty="0"/>
              <a:t> Is experiencing, or is at risk of, abuse or neglect, </a:t>
            </a:r>
            <a:r>
              <a:rPr lang="en-GB" sz="2400" dirty="0" smtClean="0"/>
              <a:t>and</a:t>
            </a:r>
          </a:p>
          <a:p>
            <a:endParaRPr lang="en-GB" sz="2400" dirty="0"/>
          </a:p>
          <a:p>
            <a:r>
              <a:rPr lang="en-GB" sz="2400" b="1" dirty="0"/>
              <a:t>(c)</a:t>
            </a:r>
            <a:r>
              <a:rPr lang="en-GB" sz="2400" dirty="0"/>
              <a:t> As a result of those needs is unable to protect himself or herself against the abuse or neglect or the risk of 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5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"/>
              </a:rPr>
              <a:t> </a:t>
            </a:r>
            <a:r>
              <a:rPr lang="en-US" sz="3200" dirty="0">
                <a:latin typeface="Arial"/>
              </a:rPr>
              <a:t>Care Act </a:t>
            </a:r>
            <a:r>
              <a:rPr lang="en-US" sz="3200" dirty="0" smtClean="0">
                <a:latin typeface="Arial"/>
              </a:rPr>
              <a:t>2014 </a:t>
            </a:r>
            <a:br>
              <a:rPr lang="en-US" sz="3200" dirty="0" smtClean="0">
                <a:latin typeface="Arial"/>
              </a:rPr>
            </a:br>
            <a:r>
              <a:rPr lang="en-US" sz="3200" dirty="0" smtClean="0">
                <a:latin typeface="Arial"/>
              </a:rPr>
              <a:t>Six </a:t>
            </a:r>
            <a:r>
              <a:rPr lang="en-US" sz="3200" dirty="0">
                <a:latin typeface="Arial"/>
              </a:rPr>
              <a:t>principles of Adult </a:t>
            </a:r>
            <a:r>
              <a:rPr lang="en-US" sz="3200" dirty="0" smtClean="0">
                <a:latin typeface="Arial"/>
              </a:rPr>
              <a:t>Safeguarding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06" y="1569493"/>
            <a:ext cx="8229600" cy="3898710"/>
          </a:xfrm>
        </p:spPr>
        <p:txBody>
          <a:bodyPr/>
          <a:lstStyle/>
          <a:p>
            <a:pPr marL="114300">
              <a:defRPr/>
            </a:pPr>
            <a:r>
              <a:rPr lang="en-US" sz="2000" dirty="0"/>
              <a:t>There are six principles of adult safeguarding: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Empowerment</a:t>
            </a:r>
            <a:r>
              <a:rPr lang="en-US" sz="2000" dirty="0"/>
              <a:t>: </a:t>
            </a:r>
            <a:r>
              <a:rPr lang="en-US" sz="2000" dirty="0" smtClean="0"/>
              <a:t>presumption </a:t>
            </a:r>
            <a:r>
              <a:rPr lang="en-US" sz="2000" dirty="0"/>
              <a:t>of person-led decisions and informed consent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Protection</a:t>
            </a:r>
            <a:r>
              <a:rPr lang="en-US" sz="2000" dirty="0"/>
              <a:t>: </a:t>
            </a:r>
            <a:r>
              <a:rPr lang="en-US" sz="2000" dirty="0" smtClean="0"/>
              <a:t>support </a:t>
            </a:r>
            <a:r>
              <a:rPr lang="en-US" sz="2000" dirty="0"/>
              <a:t>and representation for those in greatest need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Prevention</a:t>
            </a:r>
            <a:r>
              <a:rPr lang="en-US" sz="2000" dirty="0"/>
              <a:t>: taking action before harm occurs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P</a:t>
            </a:r>
            <a:r>
              <a:rPr lang="en-US" sz="2000" b="1" dirty="0" smtClean="0"/>
              <a:t>roportionate </a:t>
            </a:r>
            <a:r>
              <a:rPr lang="en-US" sz="2000" b="1" dirty="0"/>
              <a:t>and least intrusive responses</a:t>
            </a:r>
            <a:r>
              <a:rPr lang="en-US" sz="2000" dirty="0"/>
              <a:t>: appropriate to the </a:t>
            </a:r>
            <a:r>
              <a:rPr lang="en-US" sz="2000" dirty="0" smtClean="0"/>
              <a:t>risk</a:t>
            </a:r>
            <a:endParaRPr lang="en-US" sz="2000" dirty="0"/>
          </a:p>
          <a:p>
            <a:pPr>
              <a:defRPr/>
            </a:pPr>
            <a:r>
              <a:rPr lang="en-GB" sz="2000" dirty="0" smtClean="0"/>
              <a:t>      presented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Partnership</a:t>
            </a:r>
            <a:r>
              <a:rPr lang="en-US" sz="2000" dirty="0"/>
              <a:t>: local solutions through services working with their communities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Accountability</a:t>
            </a:r>
            <a:r>
              <a:rPr lang="en-US" sz="2000" dirty="0"/>
              <a:t>: accountability and transparency in delivering safeguarding.</a:t>
            </a:r>
            <a:endParaRPr lang="en-GB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38548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669"/>
            <a:ext cx="8229600" cy="686061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Making Safeguarding Personal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06" y="960700"/>
            <a:ext cx="8229600" cy="4961800"/>
          </a:xfrm>
        </p:spPr>
        <p:txBody>
          <a:bodyPr/>
          <a:lstStyle/>
          <a:p>
            <a:endParaRPr lang="en-GB" dirty="0" smtClean="0"/>
          </a:p>
          <a:p>
            <a:endParaRPr lang="en-US" b="1" dirty="0" smtClean="0"/>
          </a:p>
          <a:p>
            <a:pPr algn="ctr"/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A Safeguarding enquiry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should establish whether any action needs to be taken to prevent or stop abuse or neglect, and, if so, by whom</a:t>
            </a:r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‘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Making Safeguarding Personal’ </a:t>
            </a:r>
            <a:endParaRPr lang="en-US" sz="2400" b="1" dirty="0" smtClean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+mj-lt"/>
                <a:cs typeface="Arial" panose="020B0604020202020204" pitchFamily="34" charset="0"/>
              </a:rPr>
              <a:t>is 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shifting the focus of adult safeguarding work towards a person </a:t>
            </a:r>
            <a:r>
              <a:rPr lang="en-US" sz="2400" b="1" dirty="0" err="1">
                <a:latin typeface="+mj-lt"/>
                <a:cs typeface="Arial" panose="020B0604020202020204" pitchFamily="34" charset="0"/>
              </a:rPr>
              <a:t>centred</a:t>
            </a:r>
            <a:r>
              <a:rPr lang="en-US" sz="2400" b="1" dirty="0">
                <a:latin typeface="+mj-lt"/>
                <a:cs typeface="Arial" panose="020B0604020202020204" pitchFamily="34" charset="0"/>
              </a:rPr>
              <a:t> approach, and working towards outcomes that the person wants to help them manage the risk of abuse and/or neglect.</a:t>
            </a:r>
            <a:endParaRPr lang="en-GB" sz="2400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  <p:pic>
        <p:nvPicPr>
          <p:cNvPr id="5" name="Picture 4" descr="File:Arro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89" y="4458064"/>
            <a:ext cx="1337867" cy="1337867"/>
          </a:xfrm>
          <a:prstGeom prst="rect">
            <a:avLst/>
          </a:prstGeom>
        </p:spPr>
      </p:pic>
      <p:pic>
        <p:nvPicPr>
          <p:cNvPr id="6" name="Picture 5" descr="File:Arrow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77" y="4393129"/>
            <a:ext cx="1337867" cy="13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771835" y="3336995"/>
            <a:ext cx="2160240" cy="12241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FGM (Female Genital Mutilation)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81843" y="1919489"/>
            <a:ext cx="1954560" cy="144392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Neglect and acts of omission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59867" y="1990176"/>
            <a:ext cx="1872208" cy="122413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Domestic violence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67595" y="4768055"/>
            <a:ext cx="2064480" cy="129937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Financial or Material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86995" y="185711"/>
            <a:ext cx="1468022" cy="11923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Sexual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655893" y="185711"/>
            <a:ext cx="1829365" cy="172233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Child Sexual 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Exploitation</a:t>
            </a:r>
          </a:p>
        </p:txBody>
      </p:sp>
      <p:sp>
        <p:nvSpPr>
          <p:cNvPr id="9" name="Oval 8"/>
          <p:cNvSpPr/>
          <p:nvPr/>
        </p:nvSpPr>
        <p:spPr>
          <a:xfrm>
            <a:off x="4797286" y="3336995"/>
            <a:ext cx="1858607" cy="1064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Exploitation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0978" y="2281352"/>
            <a:ext cx="1806985" cy="12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Modern Slavery/ Trafficking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86995" y="1494690"/>
            <a:ext cx="1485728" cy="1425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Physical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45456" y="53770"/>
            <a:ext cx="2390947" cy="155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Discriminatory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844" y="49251"/>
            <a:ext cx="1994486" cy="19952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Psychological</a:t>
            </a:r>
          </a:p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emotional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79957" y="3853813"/>
            <a:ext cx="1552259" cy="11620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Self Neglect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51633" y="3539071"/>
            <a:ext cx="2445653" cy="194732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Organisational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60978" y="5189140"/>
            <a:ext cx="1570583" cy="1440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Honor Based Violence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671675" y="5189140"/>
            <a:ext cx="1916367" cy="14402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Intrafamilial</a:t>
            </a:r>
          </a:p>
          <a:p>
            <a:pPr algn="ctr"/>
            <a:r>
              <a:rPr lang="en-GB" dirty="0" smtClean="0">
                <a:solidFill>
                  <a:prstClr val="white"/>
                </a:solidFill>
              </a:rPr>
              <a:t>sexual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67963" y="5657850"/>
            <a:ext cx="1506496" cy="9810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And More…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Tell me about your Safeguarding Adults experience?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699"/>
            <a:ext cx="9144000" cy="4758176"/>
          </a:xfrm>
        </p:spPr>
      </p:pic>
    </p:spTree>
    <p:extLst>
      <p:ext uri="{BB962C8B-B14F-4D97-AF65-F5344CB8AC3E}">
        <p14:creationId xmlns:p14="http://schemas.microsoft.com/office/powerpoint/2010/main" val="29405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can an abuser be?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700"/>
            <a:ext cx="8229600" cy="5130134"/>
          </a:xfrm>
        </p:spPr>
        <p:txBody>
          <a:bodyPr/>
          <a:lstStyle/>
          <a:p>
            <a:r>
              <a:rPr lang="en-US" sz="2400" dirty="0"/>
              <a:t>Anyone can abuse </a:t>
            </a:r>
            <a:r>
              <a:rPr lang="en-US" sz="2400" dirty="0" smtClean="0"/>
              <a:t>an adult with Care and Support needs. </a:t>
            </a:r>
            <a:r>
              <a:rPr lang="en-US" sz="2400" dirty="0"/>
              <a:t>This includes: </a:t>
            </a:r>
            <a:endParaRPr lang="en-US" sz="2400" dirty="0" smtClean="0"/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partners 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relatives 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friends </a:t>
            </a:r>
            <a:r>
              <a:rPr lang="en-GB" sz="2000" dirty="0"/>
              <a:t>and neighbours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other </a:t>
            </a:r>
            <a:r>
              <a:rPr lang="en-US" sz="2000" dirty="0"/>
              <a:t>users of a service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someone </a:t>
            </a:r>
            <a:r>
              <a:rPr lang="en-US" sz="2000" dirty="0"/>
              <a:t>paid to provide a health or social care service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volunteers 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 smtClean="0"/>
              <a:t>strangers 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Most </a:t>
            </a:r>
            <a:r>
              <a:rPr lang="en-US" sz="2000" dirty="0"/>
              <a:t>abusers are people already known to the Adult </a:t>
            </a:r>
            <a:r>
              <a:rPr lang="en-US" sz="2000" dirty="0" smtClean="0"/>
              <a:t>with care and support needs </a:t>
            </a:r>
            <a:r>
              <a:rPr lang="en-US" sz="2000" dirty="0"/>
              <a:t>but some people will deliberately exploit or harm individuals who they see as easy targets.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4" name="Picture 3" descr="Question Mark Consider Think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35" y="1283430"/>
            <a:ext cx="2218392" cy="238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7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</TotalTime>
  <Words>1045</Words>
  <Application>Microsoft Office PowerPoint</Application>
  <PresentationFormat>On-screen Show (4:3)</PresentationFormat>
  <Paragraphs>167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Wingdings</vt:lpstr>
      <vt:lpstr>Wingdings 2</vt:lpstr>
      <vt:lpstr>Custom Design</vt:lpstr>
      <vt:lpstr>PowerPoint Presentation</vt:lpstr>
      <vt:lpstr>Safeguarding Adults</vt:lpstr>
      <vt:lpstr>Which Adults might we need to Safeguard?</vt:lpstr>
      <vt:lpstr>The Care Act 2014…….</vt:lpstr>
      <vt:lpstr> Care Act 2014  Six principles of Adult Safeguarding </vt:lpstr>
      <vt:lpstr>Making Safeguarding Personal</vt:lpstr>
      <vt:lpstr>PowerPoint Presentation</vt:lpstr>
      <vt:lpstr>Tell me about your Safeguarding Adults experience?</vt:lpstr>
      <vt:lpstr>Who can an abuser be? </vt:lpstr>
      <vt:lpstr>PowerPoint Presentation</vt:lpstr>
      <vt:lpstr>Responding to a concern </vt:lpstr>
      <vt:lpstr>  What is Managing Allegations?</vt:lpstr>
      <vt:lpstr>Threshold……</vt:lpstr>
      <vt:lpstr>  Managing Allegations</vt:lpstr>
      <vt:lpstr>Why do we need this process?</vt:lpstr>
      <vt:lpstr>How to find the Multi-Agency Policy and Procedures  </vt:lpstr>
      <vt:lpstr>In summary……………</vt:lpstr>
      <vt:lpstr>  </vt:lpstr>
      <vt:lpstr>PowerPoint Presentation</vt:lpstr>
    </vt:vector>
  </TitlesOfParts>
  <Company>JGM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Smith</dc:creator>
  <cp:lastModifiedBy>Sean Roebuck</cp:lastModifiedBy>
  <cp:revision>219</cp:revision>
  <cp:lastPrinted>2019-04-03T08:10:51Z</cp:lastPrinted>
  <dcterms:created xsi:type="dcterms:W3CDTF">2014-05-09T12:39:56Z</dcterms:created>
  <dcterms:modified xsi:type="dcterms:W3CDTF">2019-11-26T09:18:05Z</dcterms:modified>
</cp:coreProperties>
</file>