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257" r:id="rId2"/>
    <p:sldId id="256" r:id="rId3"/>
    <p:sldId id="351" r:id="rId4"/>
    <p:sldId id="352" r:id="rId5"/>
    <p:sldId id="408" r:id="rId6"/>
    <p:sldId id="271" r:id="rId7"/>
    <p:sldId id="409" r:id="rId8"/>
    <p:sldId id="410" r:id="rId9"/>
    <p:sldId id="414" r:id="rId10"/>
    <p:sldId id="415" r:id="rId11"/>
    <p:sldId id="416" r:id="rId12"/>
    <p:sldId id="417" r:id="rId13"/>
    <p:sldId id="418" r:id="rId14"/>
    <p:sldId id="419" r:id="rId15"/>
    <p:sldId id="420" r:id="rId16"/>
    <p:sldId id="425" r:id="rId17"/>
    <p:sldId id="384" r:id="rId18"/>
    <p:sldId id="411" r:id="rId19"/>
    <p:sldId id="267" r:id="rId20"/>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4779" autoAdjust="0"/>
    <p:restoredTop sz="78407" autoAdjust="0"/>
  </p:normalViewPr>
  <p:slideViewPr>
    <p:cSldViewPr snapToGrid="0">
      <p:cViewPr varScale="1">
        <p:scale>
          <a:sx n="89" d="100"/>
          <a:sy n="89" d="100"/>
        </p:scale>
        <p:origin x="-97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7625" y="0"/>
            <a:ext cx="2951163" cy="498475"/>
          </a:xfrm>
          <a:prstGeom prst="rect">
            <a:avLst/>
          </a:prstGeom>
        </p:spPr>
        <p:txBody>
          <a:bodyPr vert="horz" lIns="91440" tIns="45720" rIns="91440" bIns="45720" rtlCol="0"/>
          <a:lstStyle>
            <a:lvl1pPr algn="r">
              <a:defRPr sz="1200"/>
            </a:lvl1pPr>
          </a:lstStyle>
          <a:p>
            <a:fld id="{9A902D50-5536-47A0-A139-048A8A2E9424}" type="datetimeFigureOut">
              <a:rPr lang="en-GB" smtClean="0"/>
              <a:t>13/06/2019</a:t>
            </a:fld>
            <a:endParaRPr lang="en-GB"/>
          </a:p>
        </p:txBody>
      </p:sp>
      <p:sp>
        <p:nvSpPr>
          <p:cNvPr id="4" name="Footer Placeholder 3"/>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7625" y="9444038"/>
            <a:ext cx="2951163" cy="498475"/>
          </a:xfrm>
          <a:prstGeom prst="rect">
            <a:avLst/>
          </a:prstGeom>
        </p:spPr>
        <p:txBody>
          <a:bodyPr vert="horz" lIns="91440" tIns="45720" rIns="91440" bIns="45720" rtlCol="0" anchor="b"/>
          <a:lstStyle>
            <a:lvl1pPr algn="r">
              <a:defRPr sz="1200"/>
            </a:lvl1pPr>
          </a:lstStyle>
          <a:p>
            <a:fld id="{282391A5-3E69-4EB4-B140-856F4AE8E2BB}" type="slidenum">
              <a:rPr lang="en-GB" smtClean="0"/>
              <a:t>‹#›</a:t>
            </a:fld>
            <a:endParaRPr lang="en-GB"/>
          </a:p>
        </p:txBody>
      </p:sp>
    </p:spTree>
    <p:extLst>
      <p:ext uri="{BB962C8B-B14F-4D97-AF65-F5344CB8AC3E}">
        <p14:creationId xmlns:p14="http://schemas.microsoft.com/office/powerpoint/2010/main" val="239221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6F8F3DC1-EFA8-47BA-A19F-801C92CB0C27}" type="datetimeFigureOut">
              <a:rPr lang="en-GB" smtClean="0"/>
              <a:t>13/06/2019</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70868CA2-00F0-4144-8FF4-AFC92C3F54F0}" type="slidenum">
              <a:rPr lang="en-GB" smtClean="0"/>
              <a:t>‹#›</a:t>
            </a:fld>
            <a:endParaRPr lang="en-GB"/>
          </a:p>
        </p:txBody>
      </p:sp>
    </p:spTree>
    <p:extLst>
      <p:ext uri="{BB962C8B-B14F-4D97-AF65-F5344CB8AC3E}">
        <p14:creationId xmlns:p14="http://schemas.microsoft.com/office/powerpoint/2010/main" val="284696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project Choice:</a:t>
            </a:r>
            <a:r>
              <a:rPr lang="en-GB" baseline="0" dirty="0" smtClean="0"/>
              <a:t> </a:t>
            </a:r>
          </a:p>
          <a:p>
            <a:endParaRPr lang="en-GB" baseline="0" dirty="0" smtClean="0"/>
          </a:p>
          <a:p>
            <a:r>
              <a:rPr lang="en-GB" sz="1200" dirty="0" smtClean="0"/>
              <a:t>Victims of HBV/A felt they weren’t getting the right support to enable appropriate responses. </a:t>
            </a:r>
          </a:p>
          <a:p>
            <a:r>
              <a:rPr lang="en-GB" sz="1200" dirty="0" smtClean="0"/>
              <a:t>Professionals working with victims needed additional expert advice to respond to HBV/A</a:t>
            </a:r>
          </a:p>
          <a:p>
            <a:r>
              <a:rPr lang="en-GB" sz="1200" dirty="0" smtClean="0"/>
              <a:t>Following increased awareness and changes in legislation there was an increase in cases </a:t>
            </a:r>
          </a:p>
          <a:p>
            <a:r>
              <a:rPr lang="en-GB" sz="1200" dirty="0" smtClean="0"/>
              <a:t>Support services for HBV/A, particularly FM, were not based in Greater Manchester and there was a need for local services </a:t>
            </a:r>
          </a:p>
          <a:p>
            <a:r>
              <a:rPr lang="en-GB" sz="1200" dirty="0" smtClean="0"/>
              <a:t>There is a need for a standardized approach across Greater Manchester</a:t>
            </a:r>
          </a:p>
          <a:p>
            <a:r>
              <a:rPr lang="en-GB" sz="1200" dirty="0" smtClean="0"/>
              <a:t>Independent, victim-led service providing follow on support to enable victims to feel empowered to make safe choices </a:t>
            </a:r>
          </a:p>
          <a:p>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3</a:t>
            </a:fld>
            <a:endParaRPr lang="en-GB"/>
          </a:p>
        </p:txBody>
      </p:sp>
    </p:spTree>
    <p:extLst>
      <p:ext uri="{BB962C8B-B14F-4D97-AF65-F5344CB8AC3E}">
        <p14:creationId xmlns:p14="http://schemas.microsoft.com/office/powerpoint/2010/main" val="223887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 </a:t>
            </a: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14</a:t>
            </a:fld>
            <a:endParaRPr lang="en-GB"/>
          </a:p>
        </p:txBody>
      </p:sp>
    </p:spTree>
    <p:extLst>
      <p:ext uri="{BB962C8B-B14F-4D97-AF65-F5344CB8AC3E}">
        <p14:creationId xmlns:p14="http://schemas.microsoft.com/office/powerpoint/2010/main" val="191606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16</a:t>
            </a:fld>
            <a:endParaRPr lang="en-GB"/>
          </a:p>
        </p:txBody>
      </p:sp>
    </p:spTree>
    <p:extLst>
      <p:ext uri="{BB962C8B-B14F-4D97-AF65-F5344CB8AC3E}">
        <p14:creationId xmlns:p14="http://schemas.microsoft.com/office/powerpoint/2010/main" val="273224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4</a:t>
            </a:fld>
            <a:endParaRPr lang="en-GB"/>
          </a:p>
        </p:txBody>
      </p:sp>
    </p:spTree>
    <p:extLst>
      <p:ext uri="{BB962C8B-B14F-4D97-AF65-F5344CB8AC3E}">
        <p14:creationId xmlns:p14="http://schemas.microsoft.com/office/powerpoint/2010/main" val="1625050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l">
              <a:buFont typeface="Arial"/>
              <a:buChar char="•"/>
            </a:pPr>
            <a:r>
              <a:rPr lang="en-US" sz="1200" dirty="0" err="1" smtClean="0">
                <a:solidFill>
                  <a:schemeClr val="tx1">
                    <a:lumMod val="95000"/>
                    <a:lumOff val="5000"/>
                  </a:schemeClr>
                </a:solidFill>
              </a:rPr>
              <a:t>Honour</a:t>
            </a:r>
            <a:r>
              <a:rPr lang="en-US" sz="1200" dirty="0" smtClean="0">
                <a:solidFill>
                  <a:schemeClr val="tx1">
                    <a:lumMod val="95000"/>
                    <a:lumOff val="5000"/>
                  </a:schemeClr>
                </a:solidFill>
              </a:rPr>
              <a:t> killing’ is normally a </a:t>
            </a:r>
            <a:r>
              <a:rPr lang="en-US" sz="1200" dirty="0" smtClean="0">
                <a:solidFill>
                  <a:srgbClr val="FF0000"/>
                </a:solidFill>
              </a:rPr>
              <a:t>collective crime </a:t>
            </a:r>
            <a:r>
              <a:rPr lang="en-US" sz="1200" dirty="0" smtClean="0">
                <a:solidFill>
                  <a:schemeClr val="tx1">
                    <a:lumMod val="95000"/>
                    <a:lumOff val="5000"/>
                  </a:schemeClr>
                </a:solidFill>
              </a:rPr>
              <a:t>where several members of the family or community are usually involved</a:t>
            </a:r>
          </a:p>
          <a:p>
            <a:pPr marL="457200" indent="-457200" algn="l">
              <a:buFont typeface="Arial"/>
              <a:buChar char="•"/>
            </a:pPr>
            <a:r>
              <a:rPr lang="en-US" sz="1200" dirty="0" smtClean="0">
                <a:solidFill>
                  <a:schemeClr val="tx1">
                    <a:lumMod val="95000"/>
                    <a:lumOff val="5000"/>
                  </a:schemeClr>
                </a:solidFill>
              </a:rPr>
              <a:t>A family meeting would normally take place to </a:t>
            </a:r>
            <a:r>
              <a:rPr lang="en-US" sz="1200" dirty="0" err="1" smtClean="0">
                <a:solidFill>
                  <a:srgbClr val="FF0000"/>
                </a:solidFill>
              </a:rPr>
              <a:t>organise</a:t>
            </a:r>
            <a:r>
              <a:rPr lang="en-US" sz="1200" dirty="0" smtClean="0">
                <a:solidFill>
                  <a:srgbClr val="FF0000"/>
                </a:solidFill>
              </a:rPr>
              <a:t> </a:t>
            </a:r>
            <a:r>
              <a:rPr lang="en-US" sz="1200" dirty="0" smtClean="0">
                <a:solidFill>
                  <a:schemeClr val="tx1">
                    <a:lumMod val="95000"/>
                    <a:lumOff val="5000"/>
                  </a:schemeClr>
                </a:solidFill>
              </a:rPr>
              <a:t>an </a:t>
            </a:r>
            <a:r>
              <a:rPr lang="en-US" sz="1200" dirty="0" err="1" smtClean="0">
                <a:solidFill>
                  <a:schemeClr val="tx1">
                    <a:lumMod val="95000"/>
                    <a:lumOff val="5000"/>
                  </a:schemeClr>
                </a:solidFill>
              </a:rPr>
              <a:t>honour</a:t>
            </a:r>
            <a:r>
              <a:rPr lang="en-US" sz="1200" dirty="0" smtClean="0">
                <a:solidFill>
                  <a:schemeClr val="tx1">
                    <a:lumMod val="95000"/>
                    <a:lumOff val="5000"/>
                  </a:schemeClr>
                </a:solidFill>
              </a:rPr>
              <a:t> killing, to decide who will kill and how</a:t>
            </a:r>
          </a:p>
          <a:p>
            <a:pPr marL="457200" indent="-457200" algn="l">
              <a:buFont typeface="Arial"/>
              <a:buChar char="•"/>
            </a:pPr>
            <a:r>
              <a:rPr lang="en-US" sz="1200" dirty="0" err="1" smtClean="0">
                <a:solidFill>
                  <a:schemeClr val="tx1">
                    <a:lumMod val="95000"/>
                    <a:lumOff val="5000"/>
                  </a:schemeClr>
                </a:solidFill>
              </a:rPr>
              <a:t>Honour</a:t>
            </a:r>
            <a:r>
              <a:rPr lang="en-US" sz="1200" dirty="0" smtClean="0">
                <a:solidFill>
                  <a:schemeClr val="tx1">
                    <a:lumMod val="95000"/>
                    <a:lumOff val="5000"/>
                  </a:schemeClr>
                </a:solidFill>
              </a:rPr>
              <a:t> killings are deemed to be an </a:t>
            </a:r>
            <a:r>
              <a:rPr lang="en-US" sz="1200" dirty="0" smtClean="0">
                <a:solidFill>
                  <a:srgbClr val="FF0000"/>
                </a:solidFill>
              </a:rPr>
              <a:t>accepted act </a:t>
            </a:r>
            <a:r>
              <a:rPr lang="en-US" sz="1200" dirty="0" smtClean="0">
                <a:solidFill>
                  <a:schemeClr val="tx1">
                    <a:lumMod val="95000"/>
                    <a:lumOff val="5000"/>
                  </a:schemeClr>
                </a:solidFill>
              </a:rPr>
              <a:t>within certain communities where perpetrators will be looked upon with </a:t>
            </a:r>
            <a:r>
              <a:rPr lang="en-US" sz="1200" dirty="0" smtClean="0">
                <a:solidFill>
                  <a:srgbClr val="FF0000"/>
                </a:solidFill>
              </a:rPr>
              <a:t>respect</a:t>
            </a:r>
          </a:p>
          <a:p>
            <a:pPr marL="457200" indent="-457200" algn="l">
              <a:buFont typeface="Arial"/>
              <a:buChar char="•"/>
            </a:pPr>
            <a:r>
              <a:rPr lang="en-US" sz="1200" dirty="0" smtClean="0">
                <a:solidFill>
                  <a:schemeClr val="tx1">
                    <a:lumMod val="95000"/>
                    <a:lumOff val="5000"/>
                  </a:schemeClr>
                </a:solidFill>
              </a:rPr>
              <a:t>Perpetrators of </a:t>
            </a:r>
            <a:r>
              <a:rPr lang="en-US" sz="1200" dirty="0" err="1" smtClean="0">
                <a:solidFill>
                  <a:schemeClr val="tx1">
                    <a:lumMod val="95000"/>
                    <a:lumOff val="5000"/>
                  </a:schemeClr>
                </a:solidFill>
              </a:rPr>
              <a:t>honour</a:t>
            </a:r>
            <a:r>
              <a:rPr lang="en-US" sz="1200" dirty="0" smtClean="0">
                <a:solidFill>
                  <a:schemeClr val="tx1">
                    <a:lumMod val="95000"/>
                    <a:lumOff val="5000"/>
                  </a:schemeClr>
                </a:solidFill>
              </a:rPr>
              <a:t> killings rarely have any </a:t>
            </a:r>
            <a:r>
              <a:rPr lang="en-US" sz="1200" dirty="0" smtClean="0">
                <a:solidFill>
                  <a:srgbClr val="FF0000"/>
                </a:solidFill>
              </a:rPr>
              <a:t>sympathy or regret</a:t>
            </a:r>
          </a:p>
          <a:p>
            <a:pPr marL="457200" indent="-457200" algn="l">
              <a:buFont typeface="Arial"/>
              <a:buChar char="•"/>
            </a:pPr>
            <a:r>
              <a:rPr lang="en-US" sz="1200" dirty="0" smtClean="0">
                <a:solidFill>
                  <a:schemeClr val="tx1">
                    <a:lumMod val="95000"/>
                    <a:lumOff val="5000"/>
                  </a:schemeClr>
                </a:solidFill>
              </a:rPr>
              <a:t>The victim’s </a:t>
            </a:r>
            <a:r>
              <a:rPr lang="en-US" sz="1200" dirty="0" smtClean="0">
                <a:solidFill>
                  <a:srgbClr val="FF0000"/>
                </a:solidFill>
              </a:rPr>
              <a:t>existence will be denied</a:t>
            </a:r>
          </a:p>
          <a:p>
            <a:pPr marL="457200" indent="-457200" algn="l">
              <a:buFont typeface="Arial"/>
              <a:buChar char="•"/>
            </a:pPr>
            <a:r>
              <a:rPr lang="en-US" sz="1200" dirty="0" smtClean="0">
                <a:solidFill>
                  <a:schemeClr val="tx1">
                    <a:lumMod val="95000"/>
                    <a:lumOff val="5000"/>
                  </a:schemeClr>
                </a:solidFill>
              </a:rPr>
              <a:t>There is </a:t>
            </a:r>
            <a:r>
              <a:rPr lang="en-US" sz="1200" dirty="0" smtClean="0">
                <a:solidFill>
                  <a:srgbClr val="FF0000"/>
                </a:solidFill>
              </a:rPr>
              <a:t>no grieving </a:t>
            </a:r>
            <a:r>
              <a:rPr lang="en-US" sz="1200" dirty="0" smtClean="0">
                <a:solidFill>
                  <a:schemeClr val="tx1">
                    <a:lumMod val="95000"/>
                    <a:lumOff val="5000"/>
                  </a:schemeClr>
                </a:solidFill>
              </a:rPr>
              <a:t>for the death of the victim </a:t>
            </a:r>
          </a:p>
          <a:p>
            <a:pPr marL="457200" indent="-457200" algn="l">
              <a:buFont typeface="Arial"/>
              <a:buChar char="•"/>
            </a:pPr>
            <a:r>
              <a:rPr lang="en-US" sz="1200" dirty="0" err="1" smtClean="0">
                <a:solidFill>
                  <a:schemeClr val="tx1">
                    <a:lumMod val="95000"/>
                    <a:lumOff val="5000"/>
                  </a:schemeClr>
                </a:solidFill>
              </a:rPr>
              <a:t>Honour</a:t>
            </a:r>
            <a:r>
              <a:rPr lang="en-US" sz="1200" dirty="0" smtClean="0">
                <a:solidFill>
                  <a:schemeClr val="tx1">
                    <a:lumMod val="95000"/>
                    <a:lumOff val="5000"/>
                  </a:schemeClr>
                </a:solidFill>
              </a:rPr>
              <a:t> killing is seen as the most final way of </a:t>
            </a:r>
            <a:r>
              <a:rPr lang="en-US" sz="1200" dirty="0" smtClean="0">
                <a:solidFill>
                  <a:srgbClr val="FF0000"/>
                </a:solidFill>
              </a:rPr>
              <a:t>cleansing</a:t>
            </a:r>
            <a:r>
              <a:rPr lang="en-US" sz="1200" dirty="0" smtClean="0">
                <a:solidFill>
                  <a:schemeClr val="tx1">
                    <a:lumMod val="95000"/>
                    <a:lumOff val="5000"/>
                  </a:schemeClr>
                </a:solidFill>
              </a:rPr>
              <a:t> the family of their shame  </a:t>
            </a:r>
          </a:p>
          <a:p>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5</a:t>
            </a:fld>
            <a:endParaRPr lang="en-GB"/>
          </a:p>
        </p:txBody>
      </p:sp>
    </p:spTree>
    <p:extLst>
      <p:ext uri="{BB962C8B-B14F-4D97-AF65-F5344CB8AC3E}">
        <p14:creationId xmlns:p14="http://schemas.microsoft.com/office/powerpoint/2010/main" val="3736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https://www.bbc.co.uk/news/uk-39485348 </a:t>
            </a:r>
          </a:p>
          <a:p>
            <a:endParaRPr lang="en-GB" dirty="0" smtClean="0"/>
          </a:p>
          <a:p>
            <a:r>
              <a:rPr lang="en-GB" dirty="0" smtClean="0"/>
              <a:t>https://theconversation.com/the-forgotten-male-victims-of-honour-based-violence-96041</a:t>
            </a: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6</a:t>
            </a:fld>
            <a:endParaRPr lang="en-GB"/>
          </a:p>
        </p:txBody>
      </p:sp>
    </p:spTree>
    <p:extLst>
      <p:ext uri="{BB962C8B-B14F-4D97-AF65-F5344CB8AC3E}">
        <p14:creationId xmlns:p14="http://schemas.microsoft.com/office/powerpoint/2010/main" val="348240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9</a:t>
            </a:fld>
            <a:endParaRPr lang="en-GB"/>
          </a:p>
        </p:txBody>
      </p:sp>
    </p:spTree>
    <p:extLst>
      <p:ext uri="{BB962C8B-B14F-4D97-AF65-F5344CB8AC3E}">
        <p14:creationId xmlns:p14="http://schemas.microsoft.com/office/powerpoint/2010/main" val="3336953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10</a:t>
            </a:fld>
            <a:endParaRPr lang="en-GB"/>
          </a:p>
        </p:txBody>
      </p:sp>
    </p:spTree>
    <p:extLst>
      <p:ext uri="{BB962C8B-B14F-4D97-AF65-F5344CB8AC3E}">
        <p14:creationId xmlns:p14="http://schemas.microsoft.com/office/powerpoint/2010/main" val="315854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11</a:t>
            </a:fld>
            <a:endParaRPr lang="en-GB"/>
          </a:p>
        </p:txBody>
      </p:sp>
    </p:spTree>
    <p:extLst>
      <p:ext uri="{BB962C8B-B14F-4D97-AF65-F5344CB8AC3E}">
        <p14:creationId xmlns:p14="http://schemas.microsoft.com/office/powerpoint/2010/main" val="144926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12</a:t>
            </a:fld>
            <a:endParaRPr lang="en-GB"/>
          </a:p>
        </p:txBody>
      </p:sp>
    </p:spTree>
    <p:extLst>
      <p:ext uri="{BB962C8B-B14F-4D97-AF65-F5344CB8AC3E}">
        <p14:creationId xmlns:p14="http://schemas.microsoft.com/office/powerpoint/2010/main" val="2281015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70868CA2-00F0-4144-8FF4-AFC92C3F54F0}" type="slidenum">
              <a:rPr lang="en-GB" smtClean="0"/>
              <a:t>13</a:t>
            </a:fld>
            <a:endParaRPr lang="en-GB"/>
          </a:p>
        </p:txBody>
      </p:sp>
    </p:spTree>
    <p:extLst>
      <p:ext uri="{BB962C8B-B14F-4D97-AF65-F5344CB8AC3E}">
        <p14:creationId xmlns:p14="http://schemas.microsoft.com/office/powerpoint/2010/main" val="256489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343580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ACABB-CD19-4AA1-9A64-6124166FB18E}"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343382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73034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721416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232325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136341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1198957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1000156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3017938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3437740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5ACABB-CD19-4AA1-9A64-6124166FB18E}" type="datetimeFigureOut">
              <a:rPr lang="en-GB" smtClean="0"/>
              <a:t>13/06/2019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1079597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5ACABB-CD19-4AA1-9A64-6124166FB18E}"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256607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5ACABB-CD19-4AA1-9A64-6124166FB18E}" type="datetimeFigureOut">
              <a:rPr lang="en-GB" smtClean="0"/>
              <a:t>13/06/2019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278599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5ACABB-CD19-4AA1-9A64-6124166FB18E}" type="datetimeFigureOut">
              <a:rPr lang="en-GB" smtClean="0"/>
              <a:t>13/06/2019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147713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5ACABB-CD19-4AA1-9A64-6124166FB18E}" type="datetimeFigureOut">
              <a:rPr lang="en-GB" smtClean="0"/>
              <a:t>13/06/2019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283964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ACABB-CD19-4AA1-9A64-6124166FB18E}"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3815216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5ACABB-CD19-4AA1-9A64-6124166FB18E}" type="datetimeFigureOut">
              <a:rPr lang="en-GB" smtClean="0"/>
              <a:t>13/06/2019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A9EEE8-BC2F-488D-A71F-571710152962}" type="slidenum">
              <a:rPr lang="en-GB" smtClean="0"/>
              <a:t>‹#›</a:t>
            </a:fld>
            <a:endParaRPr lang="en-GB"/>
          </a:p>
        </p:txBody>
      </p:sp>
    </p:spTree>
    <p:extLst>
      <p:ext uri="{BB962C8B-B14F-4D97-AF65-F5344CB8AC3E}">
        <p14:creationId xmlns:p14="http://schemas.microsoft.com/office/powerpoint/2010/main" val="91183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5ACABB-CD19-4AA1-9A64-6124166FB18E}" type="datetimeFigureOut">
              <a:rPr lang="en-GB" smtClean="0"/>
              <a:t>13/06/2019</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A9EEE8-BC2F-488D-A71F-571710152962}" type="slidenum">
              <a:rPr lang="en-GB" smtClean="0"/>
              <a:t>‹#›</a:t>
            </a:fld>
            <a:endParaRPr lang="en-GB"/>
          </a:p>
        </p:txBody>
      </p:sp>
    </p:spTree>
    <p:extLst>
      <p:ext uri="{BB962C8B-B14F-4D97-AF65-F5344CB8AC3E}">
        <p14:creationId xmlns:p14="http://schemas.microsoft.com/office/powerpoint/2010/main" val="8151645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manchestersafeguardingboards.co.uk/wp-content/uploads/2016/08/2018-08-24-MSB-Forced_Marriage_MAProtocol_published.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oldham.gov.uk/projectchoice" TargetMode="External"/><Relationship Id="rId2" Type="http://schemas.openxmlformats.org/officeDocument/2006/relationships/hyperlink" Target="mailto:projectchoice@oldham.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22310/HMG_Statutory_Guidance_publication_180614_Fina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assets.publishing.service.gov.uk/government/uploads/system/uploads/attachment_data/file/482528/Controlling_or_coercive_behaviour_-_statutory_guidance.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32" y="515154"/>
            <a:ext cx="12125794" cy="5860507"/>
          </a:xfrm>
          <a:prstGeom prst="rect">
            <a:avLst/>
          </a:prstGeom>
        </p:spPr>
      </p:pic>
    </p:spTree>
    <p:extLst>
      <p:ext uri="{BB962C8B-B14F-4D97-AF65-F5344CB8AC3E}">
        <p14:creationId xmlns:p14="http://schemas.microsoft.com/office/powerpoint/2010/main" val="4255891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graphicFrame>
        <p:nvGraphicFramePr>
          <p:cNvPr id="6" name="Table 5"/>
          <p:cNvGraphicFramePr>
            <a:graphicFrameLocks noGrp="1"/>
          </p:cNvGraphicFramePr>
          <p:nvPr>
            <p:extLst/>
          </p:nvPr>
        </p:nvGraphicFramePr>
        <p:xfrm>
          <a:off x="1940054" y="208033"/>
          <a:ext cx="7899444" cy="6400800"/>
        </p:xfrm>
        <a:graphic>
          <a:graphicData uri="http://schemas.openxmlformats.org/drawingml/2006/table">
            <a:tbl>
              <a:tblPr firstRow="1" bandRow="1">
                <a:tableStyleId>{5C22544A-7EE6-4342-B048-85BDC9FD1C3A}</a:tableStyleId>
              </a:tblPr>
              <a:tblGrid>
                <a:gridCol w="3251485"/>
                <a:gridCol w="4647959"/>
              </a:tblGrid>
              <a:tr h="600200">
                <a:tc>
                  <a:txBody>
                    <a:bodyPr/>
                    <a:lstStyle/>
                    <a:p>
                      <a:r>
                        <a:rPr lang="en-GB" sz="3600" dirty="0" smtClean="0"/>
                        <a:t>Quarter</a:t>
                      </a:r>
                      <a:r>
                        <a:rPr lang="en-GB" sz="3600" baseline="0" dirty="0" smtClean="0"/>
                        <a:t> </a:t>
                      </a:r>
                      <a:endParaRPr lang="en-GB" sz="3600" dirty="0"/>
                    </a:p>
                  </a:txBody>
                  <a:tcPr/>
                </a:tc>
                <a:tc>
                  <a:txBody>
                    <a:bodyPr/>
                    <a:lstStyle/>
                    <a:p>
                      <a:pPr algn="ctr"/>
                      <a:r>
                        <a:rPr lang="en-GB" sz="3600" dirty="0" smtClean="0"/>
                        <a:t>Number </a:t>
                      </a:r>
                      <a:endParaRPr lang="en-GB" sz="3600" dirty="0"/>
                    </a:p>
                  </a:txBody>
                  <a:tcPr/>
                </a:tc>
              </a:tr>
              <a:tr h="549076">
                <a:tc>
                  <a:txBody>
                    <a:bodyPr/>
                    <a:lstStyle/>
                    <a:p>
                      <a:r>
                        <a:rPr lang="en-GB" sz="3600" baseline="0" dirty="0" smtClean="0"/>
                        <a:t>Jan – Jun 17</a:t>
                      </a:r>
                      <a:endParaRPr lang="en-GB" sz="3600" dirty="0"/>
                    </a:p>
                  </a:txBody>
                  <a:tcPr/>
                </a:tc>
                <a:tc>
                  <a:txBody>
                    <a:bodyPr/>
                    <a:lstStyle/>
                    <a:p>
                      <a:pPr algn="ctr"/>
                      <a:r>
                        <a:rPr lang="en-GB" sz="3600" dirty="0" smtClean="0"/>
                        <a:t>5</a:t>
                      </a:r>
                      <a:endParaRPr lang="en-GB" sz="3600" dirty="0"/>
                    </a:p>
                  </a:txBody>
                  <a:tcPr/>
                </a:tc>
              </a:tr>
              <a:tr h="549076">
                <a:tc>
                  <a:txBody>
                    <a:bodyPr/>
                    <a:lstStyle/>
                    <a:p>
                      <a:r>
                        <a:rPr lang="en-GB" sz="3600" dirty="0" smtClean="0"/>
                        <a:t>Jul</a:t>
                      </a:r>
                      <a:r>
                        <a:rPr lang="en-GB" sz="3600" baseline="0" dirty="0" smtClean="0"/>
                        <a:t> – Sept 17</a:t>
                      </a:r>
                      <a:endParaRPr lang="en-GB" sz="3600" dirty="0"/>
                    </a:p>
                  </a:txBody>
                  <a:tcPr/>
                </a:tc>
                <a:tc>
                  <a:txBody>
                    <a:bodyPr/>
                    <a:lstStyle/>
                    <a:p>
                      <a:pPr algn="ctr"/>
                      <a:r>
                        <a:rPr lang="en-GB" sz="3600" dirty="0" smtClean="0"/>
                        <a:t>9</a:t>
                      </a:r>
                      <a:endParaRPr lang="en-GB" sz="3600" dirty="0"/>
                    </a:p>
                  </a:txBody>
                  <a:tcPr/>
                </a:tc>
              </a:tr>
              <a:tr h="549076">
                <a:tc>
                  <a:txBody>
                    <a:bodyPr/>
                    <a:lstStyle/>
                    <a:p>
                      <a:r>
                        <a:rPr lang="en-GB" sz="3600" dirty="0" smtClean="0"/>
                        <a:t>Oct</a:t>
                      </a:r>
                      <a:r>
                        <a:rPr lang="en-GB" sz="3600" baseline="0" dirty="0" smtClean="0"/>
                        <a:t> – Dec 17</a:t>
                      </a:r>
                      <a:r>
                        <a:rPr lang="en-GB" sz="3600" dirty="0" smtClean="0"/>
                        <a:t> </a:t>
                      </a:r>
                      <a:endParaRPr lang="en-GB" sz="3600" dirty="0"/>
                    </a:p>
                  </a:txBody>
                  <a:tcPr/>
                </a:tc>
                <a:tc>
                  <a:txBody>
                    <a:bodyPr/>
                    <a:lstStyle/>
                    <a:p>
                      <a:pPr algn="ctr"/>
                      <a:r>
                        <a:rPr lang="en-GB" sz="3600" dirty="0" smtClean="0"/>
                        <a:t>12</a:t>
                      </a:r>
                      <a:endParaRPr lang="en-GB" sz="3600" dirty="0"/>
                    </a:p>
                  </a:txBody>
                  <a:tcPr/>
                </a:tc>
              </a:tr>
              <a:tr h="549076">
                <a:tc>
                  <a:txBody>
                    <a:bodyPr/>
                    <a:lstStyle/>
                    <a:p>
                      <a:r>
                        <a:rPr lang="en-GB" sz="3600" dirty="0" smtClean="0"/>
                        <a:t>Jan</a:t>
                      </a:r>
                      <a:r>
                        <a:rPr lang="en-GB" sz="3600" baseline="0" dirty="0" smtClean="0"/>
                        <a:t> – Mar 18</a:t>
                      </a:r>
                      <a:endParaRPr lang="en-GB" sz="3600" dirty="0" smtClean="0"/>
                    </a:p>
                  </a:txBody>
                  <a:tcPr/>
                </a:tc>
                <a:tc>
                  <a:txBody>
                    <a:bodyPr/>
                    <a:lstStyle/>
                    <a:p>
                      <a:pPr algn="ctr"/>
                      <a:r>
                        <a:rPr lang="en-GB" sz="3600" dirty="0" smtClean="0"/>
                        <a:t>51</a:t>
                      </a:r>
                      <a:endParaRPr lang="en-GB" sz="3600" dirty="0"/>
                    </a:p>
                  </a:txBody>
                  <a:tcPr/>
                </a:tc>
              </a:tr>
              <a:tr h="5490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600" dirty="0" smtClean="0"/>
                        <a:t>Apr</a:t>
                      </a:r>
                      <a:r>
                        <a:rPr lang="en-GB" sz="3600" baseline="0" dirty="0" smtClean="0"/>
                        <a:t> – Jun 18</a:t>
                      </a:r>
                      <a:endParaRPr lang="en-GB" sz="36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600" dirty="0" smtClean="0"/>
                        <a:t>48</a:t>
                      </a:r>
                    </a:p>
                  </a:txBody>
                  <a:tcPr/>
                </a:tc>
              </a:tr>
              <a:tr h="5490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600" dirty="0" smtClean="0"/>
                        <a:t>Jul – Sept</a:t>
                      </a:r>
                      <a:r>
                        <a:rPr lang="en-GB" sz="3600" baseline="0" dirty="0" smtClean="0"/>
                        <a:t> 18</a:t>
                      </a:r>
                      <a:endParaRPr lang="en-GB" sz="36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600" dirty="0" smtClean="0"/>
                        <a:t>57</a:t>
                      </a:r>
                    </a:p>
                  </a:txBody>
                  <a:tcPr/>
                </a:tc>
              </a:tr>
              <a:tr h="5490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600" dirty="0" smtClean="0"/>
                        <a:t>Oct – Dec 18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600" dirty="0" smtClean="0"/>
                        <a:t>68</a:t>
                      </a:r>
                    </a:p>
                  </a:txBody>
                  <a:tcPr/>
                </a:tc>
              </a:tr>
              <a:tr h="5490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600" dirty="0" smtClean="0"/>
                        <a:t>Jan – Mar 19</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600" dirty="0" smtClean="0"/>
                        <a:t>69</a:t>
                      </a:r>
                    </a:p>
                  </a:txBody>
                  <a:tcPr/>
                </a:tc>
              </a:tr>
              <a:tr h="54907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3600" dirty="0" smtClean="0"/>
                        <a:t>Apr</a:t>
                      </a:r>
                      <a:r>
                        <a:rPr lang="en-GB" sz="3600" baseline="0" dirty="0" smtClean="0"/>
                        <a:t> – May 19</a:t>
                      </a:r>
                      <a:endParaRPr lang="en-GB" sz="36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600" dirty="0" smtClean="0"/>
                        <a:t>35</a:t>
                      </a:r>
                    </a:p>
                  </a:txBody>
                  <a:tcPr/>
                </a:tc>
              </a:tr>
            </a:tbl>
          </a:graphicData>
        </a:graphic>
      </p:graphicFrame>
    </p:spTree>
    <p:extLst>
      <p:ext uri="{BB962C8B-B14F-4D97-AF65-F5344CB8AC3E}">
        <p14:creationId xmlns:p14="http://schemas.microsoft.com/office/powerpoint/2010/main" val="266603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1" y="0"/>
            <a:ext cx="10018713" cy="1314449"/>
          </a:xfrm>
        </p:spPr>
        <p:txBody>
          <a:bodyPr/>
          <a:lstStyle/>
          <a:p>
            <a:r>
              <a:rPr lang="en-GB" dirty="0" smtClean="0"/>
              <a:t>Borough Breakdown</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graphicFrame>
        <p:nvGraphicFramePr>
          <p:cNvPr id="6" name="Table 5"/>
          <p:cNvGraphicFramePr>
            <a:graphicFrameLocks noGrp="1"/>
          </p:cNvGraphicFramePr>
          <p:nvPr>
            <p:extLst/>
          </p:nvPr>
        </p:nvGraphicFramePr>
        <p:xfrm>
          <a:off x="1934367" y="1839018"/>
          <a:ext cx="8128000" cy="3108960"/>
        </p:xfrm>
        <a:graphic>
          <a:graphicData uri="http://schemas.openxmlformats.org/drawingml/2006/table">
            <a:tbl>
              <a:tblPr firstRow="1" bandRow="1">
                <a:tableStyleId>{5C22544A-7EE6-4342-B048-85BDC9FD1C3A}</a:tableStyleId>
              </a:tblPr>
              <a:tblGrid>
                <a:gridCol w="2133136"/>
                <a:gridCol w="1749973"/>
                <a:gridCol w="2380593"/>
                <a:gridCol w="1864298"/>
              </a:tblGrid>
              <a:tr h="370840">
                <a:tc>
                  <a:txBody>
                    <a:bodyPr/>
                    <a:lstStyle/>
                    <a:p>
                      <a:r>
                        <a:rPr lang="en-GB" sz="2800" dirty="0" smtClean="0"/>
                        <a:t>Borough </a:t>
                      </a:r>
                      <a:endParaRPr lang="en-GB" sz="2800" dirty="0"/>
                    </a:p>
                  </a:txBody>
                  <a:tcPr/>
                </a:tc>
                <a:tc>
                  <a:txBody>
                    <a:bodyPr/>
                    <a:lstStyle/>
                    <a:p>
                      <a:pPr algn="ctr"/>
                      <a:r>
                        <a:rPr lang="en-GB" sz="2800" dirty="0" smtClean="0"/>
                        <a:t>Number </a:t>
                      </a:r>
                      <a:endParaRPr lang="en-GB" sz="2800" dirty="0"/>
                    </a:p>
                  </a:txBody>
                  <a:tcPr/>
                </a:tc>
                <a:tc>
                  <a:txBody>
                    <a:bodyPr/>
                    <a:lstStyle/>
                    <a:p>
                      <a:r>
                        <a:rPr lang="en-GB" sz="2800" dirty="0" smtClean="0"/>
                        <a:t>Borough </a:t>
                      </a:r>
                      <a:endParaRPr lang="en-GB" sz="2800" dirty="0"/>
                    </a:p>
                  </a:txBody>
                  <a:tcPr/>
                </a:tc>
                <a:tc>
                  <a:txBody>
                    <a:bodyPr/>
                    <a:lstStyle/>
                    <a:p>
                      <a:pPr algn="ctr"/>
                      <a:r>
                        <a:rPr lang="en-GB" sz="2800" dirty="0" smtClean="0"/>
                        <a:t>Number </a:t>
                      </a:r>
                      <a:endParaRPr lang="en-GB" sz="2800" dirty="0"/>
                    </a:p>
                  </a:txBody>
                  <a:tcPr/>
                </a:tc>
              </a:tr>
              <a:tr h="370840">
                <a:tc>
                  <a:txBody>
                    <a:bodyPr/>
                    <a:lstStyle/>
                    <a:p>
                      <a:r>
                        <a:rPr lang="en-GB" sz="2800" dirty="0" smtClean="0"/>
                        <a:t>Bolton</a:t>
                      </a:r>
                      <a:endParaRPr lang="en-GB" sz="2800" dirty="0"/>
                    </a:p>
                  </a:txBody>
                  <a:tcPr/>
                </a:tc>
                <a:tc>
                  <a:txBody>
                    <a:bodyPr/>
                    <a:lstStyle/>
                    <a:p>
                      <a:pPr algn="ctr"/>
                      <a:r>
                        <a:rPr lang="en-GB" sz="2800" dirty="0" smtClean="0"/>
                        <a:t>29</a:t>
                      </a:r>
                      <a:endParaRPr lang="en-GB" sz="2800" dirty="0"/>
                    </a:p>
                  </a:txBody>
                  <a:tcPr/>
                </a:tc>
                <a:tc>
                  <a:txBody>
                    <a:bodyPr/>
                    <a:lstStyle/>
                    <a:p>
                      <a:r>
                        <a:rPr lang="en-GB" sz="2800" dirty="0" smtClean="0"/>
                        <a:t>Salford</a:t>
                      </a:r>
                      <a:endParaRPr lang="en-GB" sz="2800" dirty="0"/>
                    </a:p>
                  </a:txBody>
                  <a:tcPr/>
                </a:tc>
                <a:tc>
                  <a:txBody>
                    <a:bodyPr/>
                    <a:lstStyle/>
                    <a:p>
                      <a:pPr algn="ctr"/>
                      <a:r>
                        <a:rPr lang="en-GB" sz="2800" dirty="0" smtClean="0"/>
                        <a:t>6</a:t>
                      </a:r>
                      <a:endParaRPr lang="en-GB" sz="2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 Bury</a:t>
                      </a:r>
                    </a:p>
                  </a:txBody>
                  <a:tcPr/>
                </a:tc>
                <a:tc>
                  <a:txBody>
                    <a:bodyPr/>
                    <a:lstStyle/>
                    <a:p>
                      <a:pPr algn="ctr"/>
                      <a:r>
                        <a:rPr lang="en-GB" sz="2800" dirty="0" smtClean="0"/>
                        <a:t>18</a:t>
                      </a:r>
                      <a:endParaRPr lang="en-GB" sz="2800" dirty="0"/>
                    </a:p>
                  </a:txBody>
                  <a:tcPr/>
                </a:tc>
                <a:tc>
                  <a:txBody>
                    <a:bodyPr/>
                    <a:lstStyle/>
                    <a:p>
                      <a:r>
                        <a:rPr lang="en-GB" sz="2800" dirty="0" smtClean="0"/>
                        <a:t>Stockport </a:t>
                      </a:r>
                      <a:endParaRPr lang="en-GB" sz="2800" dirty="0"/>
                    </a:p>
                  </a:txBody>
                  <a:tcPr/>
                </a:tc>
                <a:tc>
                  <a:txBody>
                    <a:bodyPr/>
                    <a:lstStyle/>
                    <a:p>
                      <a:pPr algn="ctr"/>
                      <a:r>
                        <a:rPr lang="en-GB" sz="2800" dirty="0" smtClean="0"/>
                        <a:t>9</a:t>
                      </a:r>
                      <a:endParaRPr lang="en-GB" sz="2800" dirty="0"/>
                    </a:p>
                  </a:txBody>
                  <a:tcPr/>
                </a:tc>
              </a:tr>
              <a:tr h="370840">
                <a:tc>
                  <a:txBody>
                    <a:bodyPr/>
                    <a:lstStyle/>
                    <a:p>
                      <a:r>
                        <a:rPr lang="en-GB" sz="2800" dirty="0" smtClean="0"/>
                        <a:t>Manchester </a:t>
                      </a:r>
                      <a:endParaRPr lang="en-GB" sz="2800" dirty="0"/>
                    </a:p>
                  </a:txBody>
                  <a:tcPr/>
                </a:tc>
                <a:tc>
                  <a:txBody>
                    <a:bodyPr/>
                    <a:lstStyle/>
                    <a:p>
                      <a:pPr algn="ctr"/>
                      <a:r>
                        <a:rPr lang="en-GB" sz="2800" dirty="0" smtClean="0"/>
                        <a:t>82</a:t>
                      </a:r>
                      <a:endParaRPr lang="en-GB" sz="2800" dirty="0"/>
                    </a:p>
                  </a:txBody>
                  <a:tcPr/>
                </a:tc>
                <a:tc>
                  <a:txBody>
                    <a:bodyPr/>
                    <a:lstStyle/>
                    <a:p>
                      <a:r>
                        <a:rPr lang="en-GB" sz="2800" dirty="0" smtClean="0"/>
                        <a:t>Tameside</a:t>
                      </a:r>
                      <a:r>
                        <a:rPr lang="en-GB" sz="2800" baseline="0" dirty="0" smtClean="0"/>
                        <a:t> </a:t>
                      </a:r>
                      <a:endParaRPr lang="en-GB" sz="2800" dirty="0"/>
                    </a:p>
                  </a:txBody>
                  <a:tcPr/>
                </a:tc>
                <a:tc>
                  <a:txBody>
                    <a:bodyPr/>
                    <a:lstStyle/>
                    <a:p>
                      <a:pPr algn="ctr"/>
                      <a:r>
                        <a:rPr lang="en-GB" sz="2800" dirty="0" smtClean="0"/>
                        <a:t>10</a:t>
                      </a:r>
                      <a:endParaRPr lang="en-GB" sz="2800" dirty="0"/>
                    </a:p>
                  </a:txBody>
                  <a:tcPr/>
                </a:tc>
              </a:tr>
              <a:tr h="370840">
                <a:tc>
                  <a:txBody>
                    <a:bodyPr/>
                    <a:lstStyle/>
                    <a:p>
                      <a:r>
                        <a:rPr lang="en-GB" sz="2800" dirty="0" smtClean="0"/>
                        <a:t>Oldham </a:t>
                      </a:r>
                      <a:endParaRPr lang="en-GB" sz="2800" dirty="0"/>
                    </a:p>
                  </a:txBody>
                  <a:tcPr/>
                </a:tc>
                <a:tc>
                  <a:txBody>
                    <a:bodyPr/>
                    <a:lstStyle/>
                    <a:p>
                      <a:pPr algn="ctr"/>
                      <a:r>
                        <a:rPr lang="en-GB" sz="2800" dirty="0" smtClean="0"/>
                        <a:t>166</a:t>
                      </a:r>
                      <a:endParaRPr lang="en-GB" sz="2800" dirty="0"/>
                    </a:p>
                  </a:txBody>
                  <a:tcPr/>
                </a:tc>
                <a:tc>
                  <a:txBody>
                    <a:bodyPr/>
                    <a:lstStyle/>
                    <a:p>
                      <a:r>
                        <a:rPr lang="en-GB" sz="2800" dirty="0" smtClean="0"/>
                        <a:t>Trafford</a:t>
                      </a:r>
                      <a:r>
                        <a:rPr lang="en-GB" sz="2800" baseline="0" dirty="0" smtClean="0"/>
                        <a:t> </a:t>
                      </a:r>
                      <a:endParaRPr lang="en-GB" sz="2800" dirty="0"/>
                    </a:p>
                  </a:txBody>
                  <a:tcPr/>
                </a:tc>
                <a:tc>
                  <a:txBody>
                    <a:bodyPr/>
                    <a:lstStyle/>
                    <a:p>
                      <a:pPr algn="ctr"/>
                      <a:r>
                        <a:rPr lang="en-GB" sz="2800" dirty="0" smtClean="0"/>
                        <a:t>1</a:t>
                      </a:r>
                      <a:endParaRPr lang="en-GB" sz="2800" dirty="0"/>
                    </a:p>
                  </a:txBody>
                  <a:tcPr/>
                </a:tc>
              </a:tr>
              <a:tr h="370840">
                <a:tc>
                  <a:txBody>
                    <a:bodyPr/>
                    <a:lstStyle/>
                    <a:p>
                      <a:r>
                        <a:rPr lang="en-GB" sz="2800" dirty="0" smtClean="0"/>
                        <a:t>Rochdale </a:t>
                      </a:r>
                      <a:endParaRPr lang="en-GB" sz="2800" dirty="0"/>
                    </a:p>
                  </a:txBody>
                  <a:tcPr/>
                </a:tc>
                <a:tc>
                  <a:txBody>
                    <a:bodyPr/>
                    <a:lstStyle/>
                    <a:p>
                      <a:pPr algn="ctr"/>
                      <a:r>
                        <a:rPr lang="en-GB" sz="2800" dirty="0" smtClean="0"/>
                        <a:t>29</a:t>
                      </a:r>
                      <a:endParaRPr lang="en-GB" sz="2800" dirty="0"/>
                    </a:p>
                  </a:txBody>
                  <a:tcPr/>
                </a:tc>
                <a:tc>
                  <a:txBody>
                    <a:bodyPr/>
                    <a:lstStyle/>
                    <a:p>
                      <a:r>
                        <a:rPr lang="en-GB" sz="2800" dirty="0" smtClean="0"/>
                        <a:t>Wigan</a:t>
                      </a:r>
                      <a:endParaRPr lang="en-GB" sz="2800" dirty="0"/>
                    </a:p>
                  </a:txBody>
                  <a:tcPr/>
                </a:tc>
                <a:tc>
                  <a:txBody>
                    <a:bodyPr/>
                    <a:lstStyle/>
                    <a:p>
                      <a:pPr algn="ctr"/>
                      <a:r>
                        <a:rPr lang="en-GB" sz="2800" dirty="0" smtClean="0"/>
                        <a:t>4</a:t>
                      </a:r>
                      <a:endParaRPr lang="en-GB" sz="2800" dirty="0"/>
                    </a:p>
                  </a:txBody>
                  <a:tcPr/>
                </a:tc>
              </a:tr>
            </a:tbl>
          </a:graphicData>
        </a:graphic>
      </p:graphicFrame>
    </p:spTree>
    <p:extLst>
      <p:ext uri="{BB962C8B-B14F-4D97-AF65-F5344CB8AC3E}">
        <p14:creationId xmlns:p14="http://schemas.microsoft.com/office/powerpoint/2010/main" val="91653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1" y="0"/>
            <a:ext cx="10018713" cy="1314449"/>
          </a:xfrm>
        </p:spPr>
        <p:txBody>
          <a:bodyPr/>
          <a:lstStyle/>
          <a:p>
            <a:r>
              <a:rPr lang="en-GB" dirty="0" smtClean="0"/>
              <a:t>Referring Agency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graphicFrame>
        <p:nvGraphicFramePr>
          <p:cNvPr id="6" name="Table 5"/>
          <p:cNvGraphicFramePr>
            <a:graphicFrameLocks noGrp="1"/>
          </p:cNvGraphicFramePr>
          <p:nvPr>
            <p:extLst/>
          </p:nvPr>
        </p:nvGraphicFramePr>
        <p:xfrm>
          <a:off x="1740956" y="1629760"/>
          <a:ext cx="9795177" cy="3108960"/>
        </p:xfrm>
        <a:graphic>
          <a:graphicData uri="http://schemas.openxmlformats.org/drawingml/2006/table">
            <a:tbl>
              <a:tblPr firstRow="1" bandRow="1">
                <a:tableStyleId>{5C22544A-7EE6-4342-B048-85BDC9FD1C3A}</a:tableStyleId>
              </a:tblPr>
              <a:tblGrid>
                <a:gridCol w="3540492"/>
                <a:gridCol w="1860331"/>
                <a:gridCol w="2554014"/>
                <a:gridCol w="1840340"/>
              </a:tblGrid>
              <a:tr h="370840">
                <a:tc>
                  <a:txBody>
                    <a:bodyPr/>
                    <a:lstStyle/>
                    <a:p>
                      <a:r>
                        <a:rPr lang="en-GB" sz="2800" dirty="0" smtClean="0"/>
                        <a:t>Referring Agency </a:t>
                      </a:r>
                      <a:endParaRPr lang="en-GB" sz="2800" dirty="0"/>
                    </a:p>
                  </a:txBody>
                  <a:tcPr/>
                </a:tc>
                <a:tc>
                  <a:txBody>
                    <a:bodyPr/>
                    <a:lstStyle/>
                    <a:p>
                      <a:pPr algn="ctr"/>
                      <a:r>
                        <a:rPr lang="en-GB" sz="2800" dirty="0" smtClean="0"/>
                        <a:t>Number </a:t>
                      </a:r>
                      <a:endParaRPr lang="en-GB" sz="2800" dirty="0"/>
                    </a:p>
                  </a:txBody>
                  <a:tcPr/>
                </a:tc>
                <a:tc>
                  <a:txBody>
                    <a:bodyPr/>
                    <a:lstStyle/>
                    <a:p>
                      <a:r>
                        <a:rPr lang="en-GB" sz="2800" dirty="0" smtClean="0"/>
                        <a:t>Borough </a:t>
                      </a:r>
                      <a:endParaRPr lang="en-GB" sz="2800" dirty="0"/>
                    </a:p>
                  </a:txBody>
                  <a:tcPr/>
                </a:tc>
                <a:tc>
                  <a:txBody>
                    <a:bodyPr/>
                    <a:lstStyle/>
                    <a:p>
                      <a:pPr algn="ctr"/>
                      <a:r>
                        <a:rPr lang="en-GB" sz="2800" dirty="0" smtClean="0"/>
                        <a:t>Number </a:t>
                      </a:r>
                      <a:endParaRPr lang="en-GB" sz="2800" dirty="0"/>
                    </a:p>
                  </a:txBody>
                  <a:tcPr/>
                </a:tc>
              </a:tr>
              <a:tr h="370840">
                <a:tc>
                  <a:txBody>
                    <a:bodyPr/>
                    <a:lstStyle/>
                    <a:p>
                      <a:r>
                        <a:rPr lang="en-GB" sz="2800" dirty="0" smtClean="0"/>
                        <a:t>Children’s Social Care</a:t>
                      </a:r>
                      <a:r>
                        <a:rPr lang="en-GB" sz="2800" baseline="0" dirty="0" smtClean="0"/>
                        <a:t> </a:t>
                      </a:r>
                      <a:endParaRPr lang="en-GB" sz="2800" dirty="0"/>
                    </a:p>
                  </a:txBody>
                  <a:tcPr/>
                </a:tc>
                <a:tc>
                  <a:txBody>
                    <a:bodyPr/>
                    <a:lstStyle/>
                    <a:p>
                      <a:pPr algn="ctr"/>
                      <a:r>
                        <a:rPr lang="en-GB" sz="2800" dirty="0" smtClean="0"/>
                        <a:t>113</a:t>
                      </a:r>
                      <a:endParaRPr lang="en-GB" sz="2800" dirty="0"/>
                    </a:p>
                  </a:txBody>
                  <a:tcPr/>
                </a:tc>
                <a:tc>
                  <a:txBody>
                    <a:bodyPr/>
                    <a:lstStyle/>
                    <a:p>
                      <a:r>
                        <a:rPr lang="en-GB" sz="2800" dirty="0" smtClean="0"/>
                        <a:t>Health</a:t>
                      </a:r>
                      <a:endParaRPr lang="en-GB" sz="2800" dirty="0"/>
                    </a:p>
                  </a:txBody>
                  <a:tcPr/>
                </a:tc>
                <a:tc>
                  <a:txBody>
                    <a:bodyPr/>
                    <a:lstStyle/>
                    <a:p>
                      <a:pPr algn="ctr"/>
                      <a:r>
                        <a:rPr lang="en-GB" sz="2800" dirty="0" smtClean="0"/>
                        <a:t>21</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Police</a:t>
                      </a:r>
                      <a:r>
                        <a:rPr lang="en-GB" sz="2800" baseline="0" dirty="0" smtClean="0"/>
                        <a:t> </a:t>
                      </a:r>
                      <a:endParaRPr lang="en-GB" sz="2800" dirty="0" smtClean="0"/>
                    </a:p>
                  </a:txBody>
                  <a:tcPr/>
                </a:tc>
                <a:tc>
                  <a:txBody>
                    <a:bodyPr/>
                    <a:lstStyle/>
                    <a:p>
                      <a:pPr algn="ctr"/>
                      <a:r>
                        <a:rPr lang="en-GB" sz="2800" dirty="0" smtClean="0"/>
                        <a:t>59</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Other</a:t>
                      </a:r>
                    </a:p>
                  </a:txBody>
                  <a:tcPr/>
                </a:tc>
                <a:tc>
                  <a:txBody>
                    <a:bodyPr/>
                    <a:lstStyle/>
                    <a:p>
                      <a:pPr algn="ctr"/>
                      <a:r>
                        <a:rPr lang="en-GB" sz="2800" dirty="0" smtClean="0"/>
                        <a:t>19</a:t>
                      </a:r>
                      <a:endParaRPr lang="en-GB" sz="2800"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DV</a:t>
                      </a:r>
                      <a:r>
                        <a:rPr lang="en-GB" sz="2800" baseline="0" dirty="0" smtClean="0"/>
                        <a:t> service </a:t>
                      </a:r>
                      <a:endParaRPr lang="en-GB" sz="2800" dirty="0" smtClean="0"/>
                    </a:p>
                  </a:txBody>
                  <a:tcPr/>
                </a:tc>
                <a:tc>
                  <a:txBody>
                    <a:bodyPr/>
                    <a:lstStyle/>
                    <a:p>
                      <a:pPr algn="ctr"/>
                      <a:r>
                        <a:rPr lang="en-GB" sz="2800" dirty="0" smtClean="0"/>
                        <a:t>51</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Self-referral </a:t>
                      </a:r>
                    </a:p>
                  </a:txBody>
                  <a:tcPr/>
                </a:tc>
                <a:tc>
                  <a:txBody>
                    <a:bodyPr/>
                    <a:lstStyle/>
                    <a:p>
                      <a:pPr algn="ctr"/>
                      <a:r>
                        <a:rPr lang="en-GB" sz="2800" dirty="0" smtClean="0"/>
                        <a:t>17</a:t>
                      </a:r>
                      <a:endParaRPr lang="en-GB" sz="2800"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Education </a:t>
                      </a:r>
                    </a:p>
                  </a:txBody>
                  <a:tcPr/>
                </a:tc>
                <a:tc>
                  <a:txBody>
                    <a:bodyPr/>
                    <a:lstStyle/>
                    <a:p>
                      <a:pPr algn="ctr"/>
                      <a:r>
                        <a:rPr lang="en-GB" sz="2800" dirty="0" smtClean="0"/>
                        <a:t>42</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Legal</a:t>
                      </a:r>
                    </a:p>
                  </a:txBody>
                  <a:tcPr/>
                </a:tc>
                <a:tc>
                  <a:txBody>
                    <a:bodyPr/>
                    <a:lstStyle/>
                    <a:p>
                      <a:pPr algn="ctr"/>
                      <a:r>
                        <a:rPr lang="en-GB" sz="2800" dirty="0" smtClean="0"/>
                        <a:t>5</a:t>
                      </a:r>
                      <a:endParaRPr lang="en-GB" sz="2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Adult Social Care</a:t>
                      </a:r>
                    </a:p>
                  </a:txBody>
                  <a:tcPr/>
                </a:tc>
                <a:tc>
                  <a:txBody>
                    <a:bodyPr/>
                    <a:lstStyle/>
                    <a:p>
                      <a:pPr algn="ctr"/>
                      <a:r>
                        <a:rPr lang="en-GB" sz="2800" dirty="0" smtClean="0"/>
                        <a:t>23</a:t>
                      </a:r>
                      <a:endParaRPr lang="en-GB" sz="2800" dirty="0"/>
                    </a:p>
                  </a:txBody>
                  <a:tcPr/>
                </a:tc>
                <a:tc>
                  <a:txBody>
                    <a:bodyPr/>
                    <a:lstStyle/>
                    <a:p>
                      <a:r>
                        <a:rPr lang="en-GB" sz="2800" dirty="0" smtClean="0"/>
                        <a:t>Housing</a:t>
                      </a:r>
                      <a:endParaRPr lang="en-GB" sz="2800" dirty="0"/>
                    </a:p>
                  </a:txBody>
                  <a:tcPr/>
                </a:tc>
                <a:tc>
                  <a:txBody>
                    <a:bodyPr/>
                    <a:lstStyle/>
                    <a:p>
                      <a:pPr algn="ctr"/>
                      <a:r>
                        <a:rPr lang="en-GB" sz="2800" dirty="0" smtClean="0"/>
                        <a:t>4</a:t>
                      </a:r>
                      <a:endParaRPr lang="en-GB" sz="2800" dirty="0"/>
                    </a:p>
                  </a:txBody>
                  <a:tcPr/>
                </a:tc>
              </a:tr>
            </a:tbl>
          </a:graphicData>
        </a:graphic>
      </p:graphicFrame>
    </p:spTree>
    <p:extLst>
      <p:ext uri="{BB962C8B-B14F-4D97-AF65-F5344CB8AC3E}">
        <p14:creationId xmlns:p14="http://schemas.microsoft.com/office/powerpoint/2010/main" val="3520649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1" y="0"/>
            <a:ext cx="10018713" cy="1314449"/>
          </a:xfrm>
        </p:spPr>
        <p:txBody>
          <a:bodyPr/>
          <a:lstStyle/>
          <a:p>
            <a:r>
              <a:rPr lang="en-GB" dirty="0" smtClean="0"/>
              <a:t>Ethnicity</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graphicFrame>
        <p:nvGraphicFramePr>
          <p:cNvPr id="6" name="Table 5"/>
          <p:cNvGraphicFramePr>
            <a:graphicFrameLocks noGrp="1"/>
          </p:cNvGraphicFramePr>
          <p:nvPr>
            <p:extLst/>
          </p:nvPr>
        </p:nvGraphicFramePr>
        <p:xfrm>
          <a:off x="1116850" y="1144531"/>
          <a:ext cx="9976032" cy="5181600"/>
        </p:xfrm>
        <a:graphic>
          <a:graphicData uri="http://schemas.openxmlformats.org/drawingml/2006/table">
            <a:tbl>
              <a:tblPr firstRow="1" bandRow="1">
                <a:tableStyleId>{5C22544A-7EE6-4342-B048-85BDC9FD1C3A}</a:tableStyleId>
              </a:tblPr>
              <a:tblGrid>
                <a:gridCol w="2269167"/>
                <a:gridCol w="1079500"/>
                <a:gridCol w="2413000"/>
                <a:gridCol w="901700"/>
                <a:gridCol w="2336800"/>
                <a:gridCol w="975865"/>
              </a:tblGrid>
              <a:tr h="370840">
                <a:tc>
                  <a:txBody>
                    <a:bodyPr/>
                    <a:lstStyle/>
                    <a:p>
                      <a:r>
                        <a:rPr lang="en-GB" sz="2800" dirty="0" smtClean="0"/>
                        <a:t>Ethnicity </a:t>
                      </a:r>
                      <a:endParaRPr lang="en-GB" sz="2800" dirty="0"/>
                    </a:p>
                  </a:txBody>
                  <a:tcPr/>
                </a:tc>
                <a:tc>
                  <a:txBody>
                    <a:bodyPr/>
                    <a:lstStyle/>
                    <a:p>
                      <a:pPr algn="ctr"/>
                      <a:r>
                        <a:rPr lang="en-GB" sz="2800" dirty="0" smtClean="0"/>
                        <a:t># </a:t>
                      </a:r>
                      <a:endParaRPr lang="en-GB" sz="2800" dirty="0"/>
                    </a:p>
                  </a:txBody>
                  <a:tcPr/>
                </a:tc>
                <a:tc>
                  <a:txBody>
                    <a:bodyPr/>
                    <a:lstStyle/>
                    <a:p>
                      <a:r>
                        <a:rPr lang="en-GB" sz="2800" dirty="0" smtClean="0"/>
                        <a:t>Ethnicity</a:t>
                      </a:r>
                      <a:endParaRPr lang="en-GB" sz="2800" dirty="0"/>
                    </a:p>
                  </a:txBody>
                  <a:tcPr/>
                </a:tc>
                <a:tc>
                  <a:txBody>
                    <a:bodyPr/>
                    <a:lstStyle/>
                    <a:p>
                      <a:pPr algn="ctr"/>
                      <a:r>
                        <a:rPr lang="en-GB" sz="2800" dirty="0" smtClean="0"/>
                        <a:t>#</a:t>
                      </a:r>
                      <a:endParaRPr lang="en-GB" sz="2800" dirty="0"/>
                    </a:p>
                  </a:txBody>
                  <a:tcPr/>
                </a:tc>
                <a:tc>
                  <a:txBody>
                    <a:bodyPr/>
                    <a:lstStyle/>
                    <a:p>
                      <a:r>
                        <a:rPr lang="en-GB" sz="2800" dirty="0" smtClean="0"/>
                        <a:t>Ethnicity</a:t>
                      </a:r>
                      <a:endParaRPr lang="en-GB" sz="2800" dirty="0"/>
                    </a:p>
                  </a:txBody>
                  <a:tcPr/>
                </a:tc>
                <a:tc>
                  <a:txBody>
                    <a:bodyPr/>
                    <a:lstStyle/>
                    <a:p>
                      <a:pPr algn="ctr"/>
                      <a:r>
                        <a:rPr lang="en-GB" sz="2800" dirty="0" smtClean="0"/>
                        <a:t>#</a:t>
                      </a:r>
                      <a:endParaRPr lang="en-GB" sz="2800" dirty="0"/>
                    </a:p>
                  </a:txBody>
                  <a:tcPr/>
                </a:tc>
              </a:tr>
              <a:tr h="486732">
                <a:tc>
                  <a:txBody>
                    <a:bodyPr/>
                    <a:lstStyle/>
                    <a:p>
                      <a:r>
                        <a:rPr lang="en-GB" sz="2800" dirty="0" smtClean="0"/>
                        <a:t>Pakistani</a:t>
                      </a:r>
                      <a:endParaRPr lang="en-GB" sz="2800" dirty="0"/>
                    </a:p>
                  </a:txBody>
                  <a:tcPr/>
                </a:tc>
                <a:tc>
                  <a:txBody>
                    <a:bodyPr/>
                    <a:lstStyle/>
                    <a:p>
                      <a:pPr algn="ctr"/>
                      <a:r>
                        <a:rPr lang="en-GB" sz="2800" dirty="0" smtClean="0"/>
                        <a:t>218</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Iraqi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Irish -</a:t>
                      </a:r>
                      <a:r>
                        <a:rPr lang="en-GB" sz="2800" baseline="0" dirty="0" smtClean="0"/>
                        <a:t> traveller</a:t>
                      </a:r>
                      <a:endParaRPr lang="en-GB" sz="2800" dirty="0" smtClean="0"/>
                    </a:p>
                  </a:txBody>
                  <a:tcPr/>
                </a:tc>
                <a:tc>
                  <a:txBody>
                    <a:bodyPr/>
                    <a:lstStyle/>
                    <a:p>
                      <a:pPr algn="ctr"/>
                      <a:r>
                        <a:rPr lang="en-GB" sz="2800" dirty="0" smtClean="0"/>
                        <a:t>1</a:t>
                      </a:r>
                      <a:endParaRPr lang="en-GB" sz="2800" dirty="0"/>
                    </a:p>
                  </a:txBody>
                  <a:tcPr/>
                </a:tc>
              </a:tr>
              <a:tr h="370840">
                <a:tc>
                  <a:txBody>
                    <a:bodyPr/>
                    <a:lstStyle/>
                    <a:p>
                      <a:r>
                        <a:rPr lang="en-GB" sz="2800" dirty="0" smtClean="0"/>
                        <a:t>Bangladeshi</a:t>
                      </a:r>
                      <a:endParaRPr lang="en-GB" sz="2800" dirty="0"/>
                    </a:p>
                  </a:txBody>
                  <a:tcPr/>
                </a:tc>
                <a:tc>
                  <a:txBody>
                    <a:bodyPr/>
                    <a:lstStyle/>
                    <a:p>
                      <a:pPr algn="ctr"/>
                      <a:r>
                        <a:rPr lang="en-GB" sz="2800" dirty="0" smtClean="0"/>
                        <a:t>55</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Libyan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Moroccan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1</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800" dirty="0" smtClean="0"/>
                        <a:t>Romanian</a:t>
                      </a:r>
                    </a:p>
                  </a:txBody>
                  <a:tcPr/>
                </a:tc>
                <a:tc>
                  <a:txBody>
                    <a:bodyPr/>
                    <a:lstStyle/>
                    <a:p>
                      <a:pPr algn="ctr"/>
                      <a:r>
                        <a:rPr lang="en-GB" sz="2800" dirty="0" smtClean="0"/>
                        <a:t>14</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Iranian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Syrian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1</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Indian </a:t>
                      </a:r>
                    </a:p>
                  </a:txBody>
                  <a:tcPr/>
                </a:tc>
                <a:tc>
                  <a:txBody>
                    <a:bodyPr/>
                    <a:lstStyle/>
                    <a:p>
                      <a:pPr algn="ctr"/>
                      <a:r>
                        <a:rPr lang="en-GB" sz="2800" dirty="0" smtClean="0"/>
                        <a:t>7</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Guinea Bissau</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Saudi Arabian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1</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Afghani</a:t>
                      </a:r>
                    </a:p>
                  </a:txBody>
                  <a:tcPr/>
                </a:tc>
                <a:tc>
                  <a:txBody>
                    <a:bodyPr/>
                    <a:lstStyle/>
                    <a:p>
                      <a:pPr algn="ctr"/>
                      <a:r>
                        <a:rPr lang="en-GB" sz="2800" dirty="0" smtClean="0"/>
                        <a:t> 7</a:t>
                      </a:r>
                      <a:endParaRPr lang="en-GB" sz="2800" dirty="0"/>
                    </a:p>
                  </a:txBody>
                  <a:tcPr/>
                </a:tc>
                <a:tc>
                  <a:txBody>
                    <a:bodyPr/>
                    <a:lstStyle/>
                    <a:p>
                      <a:r>
                        <a:rPr lang="en-GB" sz="2800" dirty="0" smtClean="0"/>
                        <a:t>Kuwaiti</a:t>
                      </a:r>
                      <a:endParaRPr lang="en-GB" sz="2800" dirty="0"/>
                    </a:p>
                  </a:txBody>
                  <a:tcPr/>
                </a:tc>
                <a:tc>
                  <a:txBody>
                    <a:bodyPr/>
                    <a:lstStyle/>
                    <a:p>
                      <a:pPr algn="ctr"/>
                      <a:r>
                        <a:rPr lang="en-GB" sz="2800" dirty="0" smtClean="0"/>
                        <a:t>2</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Mixed Race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1</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Kurdish</a:t>
                      </a:r>
                    </a:p>
                  </a:txBody>
                  <a:tcPr/>
                </a:tc>
                <a:tc>
                  <a:txBody>
                    <a:bodyPr/>
                    <a:lstStyle/>
                    <a:p>
                      <a:pPr algn="ctr"/>
                      <a:r>
                        <a:rPr lang="en-GB" sz="2800" dirty="0" smtClean="0"/>
                        <a:t>6</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DRC</a:t>
                      </a:r>
                    </a:p>
                  </a:txBody>
                  <a:tcPr/>
                </a:tc>
                <a:tc>
                  <a:txBody>
                    <a:bodyPr/>
                    <a:lstStyle/>
                    <a:p>
                      <a:pPr algn="ctr"/>
                      <a:r>
                        <a:rPr lang="en-GB" sz="2800" dirty="0" smtClean="0"/>
                        <a:t>2</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White</a:t>
                      </a:r>
                      <a:r>
                        <a:rPr lang="en-GB" sz="2800" baseline="0" dirty="0" smtClean="0"/>
                        <a:t> British</a:t>
                      </a:r>
                      <a:endParaRPr lang="en-GB" sz="2800"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1</a:t>
                      </a:r>
                    </a:p>
                  </a:txBody>
                  <a:tcPr/>
                </a:tc>
              </a:tr>
              <a:tr h="50075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Nigerian</a:t>
                      </a:r>
                    </a:p>
                  </a:txBody>
                  <a:tcPr/>
                </a:tc>
                <a:tc>
                  <a:txBody>
                    <a:bodyPr/>
                    <a:lstStyle/>
                    <a:p>
                      <a:pPr algn="ctr"/>
                      <a:r>
                        <a:rPr lang="en-GB" sz="2800" dirty="0" smtClean="0"/>
                        <a:t>6</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Egyptian</a:t>
                      </a:r>
                    </a:p>
                  </a:txBody>
                  <a:tcPr/>
                </a:tc>
                <a:tc>
                  <a:txBody>
                    <a:bodyPr/>
                    <a:lstStyle/>
                    <a:p>
                      <a:pPr algn="ctr"/>
                      <a:r>
                        <a:rPr lang="en-GB" sz="2800" dirty="0" smtClean="0"/>
                        <a:t>1</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Unknown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7</a:t>
                      </a:r>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Somali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Eritrean</a:t>
                      </a:r>
                    </a:p>
                  </a:txBody>
                  <a:tcPr/>
                </a:tc>
                <a:tc>
                  <a:txBody>
                    <a:bodyPr/>
                    <a:lstStyle/>
                    <a:p>
                      <a:pPr algn="ctr"/>
                      <a:r>
                        <a:rPr lang="en-GB" sz="2800" dirty="0" smtClean="0"/>
                        <a:t>1</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smtClean="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Black African</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dirty="0" smtClean="0"/>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800" dirty="0" smtClean="0"/>
                        <a:t>Hungarian</a:t>
                      </a:r>
                    </a:p>
                  </a:txBody>
                  <a:tcPr/>
                </a:tc>
                <a:tc>
                  <a:txBody>
                    <a:bodyPr/>
                    <a:lstStyle/>
                    <a:p>
                      <a:pPr algn="ctr"/>
                      <a:r>
                        <a:rPr lang="en-GB" sz="2800" dirty="0" smtClean="0"/>
                        <a:t>1</a:t>
                      </a:r>
                      <a:endParaRPr lang="en-GB"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800" dirty="0" smtClean="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800" dirty="0" smtClean="0"/>
                    </a:p>
                  </a:txBody>
                  <a:tcPr/>
                </a:tc>
              </a:tr>
            </a:tbl>
          </a:graphicData>
        </a:graphic>
      </p:graphicFrame>
    </p:spTree>
    <p:extLst>
      <p:ext uri="{BB962C8B-B14F-4D97-AF65-F5344CB8AC3E}">
        <p14:creationId xmlns:p14="http://schemas.microsoft.com/office/powerpoint/2010/main" val="2777618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graphicFrame>
        <p:nvGraphicFramePr>
          <p:cNvPr id="6" name="Table 5"/>
          <p:cNvGraphicFramePr>
            <a:graphicFrameLocks noGrp="1"/>
          </p:cNvGraphicFramePr>
          <p:nvPr>
            <p:extLst/>
          </p:nvPr>
        </p:nvGraphicFramePr>
        <p:xfrm>
          <a:off x="2912967" y="187297"/>
          <a:ext cx="5400823" cy="6465569"/>
        </p:xfrm>
        <a:graphic>
          <a:graphicData uri="http://schemas.openxmlformats.org/drawingml/2006/table">
            <a:tbl>
              <a:tblPr firstRow="1" bandRow="1">
                <a:tableStyleId>{5C22544A-7EE6-4342-B048-85BDC9FD1C3A}</a:tableStyleId>
              </a:tblPr>
              <a:tblGrid>
                <a:gridCol w="2349504"/>
                <a:gridCol w="3051319"/>
              </a:tblGrid>
              <a:tr h="674369">
                <a:tc>
                  <a:txBody>
                    <a:bodyPr/>
                    <a:lstStyle/>
                    <a:p>
                      <a:r>
                        <a:rPr lang="en-GB" sz="3200" dirty="0" smtClean="0"/>
                        <a:t>Age</a:t>
                      </a:r>
                      <a:endParaRPr lang="en-GB" sz="3200" dirty="0"/>
                    </a:p>
                  </a:txBody>
                  <a:tcPr/>
                </a:tc>
                <a:tc>
                  <a:txBody>
                    <a:bodyPr/>
                    <a:lstStyle/>
                    <a:p>
                      <a:pPr algn="ctr"/>
                      <a:r>
                        <a:rPr lang="en-GB" sz="3200" dirty="0" smtClean="0"/>
                        <a:t>Number </a:t>
                      </a:r>
                      <a:endParaRPr lang="en-GB" sz="3200" dirty="0"/>
                    </a:p>
                  </a:txBody>
                  <a:tcPr/>
                </a:tc>
              </a:tr>
              <a:tr h="370840">
                <a:tc>
                  <a:txBody>
                    <a:bodyPr/>
                    <a:lstStyle/>
                    <a:p>
                      <a:r>
                        <a:rPr lang="en-GB" sz="3200" dirty="0" smtClean="0"/>
                        <a:t>0 – 11</a:t>
                      </a:r>
                      <a:endParaRPr lang="en-GB" sz="3200" dirty="0"/>
                    </a:p>
                  </a:txBody>
                  <a:tcPr/>
                </a:tc>
                <a:tc>
                  <a:txBody>
                    <a:bodyPr/>
                    <a:lstStyle/>
                    <a:p>
                      <a:pPr algn="ctr"/>
                      <a:r>
                        <a:rPr lang="en-GB" sz="3200" dirty="0" smtClean="0"/>
                        <a:t>12</a:t>
                      </a:r>
                      <a:endParaRPr lang="en-GB" sz="3200" dirty="0"/>
                    </a:p>
                  </a:txBody>
                  <a:tcPr/>
                </a:tc>
              </a:tr>
              <a:tr h="370840">
                <a:tc>
                  <a:txBody>
                    <a:bodyPr/>
                    <a:lstStyle/>
                    <a:p>
                      <a:r>
                        <a:rPr lang="en-GB" sz="3200" dirty="0" smtClean="0"/>
                        <a:t>12 – 13</a:t>
                      </a:r>
                      <a:endParaRPr lang="en-GB" sz="3200" dirty="0"/>
                    </a:p>
                  </a:txBody>
                  <a:tcPr/>
                </a:tc>
                <a:tc>
                  <a:txBody>
                    <a:bodyPr/>
                    <a:lstStyle/>
                    <a:p>
                      <a:pPr algn="ctr"/>
                      <a:r>
                        <a:rPr lang="en-GB" sz="3200" dirty="0" smtClean="0"/>
                        <a:t>17</a:t>
                      </a:r>
                      <a:endParaRPr lang="en-GB" sz="3200" dirty="0"/>
                    </a:p>
                  </a:txBody>
                  <a:tcPr/>
                </a:tc>
              </a:tr>
              <a:tr h="370840">
                <a:tc>
                  <a:txBody>
                    <a:bodyPr/>
                    <a:lstStyle/>
                    <a:p>
                      <a:r>
                        <a:rPr lang="en-GB" sz="3200" dirty="0" smtClean="0"/>
                        <a:t>14 -  15 </a:t>
                      </a:r>
                      <a:endParaRPr lang="en-GB" sz="3200" dirty="0"/>
                    </a:p>
                  </a:txBody>
                  <a:tcPr/>
                </a:tc>
                <a:tc>
                  <a:txBody>
                    <a:bodyPr/>
                    <a:lstStyle/>
                    <a:p>
                      <a:pPr algn="ctr"/>
                      <a:r>
                        <a:rPr lang="en-GB" sz="3200" dirty="0" smtClean="0"/>
                        <a:t>34</a:t>
                      </a:r>
                      <a:endParaRPr lang="en-GB" sz="3200" dirty="0"/>
                    </a:p>
                  </a:txBody>
                  <a:tcPr/>
                </a:tc>
              </a:tr>
              <a:tr h="370840">
                <a:tc>
                  <a:txBody>
                    <a:bodyPr/>
                    <a:lstStyle/>
                    <a:p>
                      <a:r>
                        <a:rPr lang="en-GB" sz="3200" dirty="0" smtClean="0"/>
                        <a:t>16 - 18</a:t>
                      </a:r>
                      <a:endParaRPr lang="en-GB" sz="3200" dirty="0"/>
                    </a:p>
                  </a:txBody>
                  <a:tcPr/>
                </a:tc>
                <a:tc>
                  <a:txBody>
                    <a:bodyPr/>
                    <a:lstStyle/>
                    <a:p>
                      <a:pPr algn="ctr"/>
                      <a:r>
                        <a:rPr lang="en-GB" sz="3200" dirty="0" smtClean="0"/>
                        <a:t>83</a:t>
                      </a:r>
                      <a:endParaRPr lang="en-GB" sz="3200" dirty="0"/>
                    </a:p>
                  </a:txBody>
                  <a:tcPr/>
                </a:tc>
              </a:tr>
              <a:tr h="370840">
                <a:tc>
                  <a:txBody>
                    <a:bodyPr/>
                    <a:lstStyle/>
                    <a:p>
                      <a:r>
                        <a:rPr lang="en-GB" sz="3200" dirty="0" smtClean="0"/>
                        <a:t>19 - 25</a:t>
                      </a:r>
                      <a:endParaRPr lang="en-GB" sz="3200" dirty="0"/>
                    </a:p>
                  </a:txBody>
                  <a:tcPr/>
                </a:tc>
                <a:tc>
                  <a:txBody>
                    <a:bodyPr/>
                    <a:lstStyle/>
                    <a:p>
                      <a:pPr algn="ctr"/>
                      <a:r>
                        <a:rPr lang="en-GB" sz="3200" dirty="0" smtClean="0"/>
                        <a:t>75</a:t>
                      </a:r>
                      <a:endParaRPr lang="en-GB" sz="3200" dirty="0"/>
                    </a:p>
                  </a:txBody>
                  <a:tcPr/>
                </a:tc>
              </a:tr>
              <a:tr h="370840">
                <a:tc>
                  <a:txBody>
                    <a:bodyPr/>
                    <a:lstStyle/>
                    <a:p>
                      <a:r>
                        <a:rPr lang="en-GB" sz="3200" dirty="0" smtClean="0"/>
                        <a:t>26 - 30</a:t>
                      </a:r>
                      <a:endParaRPr lang="en-GB" sz="3200" dirty="0"/>
                    </a:p>
                  </a:txBody>
                  <a:tcPr/>
                </a:tc>
                <a:tc>
                  <a:txBody>
                    <a:bodyPr/>
                    <a:lstStyle/>
                    <a:p>
                      <a:pPr algn="ctr"/>
                      <a:r>
                        <a:rPr lang="en-GB" sz="3200" dirty="0" smtClean="0"/>
                        <a:t>47</a:t>
                      </a:r>
                      <a:endParaRPr lang="en-GB" sz="3200" dirty="0"/>
                    </a:p>
                  </a:txBody>
                  <a:tcPr/>
                </a:tc>
              </a:tr>
              <a:tr h="370840">
                <a:tc>
                  <a:txBody>
                    <a:bodyPr/>
                    <a:lstStyle/>
                    <a:p>
                      <a:r>
                        <a:rPr lang="en-GB" sz="3200" dirty="0" smtClean="0"/>
                        <a:t>31 - 39</a:t>
                      </a:r>
                      <a:endParaRPr lang="en-GB" sz="3200" dirty="0"/>
                    </a:p>
                  </a:txBody>
                  <a:tcPr/>
                </a:tc>
                <a:tc>
                  <a:txBody>
                    <a:bodyPr/>
                    <a:lstStyle/>
                    <a:p>
                      <a:pPr algn="ctr"/>
                      <a:r>
                        <a:rPr lang="en-GB" sz="3200" dirty="0" smtClean="0"/>
                        <a:t>51</a:t>
                      </a:r>
                      <a:endParaRPr lang="en-GB" sz="3200" dirty="0"/>
                    </a:p>
                  </a:txBody>
                  <a:tcPr/>
                </a:tc>
              </a:tr>
              <a:tr h="370840">
                <a:tc>
                  <a:txBody>
                    <a:bodyPr/>
                    <a:lstStyle/>
                    <a:p>
                      <a:r>
                        <a:rPr lang="en-GB" sz="3200" dirty="0" smtClean="0"/>
                        <a:t>40 – 49 </a:t>
                      </a:r>
                      <a:endParaRPr lang="en-GB" sz="3200" dirty="0"/>
                    </a:p>
                  </a:txBody>
                  <a:tcPr/>
                </a:tc>
                <a:tc>
                  <a:txBody>
                    <a:bodyPr/>
                    <a:lstStyle/>
                    <a:p>
                      <a:pPr algn="ctr"/>
                      <a:r>
                        <a:rPr lang="en-GB" sz="3200" dirty="0" smtClean="0"/>
                        <a:t>22</a:t>
                      </a:r>
                      <a:endParaRPr lang="en-GB" sz="3200" dirty="0"/>
                    </a:p>
                  </a:txBody>
                  <a:tcPr/>
                </a:tc>
              </a:tr>
              <a:tr h="370840">
                <a:tc>
                  <a:txBody>
                    <a:bodyPr/>
                    <a:lstStyle/>
                    <a:p>
                      <a:r>
                        <a:rPr lang="en-GB" sz="3200" dirty="0" smtClean="0"/>
                        <a:t>50+</a:t>
                      </a:r>
                      <a:endParaRPr lang="en-GB" sz="3200" dirty="0"/>
                    </a:p>
                  </a:txBody>
                  <a:tcPr/>
                </a:tc>
                <a:tc>
                  <a:txBody>
                    <a:bodyPr/>
                    <a:lstStyle/>
                    <a:p>
                      <a:pPr algn="ctr"/>
                      <a:r>
                        <a:rPr lang="en-GB" sz="3200" dirty="0" smtClean="0"/>
                        <a:t>3</a:t>
                      </a:r>
                      <a:endParaRPr lang="en-GB" sz="3200" dirty="0"/>
                    </a:p>
                  </a:txBody>
                  <a:tcPr/>
                </a:tc>
              </a:tr>
              <a:tr h="370840">
                <a:tc>
                  <a:txBody>
                    <a:bodyPr/>
                    <a:lstStyle/>
                    <a:p>
                      <a:r>
                        <a:rPr lang="en-GB" sz="3200" dirty="0" smtClean="0"/>
                        <a:t>Unknown</a:t>
                      </a:r>
                      <a:endParaRPr lang="en-GB" sz="3200" dirty="0"/>
                    </a:p>
                  </a:txBody>
                  <a:tcPr/>
                </a:tc>
                <a:tc>
                  <a:txBody>
                    <a:bodyPr/>
                    <a:lstStyle/>
                    <a:p>
                      <a:pPr algn="ctr"/>
                      <a:r>
                        <a:rPr lang="en-GB" sz="3200" dirty="0" smtClean="0"/>
                        <a:t>6</a:t>
                      </a:r>
                      <a:endParaRPr lang="en-GB" sz="3200" dirty="0"/>
                    </a:p>
                  </a:txBody>
                  <a:tcPr/>
                </a:tc>
              </a:tr>
            </a:tbl>
          </a:graphicData>
        </a:graphic>
      </p:graphicFrame>
    </p:spTree>
    <p:extLst>
      <p:ext uri="{BB962C8B-B14F-4D97-AF65-F5344CB8AC3E}">
        <p14:creationId xmlns:p14="http://schemas.microsoft.com/office/powerpoint/2010/main" val="1404951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896859" y="336551"/>
            <a:ext cx="7772400" cy="693737"/>
          </a:xfrm>
        </p:spPr>
        <p:txBody>
          <a:bodyPr>
            <a:normAutofit fontScale="90000"/>
          </a:bodyPr>
          <a:lstStyle/>
          <a:p>
            <a:r>
              <a:rPr lang="en-GB" altLang="en-US" dirty="0" smtClean="0"/>
              <a:t>Project Choice GM data </a:t>
            </a:r>
          </a:p>
        </p:txBody>
      </p:sp>
      <p:sp>
        <p:nvSpPr>
          <p:cNvPr id="3" name="Content Placeholder 2"/>
          <p:cNvSpPr>
            <a:spLocks noGrp="1"/>
          </p:cNvSpPr>
          <p:nvPr>
            <p:ph idx="1"/>
          </p:nvPr>
        </p:nvSpPr>
        <p:spPr>
          <a:xfrm>
            <a:off x="1465917" y="950610"/>
            <a:ext cx="10363200" cy="5165558"/>
          </a:xfrm>
        </p:spPr>
        <p:txBody>
          <a:bodyPr>
            <a:normAutofit/>
          </a:bodyPr>
          <a:lstStyle/>
          <a:p>
            <a:pPr>
              <a:defRPr/>
            </a:pPr>
            <a:r>
              <a:rPr lang="en-GB" sz="3200" b="1" dirty="0" smtClean="0">
                <a:solidFill>
                  <a:srgbClr val="0070C0"/>
                </a:solidFill>
              </a:rPr>
              <a:t>53 (15%) </a:t>
            </a:r>
            <a:r>
              <a:rPr lang="en-GB" sz="3200" dirty="0" smtClean="0"/>
              <a:t>clients were asylum seekers, refugees or NRPF </a:t>
            </a:r>
          </a:p>
          <a:p>
            <a:pPr>
              <a:defRPr/>
            </a:pPr>
            <a:r>
              <a:rPr lang="en-GB" sz="3200" b="1" dirty="0" smtClean="0">
                <a:solidFill>
                  <a:srgbClr val="0070C0"/>
                </a:solidFill>
              </a:rPr>
              <a:t>18 (5%)</a:t>
            </a:r>
            <a:r>
              <a:rPr lang="en-GB" sz="3200" dirty="0" smtClean="0"/>
              <a:t> clients were male </a:t>
            </a:r>
          </a:p>
          <a:p>
            <a:pPr>
              <a:defRPr/>
            </a:pPr>
            <a:r>
              <a:rPr lang="en-GB" sz="3200" b="1" dirty="0" smtClean="0">
                <a:solidFill>
                  <a:srgbClr val="0070C0"/>
                </a:solidFill>
              </a:rPr>
              <a:t>6 (2%)</a:t>
            </a:r>
            <a:r>
              <a:rPr lang="en-GB" sz="3200" dirty="0" smtClean="0"/>
              <a:t> LGBT client </a:t>
            </a:r>
          </a:p>
          <a:p>
            <a:pPr>
              <a:defRPr/>
            </a:pPr>
            <a:r>
              <a:rPr lang="en-GB" sz="3200" b="1" dirty="0" smtClean="0">
                <a:solidFill>
                  <a:srgbClr val="0070C0"/>
                </a:solidFill>
              </a:rPr>
              <a:t>28 (8%)</a:t>
            </a:r>
            <a:r>
              <a:rPr lang="en-GB" sz="3200" dirty="0" smtClean="0"/>
              <a:t> of the clients stated that they had a disability </a:t>
            </a:r>
          </a:p>
          <a:p>
            <a:pPr>
              <a:defRPr/>
            </a:pPr>
            <a:r>
              <a:rPr lang="en-GB" sz="3200" b="1" dirty="0" smtClean="0">
                <a:solidFill>
                  <a:srgbClr val="0070C0"/>
                </a:solidFill>
              </a:rPr>
              <a:t>75 (21%)</a:t>
            </a:r>
            <a:r>
              <a:rPr lang="en-GB" sz="3200" dirty="0" smtClean="0"/>
              <a:t> clients also identified as having mental health issues or seeking support for their mental health</a:t>
            </a:r>
          </a:p>
          <a:p>
            <a:pPr>
              <a:defRPr/>
            </a:pPr>
            <a:r>
              <a:rPr lang="en-GB" sz="3200" b="1" dirty="0" smtClean="0">
                <a:solidFill>
                  <a:srgbClr val="0070C0"/>
                </a:solidFill>
              </a:rPr>
              <a:t>13 (4%)</a:t>
            </a:r>
            <a:r>
              <a:rPr lang="en-GB" sz="3200" dirty="0" smtClean="0"/>
              <a:t> clients also had substance misuse issues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312967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83328"/>
            <a:ext cx="7772400" cy="693737"/>
          </a:xfrm>
        </p:spPr>
        <p:txBody>
          <a:bodyPr>
            <a:normAutofit fontScale="90000"/>
          </a:bodyPr>
          <a:lstStyle/>
          <a:p>
            <a:r>
              <a:rPr lang="en-GB" altLang="en-US" i="1" u="sng" dirty="0" smtClean="0">
                <a:solidFill>
                  <a:srgbClr val="0070C0"/>
                </a:solidFill>
              </a:rPr>
              <a:t>Rochdale</a:t>
            </a:r>
            <a:r>
              <a:rPr lang="en-GB" altLang="en-US" dirty="0" smtClean="0"/>
              <a:t> and HBVA</a:t>
            </a:r>
          </a:p>
        </p:txBody>
      </p:sp>
      <p:sp>
        <p:nvSpPr>
          <p:cNvPr id="64515" name="Content Placeholder 2"/>
          <p:cNvSpPr>
            <a:spLocks noGrp="1"/>
          </p:cNvSpPr>
          <p:nvPr>
            <p:ph idx="1"/>
          </p:nvPr>
        </p:nvSpPr>
        <p:spPr>
          <a:xfrm>
            <a:off x="1333155" y="1030287"/>
            <a:ext cx="10711700" cy="5570209"/>
          </a:xfrm>
        </p:spPr>
        <p:txBody>
          <a:bodyPr numCol="2">
            <a:noAutofit/>
          </a:bodyPr>
          <a:lstStyle/>
          <a:p>
            <a:pPr>
              <a:spcBef>
                <a:spcPts val="0"/>
              </a:spcBef>
              <a:spcAft>
                <a:spcPts val="0"/>
              </a:spcAft>
            </a:pPr>
            <a:r>
              <a:rPr lang="en-GB" altLang="en-US" sz="2600" b="1" dirty="0" smtClean="0">
                <a:solidFill>
                  <a:srgbClr val="0070C0"/>
                </a:solidFill>
              </a:rPr>
              <a:t>29</a:t>
            </a:r>
            <a:r>
              <a:rPr lang="en-GB" altLang="en-US" sz="2600" dirty="0" smtClean="0"/>
              <a:t> </a:t>
            </a:r>
            <a:r>
              <a:rPr lang="en-GB" altLang="en-US" sz="2600" dirty="0"/>
              <a:t>cases responded to since </a:t>
            </a:r>
            <a:r>
              <a:rPr lang="en-GB" altLang="en-US" sz="2600" dirty="0" smtClean="0"/>
              <a:t>Nov 2017</a:t>
            </a:r>
          </a:p>
          <a:p>
            <a:pPr>
              <a:spcBef>
                <a:spcPts val="0"/>
              </a:spcBef>
              <a:spcAft>
                <a:spcPts val="0"/>
              </a:spcAft>
            </a:pPr>
            <a:r>
              <a:rPr lang="en-GB" altLang="en-US" sz="2600" b="1" dirty="0" smtClean="0">
                <a:solidFill>
                  <a:srgbClr val="0070C0"/>
                </a:solidFill>
              </a:rPr>
              <a:t>Referring </a:t>
            </a:r>
            <a:r>
              <a:rPr lang="en-GB" altLang="en-US" sz="2600" b="1" dirty="0">
                <a:solidFill>
                  <a:srgbClr val="0070C0"/>
                </a:solidFill>
              </a:rPr>
              <a:t>Agency: </a:t>
            </a:r>
          </a:p>
          <a:p>
            <a:pPr lvl="1">
              <a:spcBef>
                <a:spcPts val="0"/>
              </a:spcBef>
              <a:spcAft>
                <a:spcPts val="0"/>
              </a:spcAft>
            </a:pPr>
            <a:r>
              <a:rPr lang="en-GB" altLang="en-US" sz="2400" b="1" dirty="0" smtClean="0">
                <a:solidFill>
                  <a:srgbClr val="0070C0"/>
                </a:solidFill>
              </a:rPr>
              <a:t>10: </a:t>
            </a:r>
            <a:r>
              <a:rPr lang="en-GB" altLang="en-US" sz="2400" dirty="0"/>
              <a:t>Children’s Social Care</a:t>
            </a:r>
          </a:p>
          <a:p>
            <a:pPr lvl="1">
              <a:spcBef>
                <a:spcPts val="0"/>
              </a:spcBef>
              <a:spcAft>
                <a:spcPts val="0"/>
              </a:spcAft>
            </a:pPr>
            <a:r>
              <a:rPr lang="en-GB" altLang="en-US" sz="2400" b="1" dirty="0">
                <a:solidFill>
                  <a:srgbClr val="0070C0"/>
                </a:solidFill>
              </a:rPr>
              <a:t>6</a:t>
            </a:r>
            <a:r>
              <a:rPr lang="en-GB" altLang="en-US" sz="2400" b="1" dirty="0" smtClean="0">
                <a:solidFill>
                  <a:srgbClr val="0070C0"/>
                </a:solidFill>
              </a:rPr>
              <a:t>: </a:t>
            </a:r>
            <a:r>
              <a:rPr lang="en-GB" altLang="en-US" sz="2400" dirty="0" smtClean="0"/>
              <a:t>Police </a:t>
            </a:r>
          </a:p>
          <a:p>
            <a:pPr lvl="1">
              <a:spcBef>
                <a:spcPts val="0"/>
              </a:spcBef>
              <a:spcAft>
                <a:spcPts val="0"/>
              </a:spcAft>
            </a:pPr>
            <a:r>
              <a:rPr lang="en-GB" altLang="en-US" sz="2400" b="1" dirty="0">
                <a:solidFill>
                  <a:srgbClr val="0070C0"/>
                </a:solidFill>
              </a:rPr>
              <a:t>3</a:t>
            </a:r>
            <a:r>
              <a:rPr lang="en-GB" altLang="en-US" sz="2400" b="1" dirty="0" smtClean="0">
                <a:solidFill>
                  <a:srgbClr val="0070C0"/>
                </a:solidFill>
              </a:rPr>
              <a:t>: </a:t>
            </a:r>
            <a:r>
              <a:rPr lang="en-GB" altLang="en-US" sz="2400" dirty="0" smtClean="0"/>
              <a:t>Self-referral, Health, DV Service  </a:t>
            </a:r>
            <a:endParaRPr lang="en-GB" altLang="en-US" sz="2400" dirty="0"/>
          </a:p>
          <a:p>
            <a:pPr lvl="1">
              <a:spcBef>
                <a:spcPts val="0"/>
              </a:spcBef>
              <a:spcAft>
                <a:spcPts val="0"/>
              </a:spcAft>
            </a:pPr>
            <a:r>
              <a:rPr lang="en-GB" altLang="en-US" sz="2400" b="1" dirty="0" smtClean="0">
                <a:solidFill>
                  <a:srgbClr val="0070C0"/>
                </a:solidFill>
              </a:rPr>
              <a:t>2: </a:t>
            </a:r>
            <a:r>
              <a:rPr lang="en-GB" altLang="en-US" sz="2400" dirty="0" smtClean="0"/>
              <a:t>Other  </a:t>
            </a:r>
          </a:p>
          <a:p>
            <a:pPr lvl="1">
              <a:spcBef>
                <a:spcPts val="0"/>
              </a:spcBef>
              <a:spcAft>
                <a:spcPts val="0"/>
              </a:spcAft>
            </a:pPr>
            <a:r>
              <a:rPr lang="en-GB" altLang="en-US" sz="2400" b="1" dirty="0" smtClean="0">
                <a:solidFill>
                  <a:srgbClr val="0070C0"/>
                </a:solidFill>
              </a:rPr>
              <a:t>1</a:t>
            </a:r>
            <a:r>
              <a:rPr lang="en-GB" altLang="en-US" sz="2400" dirty="0" smtClean="0"/>
              <a:t> each from Education and Adult Social Care</a:t>
            </a:r>
          </a:p>
          <a:p>
            <a:pPr marL="457200" lvl="1" indent="0">
              <a:spcBef>
                <a:spcPts val="0"/>
              </a:spcBef>
              <a:spcAft>
                <a:spcPts val="0"/>
              </a:spcAft>
              <a:buNone/>
            </a:pPr>
            <a:endParaRPr lang="en-GB" altLang="en-US" sz="2400" dirty="0" smtClean="0"/>
          </a:p>
          <a:p>
            <a:pPr lvl="1">
              <a:spcBef>
                <a:spcPts val="0"/>
              </a:spcBef>
              <a:spcAft>
                <a:spcPts val="0"/>
              </a:spcAft>
            </a:pPr>
            <a:r>
              <a:rPr lang="en-GB" altLang="en-US" sz="2400" b="1" dirty="0" smtClean="0">
                <a:solidFill>
                  <a:srgbClr val="0070C0"/>
                </a:solidFill>
              </a:rPr>
              <a:t> </a:t>
            </a:r>
            <a:r>
              <a:rPr lang="en-GB" altLang="en-US" sz="2600" b="1" dirty="0" smtClean="0">
                <a:solidFill>
                  <a:srgbClr val="0070C0"/>
                </a:solidFill>
              </a:rPr>
              <a:t>Ethnicity: </a:t>
            </a:r>
          </a:p>
          <a:p>
            <a:pPr lvl="2">
              <a:spcBef>
                <a:spcPts val="0"/>
              </a:spcBef>
              <a:spcAft>
                <a:spcPts val="0"/>
              </a:spcAft>
            </a:pPr>
            <a:r>
              <a:rPr lang="en-GB" altLang="en-US" sz="2200" dirty="0" smtClean="0"/>
              <a:t>24: </a:t>
            </a:r>
            <a:r>
              <a:rPr lang="en-GB" altLang="en-US" sz="2200" dirty="0"/>
              <a:t>Pakistani </a:t>
            </a:r>
            <a:endParaRPr lang="en-GB" altLang="en-US" sz="2200" dirty="0" smtClean="0"/>
          </a:p>
          <a:p>
            <a:pPr lvl="2">
              <a:spcBef>
                <a:spcPts val="0"/>
              </a:spcBef>
              <a:spcAft>
                <a:spcPts val="0"/>
              </a:spcAft>
            </a:pPr>
            <a:r>
              <a:rPr lang="en-GB" altLang="en-US" sz="2200" dirty="0" smtClean="0"/>
              <a:t>3: Bangladeshi </a:t>
            </a:r>
            <a:endParaRPr lang="en-GB" altLang="en-US" sz="2200" dirty="0"/>
          </a:p>
          <a:p>
            <a:pPr>
              <a:spcBef>
                <a:spcPts val="0"/>
              </a:spcBef>
              <a:spcAft>
                <a:spcPts val="0"/>
              </a:spcAft>
              <a:defRPr/>
            </a:pPr>
            <a:endParaRPr lang="en-GB" sz="2600" dirty="0" smtClean="0"/>
          </a:p>
          <a:p>
            <a:pPr>
              <a:spcBef>
                <a:spcPts val="0"/>
              </a:spcBef>
              <a:spcAft>
                <a:spcPts val="0"/>
              </a:spcAft>
              <a:defRPr/>
            </a:pPr>
            <a:r>
              <a:rPr lang="en-GB" sz="2600" b="1" dirty="0" smtClean="0">
                <a:solidFill>
                  <a:srgbClr val="0070C0"/>
                </a:solidFill>
              </a:rPr>
              <a:t>1 </a:t>
            </a:r>
            <a:r>
              <a:rPr lang="en-GB" sz="2600" dirty="0" smtClean="0"/>
              <a:t>male client </a:t>
            </a:r>
            <a:endParaRPr lang="en-GB" sz="2600" b="1" dirty="0" smtClean="0">
              <a:solidFill>
                <a:srgbClr val="0070C0"/>
              </a:solidFill>
            </a:endParaRPr>
          </a:p>
          <a:p>
            <a:pPr>
              <a:spcBef>
                <a:spcPts val="0"/>
              </a:spcBef>
              <a:spcAft>
                <a:spcPts val="0"/>
              </a:spcAft>
              <a:defRPr/>
            </a:pPr>
            <a:r>
              <a:rPr lang="en-GB" sz="2600" b="1" dirty="0">
                <a:solidFill>
                  <a:srgbClr val="0070C0"/>
                </a:solidFill>
              </a:rPr>
              <a:t>4</a:t>
            </a:r>
            <a:r>
              <a:rPr lang="en-GB" sz="2600" b="1" dirty="0" smtClean="0">
                <a:solidFill>
                  <a:srgbClr val="0070C0"/>
                </a:solidFill>
              </a:rPr>
              <a:t> </a:t>
            </a:r>
            <a:r>
              <a:rPr lang="en-GB" sz="2600" dirty="0" smtClean="0"/>
              <a:t>clients NRPF </a:t>
            </a:r>
          </a:p>
          <a:p>
            <a:pPr>
              <a:spcBef>
                <a:spcPts val="0"/>
              </a:spcBef>
              <a:spcAft>
                <a:spcPts val="0"/>
              </a:spcAft>
              <a:defRPr/>
            </a:pPr>
            <a:r>
              <a:rPr lang="en-GB" sz="2600" b="1" dirty="0">
                <a:solidFill>
                  <a:srgbClr val="0070C0"/>
                </a:solidFill>
              </a:rPr>
              <a:t>7</a:t>
            </a:r>
            <a:r>
              <a:rPr lang="en-GB" sz="2600" b="1" dirty="0" smtClean="0">
                <a:solidFill>
                  <a:srgbClr val="0070C0"/>
                </a:solidFill>
              </a:rPr>
              <a:t> </a:t>
            </a:r>
            <a:r>
              <a:rPr lang="en-GB" sz="2600" dirty="0" smtClean="0"/>
              <a:t>clients were pregnant; 5 of which were concealed  </a:t>
            </a:r>
          </a:p>
          <a:p>
            <a:pPr>
              <a:spcBef>
                <a:spcPts val="0"/>
              </a:spcBef>
              <a:spcAft>
                <a:spcPts val="0"/>
              </a:spcAft>
              <a:defRPr/>
            </a:pPr>
            <a:r>
              <a:rPr lang="en-GB" sz="2600" b="1" dirty="0" smtClean="0">
                <a:solidFill>
                  <a:srgbClr val="0070C0"/>
                </a:solidFill>
              </a:rPr>
              <a:t>10 </a:t>
            </a:r>
            <a:r>
              <a:rPr lang="en-GB" sz="2600" dirty="0"/>
              <a:t>clients also identified as having mental health </a:t>
            </a:r>
            <a:r>
              <a:rPr lang="en-GB" sz="2600" dirty="0" smtClean="0"/>
              <a:t>issues</a:t>
            </a:r>
          </a:p>
          <a:p>
            <a:pPr>
              <a:spcBef>
                <a:spcPts val="0"/>
              </a:spcBef>
              <a:spcAft>
                <a:spcPts val="0"/>
              </a:spcAft>
              <a:defRPr/>
            </a:pPr>
            <a:r>
              <a:rPr lang="en-GB" sz="2600" b="1" dirty="0" smtClean="0">
                <a:solidFill>
                  <a:srgbClr val="0070C0"/>
                </a:solidFill>
              </a:rPr>
              <a:t>4 </a:t>
            </a:r>
            <a:r>
              <a:rPr lang="en-GB" sz="2600" dirty="0" smtClean="0"/>
              <a:t>clients had substance misuse issues</a:t>
            </a:r>
          </a:p>
          <a:p>
            <a:pPr>
              <a:spcBef>
                <a:spcPts val="0"/>
              </a:spcBef>
              <a:spcAft>
                <a:spcPts val="0"/>
              </a:spcAft>
              <a:defRPr/>
            </a:pPr>
            <a:r>
              <a:rPr lang="en-GB" altLang="en-US" sz="2600" b="1" dirty="0" smtClean="0">
                <a:solidFill>
                  <a:srgbClr val="0070C0"/>
                </a:solidFill>
              </a:rPr>
              <a:t>3 </a:t>
            </a:r>
            <a:r>
              <a:rPr lang="en-GB" altLang="en-US" sz="2600" dirty="0"/>
              <a:t>FMPOs </a:t>
            </a:r>
            <a:r>
              <a:rPr lang="en-GB" altLang="en-US" sz="2600" dirty="0" smtClean="0"/>
              <a:t>obtained</a:t>
            </a:r>
          </a:p>
          <a:p>
            <a:pPr>
              <a:spcBef>
                <a:spcPts val="0"/>
              </a:spcBef>
              <a:spcAft>
                <a:spcPts val="0"/>
              </a:spcAft>
              <a:defRPr/>
            </a:pPr>
            <a:r>
              <a:rPr lang="en-GB" altLang="en-US" sz="2600" b="1" dirty="0">
                <a:solidFill>
                  <a:srgbClr val="0070C0"/>
                </a:solidFill>
              </a:rPr>
              <a:t>3</a:t>
            </a:r>
            <a:r>
              <a:rPr lang="en-GB" altLang="en-US" sz="2600" b="1" dirty="0" smtClean="0">
                <a:solidFill>
                  <a:srgbClr val="0070C0"/>
                </a:solidFill>
              </a:rPr>
              <a:t> </a:t>
            </a:r>
            <a:r>
              <a:rPr lang="en-GB" altLang="en-US" sz="2600" dirty="0" smtClean="0"/>
              <a:t>clients supported with housing or homeless prevention </a:t>
            </a:r>
          </a:p>
          <a:p>
            <a:pPr>
              <a:spcBef>
                <a:spcPts val="0"/>
              </a:spcBef>
              <a:spcAft>
                <a:spcPts val="0"/>
              </a:spcAft>
              <a:defRPr/>
            </a:pPr>
            <a:r>
              <a:rPr lang="en-GB" altLang="en-US" sz="2600" b="1" dirty="0" smtClean="0">
                <a:solidFill>
                  <a:srgbClr val="0070C0"/>
                </a:solidFill>
              </a:rPr>
              <a:t>4</a:t>
            </a:r>
            <a:r>
              <a:rPr lang="en-GB" altLang="en-US" sz="2600" dirty="0" smtClean="0"/>
              <a:t> clients added to HBV database </a:t>
            </a:r>
            <a:endParaRPr lang="en-GB" altLang="en-US"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29231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0645"/>
            <a:ext cx="10018713" cy="653603"/>
          </a:xfrm>
        </p:spPr>
        <p:txBody>
          <a:bodyPr>
            <a:normAutofit fontScale="90000"/>
          </a:bodyPr>
          <a:lstStyle/>
          <a:p>
            <a:r>
              <a:rPr lang="en-GB" dirty="0" smtClean="0"/>
              <a:t>One Chance Rule </a:t>
            </a:r>
            <a:endParaRPr lang="en-GB" dirty="0"/>
          </a:p>
        </p:txBody>
      </p:sp>
      <p:sp>
        <p:nvSpPr>
          <p:cNvPr id="3" name="Content Placeholder 2"/>
          <p:cNvSpPr>
            <a:spLocks noGrp="1"/>
          </p:cNvSpPr>
          <p:nvPr>
            <p:ph idx="1"/>
          </p:nvPr>
        </p:nvSpPr>
        <p:spPr>
          <a:xfrm>
            <a:off x="1419726" y="1590763"/>
            <a:ext cx="10434387" cy="5409126"/>
          </a:xfrm>
        </p:spPr>
        <p:txBody>
          <a:bodyPr>
            <a:normAutofit/>
          </a:bodyPr>
          <a:lstStyle/>
          <a:p>
            <a:pPr marL="0" indent="0" algn="ctr">
              <a:buFontTx/>
              <a:buNone/>
            </a:pPr>
            <a:r>
              <a:rPr lang="en-GB" altLang="en-US" sz="4800" dirty="0"/>
              <a:t>“You may only have the </a:t>
            </a:r>
            <a:r>
              <a:rPr lang="en-GB" altLang="en-US" sz="4800" b="1" dirty="0">
                <a:solidFill>
                  <a:srgbClr val="FF0000"/>
                </a:solidFill>
              </a:rPr>
              <a:t>one chance</a:t>
            </a:r>
            <a:r>
              <a:rPr lang="en-GB" altLang="en-US" sz="4800" dirty="0">
                <a:solidFill>
                  <a:srgbClr val="FF0000"/>
                </a:solidFill>
              </a:rPr>
              <a:t> </a:t>
            </a:r>
            <a:r>
              <a:rPr lang="en-GB" altLang="en-US" sz="4800" dirty="0"/>
              <a:t>to save a person’s life so </a:t>
            </a:r>
            <a:r>
              <a:rPr lang="en-GB" altLang="en-US" sz="4800" u="sng" dirty="0">
                <a:solidFill>
                  <a:srgbClr val="0070C0"/>
                </a:solidFill>
              </a:rPr>
              <a:t>get as much information</a:t>
            </a:r>
            <a:r>
              <a:rPr lang="en-GB" altLang="en-US" sz="4800" dirty="0">
                <a:solidFill>
                  <a:srgbClr val="0070C0"/>
                </a:solidFill>
              </a:rPr>
              <a:t> </a:t>
            </a:r>
            <a:r>
              <a:rPr lang="en-GB" altLang="en-US" sz="4800" dirty="0"/>
              <a:t>as you can in the </a:t>
            </a:r>
            <a:r>
              <a:rPr lang="en-GB" altLang="en-US" sz="4800" b="1" dirty="0">
                <a:solidFill>
                  <a:srgbClr val="FF0000"/>
                </a:solidFill>
              </a:rPr>
              <a:t>one chance</a:t>
            </a:r>
            <a:r>
              <a:rPr lang="en-GB" altLang="en-US" sz="4800" b="1" dirty="0"/>
              <a:t> </a:t>
            </a:r>
            <a:r>
              <a:rPr lang="en-GB" altLang="en-US" sz="4800" dirty="0"/>
              <a:t>you may ever have” </a:t>
            </a:r>
          </a:p>
          <a:p>
            <a:pPr marL="0" indent="0" algn="r">
              <a:buFontTx/>
              <a:buNone/>
            </a:pPr>
            <a:r>
              <a:rPr lang="en-GB" altLang="en-US" sz="2000" i="1" dirty="0">
                <a:hlinkClick r:id="rId2"/>
              </a:rPr>
              <a:t>Manchester Safeguarding Board’s: One Chance Rule </a:t>
            </a:r>
          </a:p>
          <a:p>
            <a:pPr marL="0" indent="0" algn="r">
              <a:buFontTx/>
              <a:buNone/>
            </a:pPr>
            <a:r>
              <a:rPr lang="en-GB" altLang="en-US" sz="2000" i="1" dirty="0">
                <a:hlinkClick r:id="rId2"/>
              </a:rPr>
              <a:t>Manchester’s Forced Marriage and ‘so called’ Honour Based Violence and Abuse Protocol 2018</a:t>
            </a:r>
            <a:endParaRPr lang="en-GB" altLang="en-US" sz="2000" i="1" dirty="0"/>
          </a:p>
          <a:p>
            <a:pPr marL="0" indent="0">
              <a:buNone/>
            </a:pPr>
            <a:endParaRPr lang="en-GB" sz="2800" i="1" dirty="0" smtClean="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2402152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0645"/>
            <a:ext cx="10018713" cy="653603"/>
          </a:xfrm>
        </p:spPr>
        <p:txBody>
          <a:bodyPr>
            <a:normAutofit fontScale="90000"/>
          </a:bodyPr>
          <a:lstStyle/>
          <a:p>
            <a:r>
              <a:rPr lang="en-GB" dirty="0" smtClean="0"/>
              <a:t>Key Points on HBV/A</a:t>
            </a:r>
            <a:endParaRPr lang="en-GB" dirty="0"/>
          </a:p>
        </p:txBody>
      </p:sp>
      <p:sp>
        <p:nvSpPr>
          <p:cNvPr id="3" name="Content Placeholder 2"/>
          <p:cNvSpPr>
            <a:spLocks noGrp="1"/>
          </p:cNvSpPr>
          <p:nvPr>
            <p:ph idx="1"/>
          </p:nvPr>
        </p:nvSpPr>
        <p:spPr>
          <a:xfrm>
            <a:off x="1484310" y="1445051"/>
            <a:ext cx="10018713" cy="5409126"/>
          </a:xfrm>
        </p:spPr>
        <p:txBody>
          <a:bodyPr>
            <a:normAutofit fontScale="92500" lnSpcReduction="10000"/>
          </a:bodyPr>
          <a:lstStyle/>
          <a:p>
            <a:r>
              <a:rPr lang="en-GB" sz="2800" dirty="0" smtClean="0"/>
              <a:t>One Chance Rule should always be used when working with victims of HBV and FM </a:t>
            </a:r>
            <a:r>
              <a:rPr lang="en-GB" sz="1900" i="1" dirty="0" smtClean="0">
                <a:solidFill>
                  <a:srgbClr val="0070C0"/>
                </a:solidFill>
              </a:rPr>
              <a:t>(condensed version – refer to GMP Intranet for full details)</a:t>
            </a:r>
            <a:endParaRPr lang="en-GB" sz="2800" i="1" dirty="0" smtClean="0">
              <a:solidFill>
                <a:srgbClr val="0070C0"/>
              </a:solidFill>
            </a:endParaRPr>
          </a:p>
          <a:p>
            <a:pPr lvl="1"/>
            <a:r>
              <a:rPr lang="en-GB" dirty="0" smtClean="0"/>
              <a:t>See victims on their own – this should be done immediately and in secure and private place </a:t>
            </a:r>
          </a:p>
          <a:p>
            <a:pPr lvl="1"/>
            <a:r>
              <a:rPr lang="en-GB" dirty="0" smtClean="0"/>
              <a:t>Reassure the victim about confidentiality </a:t>
            </a:r>
          </a:p>
          <a:p>
            <a:pPr lvl="1"/>
            <a:r>
              <a:rPr lang="en-GB" dirty="0" smtClean="0"/>
              <a:t>Accept what is being said to you; </a:t>
            </a:r>
          </a:p>
          <a:p>
            <a:pPr lvl="1"/>
            <a:r>
              <a:rPr lang="en-GB" dirty="0"/>
              <a:t>E</a:t>
            </a:r>
            <a:r>
              <a:rPr lang="en-GB" dirty="0" smtClean="0"/>
              <a:t>xplain to the victim options and possible outcomes. Respect their wishes </a:t>
            </a:r>
          </a:p>
          <a:p>
            <a:pPr lvl="1"/>
            <a:r>
              <a:rPr lang="en-GB" dirty="0"/>
              <a:t>Obtain full details of the victim and provide them with contact details for support </a:t>
            </a:r>
          </a:p>
          <a:p>
            <a:pPr lvl="1"/>
            <a:r>
              <a:rPr lang="en-GB" dirty="0"/>
              <a:t>Agree a safe way to make contact </a:t>
            </a:r>
          </a:p>
          <a:p>
            <a:pPr lvl="1"/>
            <a:r>
              <a:rPr lang="en-GB" dirty="0" smtClean="0"/>
              <a:t>Refer the case to the relevant person/agency </a:t>
            </a:r>
          </a:p>
          <a:p>
            <a:pPr lvl="1"/>
            <a:r>
              <a:rPr lang="en-GB" dirty="0" smtClean="0"/>
              <a:t>Consider the need for immediate police involvement, protection and placement away from family </a:t>
            </a:r>
          </a:p>
          <a:p>
            <a:r>
              <a:rPr lang="en-GB" sz="2800" dirty="0" smtClean="0"/>
              <a:t>It is important to never mediate between victims of HBV/FM and their family</a:t>
            </a:r>
          </a:p>
          <a:p>
            <a:pPr marL="0" indent="0">
              <a:buNone/>
            </a:pPr>
            <a:endParaRPr lang="en-GB" sz="2800" dirty="0" smtClean="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1032043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39" y="0"/>
            <a:ext cx="10018713" cy="1117599"/>
          </a:xfrm>
        </p:spPr>
        <p:txBody>
          <a:bodyPr/>
          <a:lstStyle/>
          <a:p>
            <a:r>
              <a:rPr lang="en-GB" dirty="0" smtClean="0"/>
              <a:t>How to refer into Project Choice</a:t>
            </a:r>
            <a:endParaRPr lang="en-GB" dirty="0"/>
          </a:p>
        </p:txBody>
      </p:sp>
      <p:sp>
        <p:nvSpPr>
          <p:cNvPr id="3" name="Content Placeholder 2"/>
          <p:cNvSpPr>
            <a:spLocks noGrp="1"/>
          </p:cNvSpPr>
          <p:nvPr>
            <p:ph idx="1"/>
          </p:nvPr>
        </p:nvSpPr>
        <p:spPr>
          <a:xfrm>
            <a:off x="1182677" y="1137918"/>
            <a:ext cx="10018713" cy="5152573"/>
          </a:xfrm>
        </p:spPr>
        <p:txBody>
          <a:bodyPr>
            <a:normAutofit fontScale="92500" lnSpcReduction="10000"/>
          </a:bodyPr>
          <a:lstStyle/>
          <a:p>
            <a:pPr marL="0" indent="0" algn="ctr">
              <a:buNone/>
            </a:pPr>
            <a:r>
              <a:rPr lang="en-GB" sz="2800" b="1" dirty="0" smtClean="0"/>
              <a:t>Email: </a:t>
            </a:r>
          </a:p>
          <a:p>
            <a:pPr marL="457200" lvl="1" indent="0" algn="ctr">
              <a:buNone/>
            </a:pPr>
            <a:r>
              <a:rPr lang="en-GB" sz="2800" dirty="0" smtClean="0">
                <a:hlinkClick r:id="rId2"/>
              </a:rPr>
              <a:t>projectchoice@oldham.gov.uk</a:t>
            </a:r>
            <a:r>
              <a:rPr lang="en-GB" sz="2800" dirty="0" smtClean="0"/>
              <a:t> </a:t>
            </a:r>
          </a:p>
          <a:p>
            <a:pPr marL="457200" lvl="1" indent="0" algn="ctr">
              <a:buNone/>
            </a:pPr>
            <a:endParaRPr lang="en-GB" dirty="0" smtClean="0"/>
          </a:p>
          <a:p>
            <a:pPr marL="0" indent="0" algn="ctr">
              <a:buNone/>
            </a:pPr>
            <a:r>
              <a:rPr lang="en-GB" sz="2800" b="1" dirty="0" smtClean="0"/>
              <a:t>Phone: </a:t>
            </a:r>
          </a:p>
          <a:p>
            <a:pPr marL="0" indent="0" algn="ctr">
              <a:buNone/>
            </a:pPr>
            <a:r>
              <a:rPr lang="en-GB" sz="2800" dirty="0" smtClean="0"/>
              <a:t>0161 770 2999</a:t>
            </a:r>
          </a:p>
          <a:p>
            <a:pPr marL="0" indent="0" algn="ctr">
              <a:buNone/>
            </a:pPr>
            <a:endParaRPr lang="en-GB" sz="2800" dirty="0" smtClean="0"/>
          </a:p>
          <a:p>
            <a:pPr marL="0" indent="0" algn="ctr">
              <a:buNone/>
            </a:pPr>
            <a:r>
              <a:rPr lang="en-GB" sz="2800" b="1" dirty="0"/>
              <a:t>Website: </a:t>
            </a:r>
          </a:p>
          <a:p>
            <a:pPr marL="0" indent="0" algn="ctr">
              <a:buNone/>
            </a:pPr>
            <a:r>
              <a:rPr lang="en-GB" sz="2800" dirty="0">
                <a:hlinkClick r:id="rId3"/>
              </a:rPr>
              <a:t>www.oldham.gov.uk/projectchoice</a:t>
            </a:r>
            <a:r>
              <a:rPr lang="en-GB" sz="2800" dirty="0"/>
              <a:t> </a:t>
            </a:r>
          </a:p>
          <a:p>
            <a:pPr marL="0" indent="0">
              <a:buNone/>
            </a:pPr>
            <a:endParaRPr lang="en-GB" dirty="0" smtClean="0"/>
          </a:p>
          <a:p>
            <a:r>
              <a:rPr lang="en-GB" sz="2600" dirty="0" smtClean="0"/>
              <a:t>Referrals taken from all statutory agencies, third sector and self referrals</a:t>
            </a:r>
          </a:p>
          <a:p>
            <a:pPr marL="0" indent="0">
              <a:buNone/>
            </a:pPr>
            <a:endParaRPr lang="en-GB" dirty="0"/>
          </a:p>
        </p:txBody>
      </p:sp>
    </p:spTree>
    <p:extLst>
      <p:ext uri="{BB962C8B-B14F-4D97-AF65-F5344CB8AC3E}">
        <p14:creationId xmlns:p14="http://schemas.microsoft.com/office/powerpoint/2010/main" val="2831712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Project Choice </a:t>
            </a:r>
            <a:endParaRPr lang="en-GB" dirty="0"/>
          </a:p>
        </p:txBody>
      </p:sp>
      <p:sp>
        <p:nvSpPr>
          <p:cNvPr id="3" name="Subtitle 2"/>
          <p:cNvSpPr>
            <a:spLocks noGrp="1"/>
          </p:cNvSpPr>
          <p:nvPr>
            <p:ph type="subTitle" idx="1"/>
          </p:nvPr>
        </p:nvSpPr>
        <p:spPr/>
        <p:txBody>
          <a:bodyPr/>
          <a:lstStyle/>
          <a:p>
            <a:r>
              <a:rPr lang="en-GB" dirty="0" smtClean="0">
                <a:solidFill>
                  <a:srgbClr val="0070C0"/>
                </a:solidFill>
              </a:rPr>
              <a:t>Supporting those affected by honour based violence and abuse across Greater Manchester </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380233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0645"/>
            <a:ext cx="10018713" cy="653603"/>
          </a:xfrm>
        </p:spPr>
        <p:txBody>
          <a:bodyPr>
            <a:noAutofit/>
          </a:bodyPr>
          <a:lstStyle/>
          <a:p>
            <a:r>
              <a:rPr lang="en-GB" dirty="0" smtClean="0"/>
              <a:t>Project Choice </a:t>
            </a:r>
            <a:endParaRPr lang="en-GB" dirty="0"/>
          </a:p>
        </p:txBody>
      </p:sp>
      <p:sp>
        <p:nvSpPr>
          <p:cNvPr id="3" name="Content Placeholder 2"/>
          <p:cNvSpPr>
            <a:spLocks noGrp="1"/>
          </p:cNvSpPr>
          <p:nvPr>
            <p:ph idx="1"/>
          </p:nvPr>
        </p:nvSpPr>
        <p:spPr>
          <a:xfrm>
            <a:off x="1484310" y="1159303"/>
            <a:ext cx="10018713" cy="5409126"/>
          </a:xfrm>
        </p:spPr>
        <p:txBody>
          <a:bodyPr>
            <a:normAutofit lnSpcReduction="10000"/>
          </a:bodyPr>
          <a:lstStyle/>
          <a:p>
            <a:r>
              <a:rPr lang="en-GB" sz="2800" dirty="0" smtClean="0"/>
              <a:t>Providing practical and emotional support for those affected by all forms of Honour Based Violence and Abuse and forced marriage </a:t>
            </a:r>
          </a:p>
          <a:p>
            <a:r>
              <a:rPr lang="en-GB" sz="2800" dirty="0" smtClean="0"/>
              <a:t>We work with all victims regardless of age, gender and sexual orientation </a:t>
            </a:r>
          </a:p>
          <a:p>
            <a:r>
              <a:rPr lang="en-GB" sz="2800" dirty="0" smtClean="0"/>
              <a:t>We work across Greater Manchester and all our services are FREE of charge </a:t>
            </a:r>
          </a:p>
          <a:p>
            <a:r>
              <a:rPr lang="en-GB" sz="2800" dirty="0" smtClean="0"/>
              <a:t>The project is a two year pilot project funded by the Manchester Mayor’s Office </a:t>
            </a:r>
          </a:p>
          <a:p>
            <a:r>
              <a:rPr lang="en-GB" sz="2800" dirty="0" smtClean="0"/>
              <a:t>The project provides specialist, locally based, one-to-one, culturally appropriate services.</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373073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165" y="203395"/>
            <a:ext cx="10018713" cy="653603"/>
          </a:xfrm>
        </p:spPr>
        <p:txBody>
          <a:bodyPr>
            <a:noAutofit/>
          </a:bodyPr>
          <a:lstStyle/>
          <a:p>
            <a:r>
              <a:rPr lang="en-GB" dirty="0" smtClean="0"/>
              <a:t>What can Project Choice offer you? </a:t>
            </a:r>
            <a:endParaRPr lang="en-GB" dirty="0"/>
          </a:p>
        </p:txBody>
      </p:sp>
      <p:sp>
        <p:nvSpPr>
          <p:cNvPr id="3" name="Content Placeholder 2"/>
          <p:cNvSpPr>
            <a:spLocks noGrp="1"/>
          </p:cNvSpPr>
          <p:nvPr>
            <p:ph idx="1"/>
          </p:nvPr>
        </p:nvSpPr>
        <p:spPr>
          <a:xfrm>
            <a:off x="1484309" y="1290762"/>
            <a:ext cx="10018713" cy="5292918"/>
          </a:xfrm>
        </p:spPr>
        <p:txBody>
          <a:bodyPr>
            <a:normAutofit fontScale="92500" lnSpcReduction="20000"/>
          </a:bodyPr>
          <a:lstStyle/>
          <a:p>
            <a:pPr marL="0" indent="0">
              <a:buNone/>
            </a:pPr>
            <a:r>
              <a:rPr lang="en-GB" sz="2800" dirty="0" smtClean="0"/>
              <a:t>Work in a multi-agency approach; with social services, IDVAs, police, etc.</a:t>
            </a:r>
          </a:p>
          <a:p>
            <a:r>
              <a:rPr lang="en-GB" sz="2800" dirty="0" smtClean="0"/>
              <a:t>Assess </a:t>
            </a:r>
            <a:r>
              <a:rPr lang="en-GB" sz="2800" b="1" dirty="0" smtClean="0">
                <a:solidFill>
                  <a:srgbClr val="0070C0"/>
                </a:solidFill>
              </a:rPr>
              <a:t>risk, threat and harm </a:t>
            </a:r>
            <a:r>
              <a:rPr lang="en-GB" sz="2800" dirty="0" smtClean="0"/>
              <a:t>for all individuals involved in cases. </a:t>
            </a:r>
          </a:p>
          <a:p>
            <a:r>
              <a:rPr lang="en-GB" sz="2800" dirty="0" smtClean="0"/>
              <a:t>One to one support for victims. </a:t>
            </a:r>
          </a:p>
          <a:p>
            <a:r>
              <a:rPr lang="en-GB" sz="2800" dirty="0" smtClean="0"/>
              <a:t>Advocacy and advice for victims. </a:t>
            </a:r>
          </a:p>
          <a:p>
            <a:r>
              <a:rPr lang="en-GB" sz="2800" dirty="0"/>
              <a:t>Telephone and email advice </a:t>
            </a:r>
            <a:r>
              <a:rPr lang="en-GB" sz="2800" dirty="0" smtClean="0"/>
              <a:t>for </a:t>
            </a:r>
            <a:r>
              <a:rPr lang="en-GB" sz="2800" dirty="0"/>
              <a:t>professionals. </a:t>
            </a:r>
          </a:p>
          <a:p>
            <a:r>
              <a:rPr lang="en-GB" sz="2800" dirty="0" smtClean="0"/>
              <a:t>Attend strategy meetings providing specialist overview and recommendations.</a:t>
            </a:r>
          </a:p>
          <a:p>
            <a:r>
              <a:rPr lang="en-GB" sz="2800" dirty="0" smtClean="0"/>
              <a:t>Attend Legal Planning meetings. </a:t>
            </a:r>
          </a:p>
          <a:p>
            <a:r>
              <a:rPr lang="en-GB" sz="2800" dirty="0" smtClean="0"/>
              <a:t>Attend MARAC meetings when appropriate.</a:t>
            </a:r>
          </a:p>
          <a:p>
            <a:r>
              <a:rPr lang="en-GB" sz="2800" dirty="0" smtClean="0"/>
              <a:t>In-depth training to professionals free of charge through Greater Manchester (healthcare, police, Immigration, local authority) </a:t>
            </a:r>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375036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69" y="133090"/>
            <a:ext cx="10018713" cy="653603"/>
          </a:xfrm>
        </p:spPr>
        <p:txBody>
          <a:bodyPr>
            <a:noAutofit/>
          </a:bodyPr>
          <a:lstStyle/>
          <a:p>
            <a:r>
              <a:rPr lang="en-GB" sz="3000" b="1" dirty="0" smtClean="0"/>
              <a:t>So-called Honour Based Violence</a:t>
            </a:r>
            <a:r>
              <a:rPr lang="en-GB" sz="3000" b="1" dirty="0"/>
              <a:t> </a:t>
            </a:r>
            <a:r>
              <a:rPr lang="en-GB" sz="3000" b="1" dirty="0" smtClean="0"/>
              <a:t>and Abuse</a:t>
            </a:r>
            <a:endParaRPr lang="en-GB" sz="3000" b="1" dirty="0"/>
          </a:p>
        </p:txBody>
      </p:sp>
      <p:sp>
        <p:nvSpPr>
          <p:cNvPr id="3" name="Content Placeholder 2"/>
          <p:cNvSpPr>
            <a:spLocks noGrp="1"/>
          </p:cNvSpPr>
          <p:nvPr>
            <p:ph idx="1"/>
          </p:nvPr>
        </p:nvSpPr>
        <p:spPr>
          <a:xfrm>
            <a:off x="1484310" y="984704"/>
            <a:ext cx="10383840" cy="5643361"/>
          </a:xfrm>
        </p:spPr>
        <p:txBody>
          <a:bodyPr>
            <a:normAutofit fontScale="92500" lnSpcReduction="10000"/>
          </a:bodyPr>
          <a:lstStyle/>
          <a:p>
            <a:pPr>
              <a:buFont typeface="Arial" panose="020B0604020202020204" pitchFamily="34" charset="0"/>
              <a:buChar char="•"/>
              <a:defRPr/>
            </a:pPr>
            <a:r>
              <a:rPr lang="en-GB" sz="2800" dirty="0"/>
              <a:t>“Honour Based Abuse and Violence. Embraces a variety of crimes of violence (mainly but not exclusively against women), including assault, imprisonment and murder where the person is being punished by their family of their community. They are being punished for actually, or allegedly, undermining what the family or community believe to be the correct code of conduct.” </a:t>
            </a:r>
          </a:p>
          <a:p>
            <a:pPr marL="0" indent="0" algn="r">
              <a:buNone/>
              <a:defRPr/>
            </a:pPr>
            <a:r>
              <a:rPr lang="en-GB" sz="2000" i="1" dirty="0">
                <a:hlinkClick r:id="rId3"/>
              </a:rPr>
              <a:t>The Right to Choose: Multi-Agency Statutory Guidance for dealing with Forced Marriage</a:t>
            </a:r>
            <a:r>
              <a:rPr lang="en-GB" sz="2000" i="1" dirty="0"/>
              <a:t> ( 2014)</a:t>
            </a:r>
          </a:p>
          <a:p>
            <a:r>
              <a:rPr lang="en-GB" sz="2800" dirty="0" smtClean="0"/>
              <a:t>Honour based abuse and violence does not discriminate on race, religion, or culture. These hidden crimes can affect people from all communities. </a:t>
            </a:r>
          </a:p>
          <a:p>
            <a:r>
              <a:rPr lang="en-GB" sz="2800" dirty="0"/>
              <a:t>Honour can be known by many names – </a:t>
            </a:r>
            <a:r>
              <a:rPr lang="en-GB" sz="2800" dirty="0" err="1"/>
              <a:t>Izzat</a:t>
            </a:r>
            <a:r>
              <a:rPr lang="en-GB" sz="2800" dirty="0"/>
              <a:t>, </a:t>
            </a:r>
            <a:r>
              <a:rPr lang="en-GB" sz="2800" dirty="0" err="1"/>
              <a:t>Abaroo</a:t>
            </a:r>
            <a:r>
              <a:rPr lang="en-GB" sz="2800" dirty="0"/>
              <a:t>, </a:t>
            </a:r>
            <a:r>
              <a:rPr lang="en-GB" sz="2800" dirty="0" err="1"/>
              <a:t>Sharaf</a:t>
            </a:r>
            <a:r>
              <a:rPr lang="en-GB" sz="2800" dirty="0"/>
              <a:t>, </a:t>
            </a:r>
            <a:r>
              <a:rPr lang="en-GB" sz="2800" dirty="0" err="1"/>
              <a:t>Sharam</a:t>
            </a:r>
            <a:r>
              <a:rPr lang="en-GB" sz="2800" dirty="0"/>
              <a:t>, </a:t>
            </a:r>
            <a:r>
              <a:rPr lang="en-GB" sz="2800" dirty="0" err="1"/>
              <a:t>Maryada</a:t>
            </a:r>
            <a:r>
              <a:rPr lang="en-GB" sz="2800" dirty="0"/>
              <a:t> </a:t>
            </a:r>
          </a:p>
          <a:p>
            <a:r>
              <a:rPr lang="en-GB" sz="2800" dirty="0"/>
              <a:t>Dishonourable actions can include: inappropriate clothes, drugs and alcohol, being in a relationship, pregnancy outside of wedlock and homosexuality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8159" y="44620"/>
            <a:ext cx="2069446" cy="1000182"/>
          </a:xfrm>
          <a:prstGeom prst="rect">
            <a:avLst/>
          </a:prstGeom>
        </p:spPr>
      </p:pic>
    </p:spTree>
    <p:extLst>
      <p:ext uri="{BB962C8B-B14F-4D97-AF65-F5344CB8AC3E}">
        <p14:creationId xmlns:p14="http://schemas.microsoft.com/office/powerpoint/2010/main" val="822688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0645"/>
            <a:ext cx="10018713" cy="653603"/>
          </a:xfrm>
        </p:spPr>
        <p:txBody>
          <a:bodyPr>
            <a:normAutofit fontScale="90000"/>
          </a:bodyPr>
          <a:lstStyle/>
          <a:p>
            <a:r>
              <a:rPr lang="en-GB" dirty="0" smtClean="0"/>
              <a:t>Honour Killings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44620"/>
            <a:ext cx="2069446" cy="1000182"/>
          </a:xfrm>
          <a:prstGeom prst="rect">
            <a:avLst/>
          </a:prstGeom>
        </p:spPr>
      </p:pic>
      <p:grpSp>
        <p:nvGrpSpPr>
          <p:cNvPr id="13" name="Group 12"/>
          <p:cNvGrpSpPr/>
          <p:nvPr/>
        </p:nvGrpSpPr>
        <p:grpSpPr>
          <a:xfrm>
            <a:off x="81280" y="949552"/>
            <a:ext cx="5401310" cy="2677656"/>
            <a:chOff x="81280" y="949552"/>
            <a:chExt cx="5401310" cy="2677656"/>
          </a:xfrm>
        </p:grpSpPr>
        <p:pic>
          <p:nvPicPr>
            <p:cNvPr id="6" name="Picture 5"/>
            <p:cNvPicPr>
              <a:picLocks noChangeAspect="1"/>
            </p:cNvPicPr>
            <p:nvPr/>
          </p:nvPicPr>
          <p:blipFill>
            <a:blip r:embed="rId4"/>
            <a:stretch>
              <a:fillRect/>
            </a:stretch>
          </p:blipFill>
          <p:spPr>
            <a:xfrm>
              <a:off x="81280" y="949552"/>
              <a:ext cx="3324860" cy="2211167"/>
            </a:xfrm>
            <a:prstGeom prst="rect">
              <a:avLst/>
            </a:prstGeom>
          </p:spPr>
        </p:pic>
        <p:sp>
          <p:nvSpPr>
            <p:cNvPr id="5" name="TextBox 4"/>
            <p:cNvSpPr txBox="1"/>
            <p:nvPr/>
          </p:nvSpPr>
          <p:spPr>
            <a:xfrm>
              <a:off x="3539490" y="949552"/>
              <a:ext cx="1943100" cy="2677656"/>
            </a:xfrm>
            <a:prstGeom prst="rect">
              <a:avLst/>
            </a:prstGeom>
            <a:noFill/>
          </p:spPr>
          <p:txBody>
            <a:bodyPr wrap="square" rtlCol="0">
              <a:spAutoFit/>
            </a:bodyPr>
            <a:lstStyle/>
            <a:p>
              <a:r>
                <a:rPr lang="en-GB" sz="2400" b="1" i="1" dirty="0" err="1" smtClean="0">
                  <a:solidFill>
                    <a:srgbClr val="0070C0"/>
                  </a:solidFill>
                </a:rPr>
                <a:t>Shafilea</a:t>
              </a:r>
              <a:r>
                <a:rPr lang="en-GB" sz="2400" b="1" i="1" dirty="0">
                  <a:solidFill>
                    <a:srgbClr val="0070C0"/>
                  </a:solidFill>
                </a:rPr>
                <a:t> </a:t>
              </a:r>
              <a:r>
                <a:rPr lang="en-GB" sz="2400" b="1" i="1" dirty="0" smtClean="0">
                  <a:solidFill>
                    <a:srgbClr val="0070C0"/>
                  </a:solidFill>
                </a:rPr>
                <a:t>Ahmed </a:t>
              </a:r>
              <a:r>
                <a:rPr lang="en-GB" sz="2400" b="1" dirty="0" smtClean="0">
                  <a:solidFill>
                    <a:srgbClr val="0070C0"/>
                  </a:solidFill>
                </a:rPr>
                <a:t>(2003): </a:t>
              </a:r>
            </a:p>
            <a:p>
              <a:r>
                <a:rPr lang="en-GB" sz="2400" dirty="0" smtClean="0"/>
                <a:t>Murdered by parents for being too ‘westernized’</a:t>
              </a:r>
            </a:p>
          </p:txBody>
        </p:sp>
      </p:grpSp>
      <p:grpSp>
        <p:nvGrpSpPr>
          <p:cNvPr id="14" name="Group 13"/>
          <p:cNvGrpSpPr/>
          <p:nvPr/>
        </p:nvGrpSpPr>
        <p:grpSpPr>
          <a:xfrm>
            <a:off x="5755702" y="949552"/>
            <a:ext cx="4607498" cy="2477601"/>
            <a:chOff x="5755702" y="949552"/>
            <a:chExt cx="4607498" cy="2477601"/>
          </a:xfrm>
        </p:grpSpPr>
        <p:pic>
          <p:nvPicPr>
            <p:cNvPr id="7" name="Picture 6"/>
            <p:cNvPicPr>
              <a:picLocks noChangeAspect="1"/>
            </p:cNvPicPr>
            <p:nvPr/>
          </p:nvPicPr>
          <p:blipFill>
            <a:blip r:embed="rId5"/>
            <a:stretch>
              <a:fillRect/>
            </a:stretch>
          </p:blipFill>
          <p:spPr>
            <a:xfrm>
              <a:off x="5755702" y="949552"/>
              <a:ext cx="1923335" cy="2469418"/>
            </a:xfrm>
            <a:prstGeom prst="rect">
              <a:avLst/>
            </a:prstGeom>
          </p:spPr>
        </p:pic>
        <p:sp>
          <p:nvSpPr>
            <p:cNvPr id="8" name="TextBox 7"/>
            <p:cNvSpPr txBox="1"/>
            <p:nvPr/>
          </p:nvSpPr>
          <p:spPr>
            <a:xfrm>
              <a:off x="7882890" y="1118829"/>
              <a:ext cx="2480310" cy="2308324"/>
            </a:xfrm>
            <a:prstGeom prst="rect">
              <a:avLst/>
            </a:prstGeom>
            <a:noFill/>
          </p:spPr>
          <p:txBody>
            <a:bodyPr wrap="square" rtlCol="0">
              <a:spAutoFit/>
            </a:bodyPr>
            <a:lstStyle/>
            <a:p>
              <a:r>
                <a:rPr lang="en-GB" sz="2400" b="1" i="1" dirty="0" err="1" smtClean="0">
                  <a:solidFill>
                    <a:srgbClr val="0070C0"/>
                  </a:solidFill>
                </a:rPr>
                <a:t>Banaz</a:t>
              </a:r>
              <a:r>
                <a:rPr lang="en-GB" sz="2400" b="1" i="1" dirty="0" smtClean="0">
                  <a:solidFill>
                    <a:srgbClr val="0070C0"/>
                  </a:solidFill>
                </a:rPr>
                <a:t>  </a:t>
              </a:r>
              <a:r>
                <a:rPr lang="en-GB" sz="2400" b="1" i="1" dirty="0" err="1" smtClean="0">
                  <a:solidFill>
                    <a:srgbClr val="0070C0"/>
                  </a:solidFill>
                </a:rPr>
                <a:t>Mahmod</a:t>
              </a:r>
              <a:r>
                <a:rPr lang="en-GB" sz="2400" b="1" i="1" dirty="0" smtClean="0">
                  <a:solidFill>
                    <a:srgbClr val="0070C0"/>
                  </a:solidFill>
                </a:rPr>
                <a:t> </a:t>
              </a:r>
              <a:r>
                <a:rPr lang="en-GB" sz="2400" b="1" dirty="0" smtClean="0">
                  <a:solidFill>
                    <a:srgbClr val="0070C0"/>
                  </a:solidFill>
                </a:rPr>
                <a:t>(2006): </a:t>
              </a:r>
            </a:p>
            <a:p>
              <a:r>
                <a:rPr lang="en-GB" sz="2400" dirty="0" smtClean="0"/>
                <a:t>Raped and  murdered for walking out of a forced marriage</a:t>
              </a:r>
            </a:p>
          </p:txBody>
        </p:sp>
      </p:grpSp>
      <p:grpSp>
        <p:nvGrpSpPr>
          <p:cNvPr id="15" name="Group 14"/>
          <p:cNvGrpSpPr/>
          <p:nvPr/>
        </p:nvGrpSpPr>
        <p:grpSpPr>
          <a:xfrm>
            <a:off x="645160" y="3418970"/>
            <a:ext cx="4650740" cy="3030592"/>
            <a:chOff x="645160" y="3418970"/>
            <a:chExt cx="4650740" cy="3030592"/>
          </a:xfrm>
        </p:grpSpPr>
        <p:pic>
          <p:nvPicPr>
            <p:cNvPr id="9" name="Picture 8"/>
            <p:cNvPicPr>
              <a:picLocks noChangeAspect="1"/>
            </p:cNvPicPr>
            <p:nvPr/>
          </p:nvPicPr>
          <p:blipFill>
            <a:blip r:embed="rId6"/>
            <a:stretch>
              <a:fillRect/>
            </a:stretch>
          </p:blipFill>
          <p:spPr>
            <a:xfrm>
              <a:off x="645160" y="3418970"/>
              <a:ext cx="2197100" cy="2979727"/>
            </a:xfrm>
            <a:prstGeom prst="rect">
              <a:avLst/>
            </a:prstGeom>
          </p:spPr>
        </p:pic>
        <p:sp>
          <p:nvSpPr>
            <p:cNvPr id="10" name="TextBox 9"/>
            <p:cNvSpPr txBox="1"/>
            <p:nvPr/>
          </p:nvSpPr>
          <p:spPr>
            <a:xfrm>
              <a:off x="3028950" y="3771906"/>
              <a:ext cx="2266950" cy="2677656"/>
            </a:xfrm>
            <a:prstGeom prst="rect">
              <a:avLst/>
            </a:prstGeom>
            <a:noFill/>
          </p:spPr>
          <p:txBody>
            <a:bodyPr wrap="square" rtlCol="0">
              <a:spAutoFit/>
            </a:bodyPr>
            <a:lstStyle/>
            <a:p>
              <a:r>
                <a:rPr lang="en-GB" sz="2400" b="1" i="1" dirty="0" smtClean="0">
                  <a:solidFill>
                    <a:srgbClr val="0070C0"/>
                  </a:solidFill>
                </a:rPr>
                <a:t>Laura Wilson</a:t>
              </a:r>
              <a:r>
                <a:rPr lang="en-GB" sz="2400" b="1" dirty="0" smtClean="0">
                  <a:solidFill>
                    <a:srgbClr val="0070C0"/>
                  </a:solidFill>
                </a:rPr>
                <a:t> (2010): </a:t>
              </a:r>
            </a:p>
            <a:p>
              <a:r>
                <a:rPr lang="en-GB" sz="2400" dirty="0" smtClean="0"/>
                <a:t>Murdered by boyfriend for revealing their relationship to his parents </a:t>
              </a:r>
            </a:p>
          </p:txBody>
        </p:sp>
      </p:grpSp>
      <p:grpSp>
        <p:nvGrpSpPr>
          <p:cNvPr id="16" name="Group 15"/>
          <p:cNvGrpSpPr/>
          <p:nvPr/>
        </p:nvGrpSpPr>
        <p:grpSpPr>
          <a:xfrm>
            <a:off x="5560677" y="3934933"/>
            <a:ext cx="6051895" cy="2465903"/>
            <a:chOff x="5560677" y="3934933"/>
            <a:chExt cx="6051895" cy="2465903"/>
          </a:xfrm>
        </p:grpSpPr>
        <p:pic>
          <p:nvPicPr>
            <p:cNvPr id="11" name="Picture 10"/>
            <p:cNvPicPr>
              <a:picLocks noChangeAspect="1"/>
            </p:cNvPicPr>
            <p:nvPr/>
          </p:nvPicPr>
          <p:blipFill>
            <a:blip r:embed="rId7"/>
            <a:stretch>
              <a:fillRect/>
            </a:stretch>
          </p:blipFill>
          <p:spPr>
            <a:xfrm>
              <a:off x="5560677" y="3934933"/>
              <a:ext cx="3287871" cy="2465903"/>
            </a:xfrm>
            <a:prstGeom prst="rect">
              <a:avLst/>
            </a:prstGeom>
          </p:spPr>
        </p:pic>
        <p:sp>
          <p:nvSpPr>
            <p:cNvPr id="12" name="TextBox 11"/>
            <p:cNvSpPr txBox="1"/>
            <p:nvPr/>
          </p:nvSpPr>
          <p:spPr>
            <a:xfrm>
              <a:off x="9160904" y="3934933"/>
              <a:ext cx="2451668" cy="2308324"/>
            </a:xfrm>
            <a:prstGeom prst="rect">
              <a:avLst/>
            </a:prstGeom>
            <a:noFill/>
          </p:spPr>
          <p:txBody>
            <a:bodyPr wrap="square" rtlCol="0">
              <a:spAutoFit/>
            </a:bodyPr>
            <a:lstStyle/>
            <a:p>
              <a:r>
                <a:rPr lang="en-GB" sz="2400" b="1" i="1" dirty="0" err="1" smtClean="0">
                  <a:solidFill>
                    <a:srgbClr val="0070C0"/>
                  </a:solidFill>
                </a:rPr>
                <a:t>Samia</a:t>
              </a:r>
              <a:r>
                <a:rPr lang="en-GB" sz="2400" b="1" i="1" dirty="0" smtClean="0">
                  <a:solidFill>
                    <a:srgbClr val="0070C0"/>
                  </a:solidFill>
                </a:rPr>
                <a:t>  </a:t>
              </a:r>
              <a:r>
                <a:rPr lang="en-GB" sz="2400" b="1" i="1" dirty="0" err="1" smtClean="0">
                  <a:solidFill>
                    <a:srgbClr val="0070C0"/>
                  </a:solidFill>
                </a:rPr>
                <a:t>Shahid</a:t>
              </a:r>
              <a:r>
                <a:rPr lang="en-GB" sz="2400" b="1" i="1" dirty="0" smtClean="0">
                  <a:solidFill>
                    <a:srgbClr val="0070C0"/>
                  </a:solidFill>
                </a:rPr>
                <a:t> </a:t>
              </a:r>
              <a:r>
                <a:rPr lang="en-GB" sz="2400" b="1" dirty="0" smtClean="0">
                  <a:solidFill>
                    <a:srgbClr val="0070C0"/>
                  </a:solidFill>
                </a:rPr>
                <a:t>(2016): </a:t>
              </a:r>
            </a:p>
            <a:p>
              <a:r>
                <a:rPr lang="en-GB" sz="2400" dirty="0" smtClean="0"/>
                <a:t>Murdered by father and ex-husband for getting a divorce. </a:t>
              </a:r>
            </a:p>
          </p:txBody>
        </p:sp>
      </p:grpSp>
    </p:spTree>
    <p:extLst>
      <p:ext uri="{BB962C8B-B14F-4D97-AF65-F5344CB8AC3E}">
        <p14:creationId xmlns:p14="http://schemas.microsoft.com/office/powerpoint/2010/main" val="268374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70645"/>
            <a:ext cx="10018713" cy="653603"/>
          </a:xfrm>
        </p:spPr>
        <p:txBody>
          <a:bodyPr>
            <a:normAutofit fontScale="90000"/>
          </a:bodyPr>
          <a:lstStyle/>
          <a:p>
            <a:r>
              <a:rPr lang="en-GB" dirty="0" smtClean="0"/>
              <a:t>Forced Marriage </a:t>
            </a:r>
            <a:endParaRPr lang="en-GB" dirty="0"/>
          </a:p>
        </p:txBody>
      </p:sp>
      <p:sp>
        <p:nvSpPr>
          <p:cNvPr id="3" name="Content Placeholder 2"/>
          <p:cNvSpPr>
            <a:spLocks noGrp="1"/>
          </p:cNvSpPr>
          <p:nvPr>
            <p:ph idx="1"/>
          </p:nvPr>
        </p:nvSpPr>
        <p:spPr>
          <a:xfrm>
            <a:off x="1484310" y="928888"/>
            <a:ext cx="10383840" cy="5643361"/>
          </a:xfrm>
        </p:spPr>
        <p:txBody>
          <a:bodyPr>
            <a:normAutofit/>
          </a:bodyPr>
          <a:lstStyle/>
          <a:p>
            <a:pPr>
              <a:spcBef>
                <a:spcPts val="0"/>
              </a:spcBef>
            </a:pPr>
            <a:r>
              <a:rPr lang="en-GB" sz="2800" dirty="0" smtClean="0"/>
              <a:t>“a forced marriage is when one or both of the spouses do not </a:t>
            </a:r>
            <a:r>
              <a:rPr lang="en-GB" sz="2800" b="1" u="sng" dirty="0" smtClean="0">
                <a:solidFill>
                  <a:srgbClr val="0070C0"/>
                </a:solidFill>
              </a:rPr>
              <a:t>consent</a:t>
            </a:r>
            <a:r>
              <a:rPr lang="en-GB" sz="2800" dirty="0" smtClean="0"/>
              <a:t> to the marriage and </a:t>
            </a:r>
            <a:r>
              <a:rPr lang="en-GB" sz="2800" b="1" u="sng" dirty="0" smtClean="0">
                <a:solidFill>
                  <a:srgbClr val="0070C0"/>
                </a:solidFill>
              </a:rPr>
              <a:t>duress</a:t>
            </a:r>
            <a:r>
              <a:rPr lang="en-GB" sz="2800" dirty="0" smtClean="0"/>
              <a:t> is involved. Duress includes physical, emotional and psychological pressure.”  </a:t>
            </a:r>
            <a:r>
              <a:rPr lang="en-GB" sz="2000" i="1" dirty="0" smtClean="0">
                <a:solidFill>
                  <a:srgbClr val="0070C0"/>
                </a:solidFill>
              </a:rPr>
              <a:t>UK Government</a:t>
            </a:r>
          </a:p>
          <a:p>
            <a:pPr>
              <a:spcBef>
                <a:spcPts val="0"/>
              </a:spcBef>
            </a:pPr>
            <a:r>
              <a:rPr lang="en-GB" sz="2800" dirty="0" smtClean="0"/>
              <a:t>In 2017 the FMU dealt with 1,196 cases </a:t>
            </a:r>
          </a:p>
          <a:p>
            <a:pPr>
              <a:spcBef>
                <a:spcPts val="0"/>
              </a:spcBef>
            </a:pPr>
            <a:r>
              <a:rPr lang="en-GB" sz="2800" dirty="0" smtClean="0"/>
              <a:t>FM may take place to control unwanted behaviour and sexuality, financial gain, providing care for a vulnerable adult and immigration. </a:t>
            </a:r>
          </a:p>
          <a:p>
            <a:r>
              <a:rPr lang="en-GB" sz="2800" dirty="0" smtClean="0"/>
              <a:t>Legislation against FM has existed since 2007, however it was made a criminal offence in 2014. </a:t>
            </a:r>
          </a:p>
          <a:p>
            <a:r>
              <a:rPr lang="en-GB" sz="2800" dirty="0" smtClean="0"/>
              <a:t>FM Protection Orders exist to protect victims and these can be obtained by third parties.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159" y="44620"/>
            <a:ext cx="2069446" cy="1000182"/>
          </a:xfrm>
          <a:prstGeom prst="rect">
            <a:avLst/>
          </a:prstGeom>
        </p:spPr>
      </p:pic>
    </p:spTree>
    <p:extLst>
      <p:ext uri="{BB962C8B-B14F-4D97-AF65-F5344CB8AC3E}">
        <p14:creationId xmlns:p14="http://schemas.microsoft.com/office/powerpoint/2010/main" val="656868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561" y="-190500"/>
            <a:ext cx="8346317" cy="1314449"/>
          </a:xfrm>
        </p:spPr>
        <p:txBody>
          <a:bodyPr/>
          <a:lstStyle/>
          <a:p>
            <a:r>
              <a:rPr lang="en-GB" dirty="0" smtClean="0"/>
              <a:t>Coercive and Controlling Behaviour   </a:t>
            </a:r>
            <a:endParaRPr lang="en-GB" dirty="0"/>
          </a:p>
        </p:txBody>
      </p:sp>
      <p:sp>
        <p:nvSpPr>
          <p:cNvPr id="3" name="Content Placeholder 2"/>
          <p:cNvSpPr>
            <a:spLocks noGrp="1"/>
          </p:cNvSpPr>
          <p:nvPr>
            <p:ph idx="1"/>
          </p:nvPr>
        </p:nvSpPr>
        <p:spPr>
          <a:xfrm>
            <a:off x="1522410" y="1047750"/>
            <a:ext cx="10497312" cy="5565085"/>
          </a:xfrm>
        </p:spPr>
        <p:txBody>
          <a:bodyPr numCol="2">
            <a:normAutofit fontScale="92500"/>
          </a:bodyPr>
          <a:lstStyle/>
          <a:p>
            <a:pPr>
              <a:spcBef>
                <a:spcPts val="0"/>
              </a:spcBef>
              <a:spcAft>
                <a:spcPts val="0"/>
              </a:spcAft>
            </a:pPr>
            <a:r>
              <a:rPr lang="en-GB" sz="2800" dirty="0" smtClean="0"/>
              <a:t>“Controlling or coercive behaviour does not relate to a single incident, it is a purposeful patter of behaviour which takes place over time in order for one individual to exert power, control or coercion over another”</a:t>
            </a:r>
          </a:p>
          <a:p>
            <a:pPr marL="0" indent="0" algn="r">
              <a:spcBef>
                <a:spcPts val="0"/>
              </a:spcBef>
              <a:spcAft>
                <a:spcPts val="0"/>
              </a:spcAft>
              <a:buNone/>
            </a:pPr>
            <a:r>
              <a:rPr lang="en-GB" sz="1700" i="1" dirty="0" smtClean="0">
                <a:hlinkClick r:id="rId2"/>
              </a:rPr>
              <a:t>Home Office – Statutory Guidance</a:t>
            </a:r>
            <a:r>
              <a:rPr lang="en-GB" sz="2800" i="1" dirty="0" smtClean="0">
                <a:hlinkClick r:id="rId2"/>
              </a:rPr>
              <a:t>  </a:t>
            </a:r>
            <a:endParaRPr lang="en-GB" sz="2800" i="1" dirty="0" smtClean="0"/>
          </a:p>
          <a:p>
            <a:r>
              <a:rPr lang="en-GB" sz="2800" dirty="0" smtClean="0"/>
              <a:t>Challenges around understandings of ‘consent’ and ‘choice’ </a:t>
            </a:r>
          </a:p>
          <a:p>
            <a:r>
              <a:rPr lang="en-GB" sz="2800" dirty="0" smtClean="0"/>
              <a:t>Consent </a:t>
            </a:r>
            <a:r>
              <a:rPr lang="en-GB" sz="2800" dirty="0"/>
              <a:t>must be informed </a:t>
            </a:r>
            <a:endParaRPr lang="en-GB" sz="2800" dirty="0" smtClean="0"/>
          </a:p>
          <a:p>
            <a:r>
              <a:rPr lang="en-GB" sz="2800" dirty="0"/>
              <a:t>Some vulnerable adults lack the capacity to consent </a:t>
            </a:r>
          </a:p>
          <a:p>
            <a:r>
              <a:rPr lang="en-GB" sz="2800" dirty="0" smtClean="0"/>
              <a:t>How does someone get supported to be able to recognize their experiences and say no</a:t>
            </a:r>
          </a:p>
          <a:p>
            <a:r>
              <a:rPr lang="en-GB" sz="2800" dirty="0"/>
              <a:t>Honour based violence cases have coercive control elements – which the victim or the perpetrators might not </a:t>
            </a:r>
            <a:r>
              <a:rPr lang="en-GB" sz="2800" dirty="0" smtClean="0"/>
              <a:t>recognize</a:t>
            </a:r>
          </a:p>
          <a:p>
            <a:r>
              <a:rPr lang="en-GB" sz="2800" dirty="0" smtClean="0"/>
              <a:t>It’s important to look past a specific action and consider both the motivation behind the action and how the person involved feels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118790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1" y="0"/>
            <a:ext cx="10018713" cy="1314449"/>
          </a:xfrm>
        </p:spPr>
        <p:txBody>
          <a:bodyPr/>
          <a:lstStyle/>
          <a:p>
            <a:r>
              <a:rPr lang="en-GB" dirty="0" smtClean="0"/>
              <a:t>Project Choice GM Data </a:t>
            </a:r>
            <a:endParaRPr lang="en-GB" dirty="0"/>
          </a:p>
        </p:txBody>
      </p:sp>
      <p:sp>
        <p:nvSpPr>
          <p:cNvPr id="3" name="Content Placeholder 2"/>
          <p:cNvSpPr>
            <a:spLocks noGrp="1"/>
          </p:cNvSpPr>
          <p:nvPr>
            <p:ph idx="1"/>
          </p:nvPr>
        </p:nvSpPr>
        <p:spPr>
          <a:xfrm>
            <a:off x="1238250" y="1066801"/>
            <a:ext cx="10188573" cy="5353049"/>
          </a:xfrm>
        </p:spPr>
        <p:txBody>
          <a:bodyPr numCol="1">
            <a:normAutofit/>
          </a:bodyPr>
          <a:lstStyle/>
          <a:p>
            <a:r>
              <a:rPr lang="en-GB" sz="3600" b="1" dirty="0" smtClean="0">
                <a:solidFill>
                  <a:srgbClr val="0070C0"/>
                </a:solidFill>
              </a:rPr>
              <a:t> 354 </a:t>
            </a:r>
            <a:r>
              <a:rPr lang="en-GB" sz="3600" dirty="0" smtClean="0"/>
              <a:t>cases responded to since April 2017 </a:t>
            </a:r>
          </a:p>
          <a:p>
            <a:r>
              <a:rPr lang="en-GB" sz="3600" dirty="0" smtClean="0"/>
              <a:t> </a:t>
            </a:r>
            <a:r>
              <a:rPr lang="en-GB" sz="3600" b="1" dirty="0" smtClean="0">
                <a:solidFill>
                  <a:srgbClr val="0070C0"/>
                </a:solidFill>
              </a:rPr>
              <a:t>177</a:t>
            </a:r>
            <a:r>
              <a:rPr lang="en-GB" sz="3600" dirty="0" smtClean="0"/>
              <a:t> cases involving forced marriage</a:t>
            </a:r>
          </a:p>
          <a:p>
            <a:r>
              <a:rPr lang="en-GB" sz="3600" dirty="0" smtClean="0"/>
              <a:t> </a:t>
            </a:r>
            <a:r>
              <a:rPr lang="en-GB" sz="3600" b="1" dirty="0" smtClean="0">
                <a:solidFill>
                  <a:srgbClr val="0070C0"/>
                </a:solidFill>
              </a:rPr>
              <a:t>281</a:t>
            </a:r>
            <a:r>
              <a:rPr lang="en-GB" sz="3600" dirty="0" smtClean="0"/>
              <a:t> cases involving Honour Based Violence </a:t>
            </a:r>
          </a:p>
          <a:p>
            <a:r>
              <a:rPr lang="en-GB" sz="3600" dirty="0" smtClean="0"/>
              <a:t> </a:t>
            </a:r>
            <a:r>
              <a:rPr lang="en-GB" sz="3600" b="1" dirty="0" smtClean="0">
                <a:solidFill>
                  <a:srgbClr val="0070C0"/>
                </a:solidFill>
              </a:rPr>
              <a:t>20 </a:t>
            </a:r>
            <a:r>
              <a:rPr lang="en-GB" sz="3600" dirty="0" smtClean="0"/>
              <a:t>cases involving FGM</a:t>
            </a:r>
          </a:p>
          <a:p>
            <a:r>
              <a:rPr lang="en-GB" sz="3600" dirty="0" smtClean="0"/>
              <a:t> </a:t>
            </a:r>
            <a:r>
              <a:rPr lang="en-GB" sz="3600" b="1" dirty="0" smtClean="0">
                <a:solidFill>
                  <a:srgbClr val="0070C0"/>
                </a:solidFill>
              </a:rPr>
              <a:t>72</a:t>
            </a:r>
            <a:r>
              <a:rPr lang="en-GB" sz="3600" dirty="0" smtClean="0"/>
              <a:t> FMPO applied for </a:t>
            </a:r>
          </a:p>
          <a:p>
            <a:r>
              <a:rPr lang="en-GB" sz="3600" dirty="0" smtClean="0"/>
              <a:t> </a:t>
            </a:r>
            <a:r>
              <a:rPr lang="en-GB" sz="3600" b="1" dirty="0" smtClean="0">
                <a:solidFill>
                  <a:srgbClr val="0070C0"/>
                </a:solidFill>
              </a:rPr>
              <a:t>59</a:t>
            </a:r>
            <a:r>
              <a:rPr lang="en-GB" sz="3600" dirty="0" smtClean="0"/>
              <a:t> clients added to the HBV database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8159" y="30106"/>
            <a:ext cx="2069446" cy="1000182"/>
          </a:xfrm>
          <a:prstGeom prst="rect">
            <a:avLst/>
          </a:prstGeom>
        </p:spPr>
      </p:pic>
    </p:spTree>
    <p:extLst>
      <p:ext uri="{BB962C8B-B14F-4D97-AF65-F5344CB8AC3E}">
        <p14:creationId xmlns:p14="http://schemas.microsoft.com/office/powerpoint/2010/main" val="316584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4804</TotalTime>
  <Words>1476</Words>
  <Application>Microsoft Office PowerPoint</Application>
  <PresentationFormat>Custom</PresentationFormat>
  <Paragraphs>288</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Parallax</vt:lpstr>
      <vt:lpstr>PowerPoint Presentation</vt:lpstr>
      <vt:lpstr>Project Choice </vt:lpstr>
      <vt:lpstr>Project Choice </vt:lpstr>
      <vt:lpstr>What can Project Choice offer you? </vt:lpstr>
      <vt:lpstr>So-called Honour Based Violence and Abuse</vt:lpstr>
      <vt:lpstr>Honour Killings</vt:lpstr>
      <vt:lpstr>Forced Marriage </vt:lpstr>
      <vt:lpstr>Coercive and Controlling Behaviour   </vt:lpstr>
      <vt:lpstr>Project Choice GM Data </vt:lpstr>
      <vt:lpstr>PowerPoint Presentation</vt:lpstr>
      <vt:lpstr>Borough Breakdown</vt:lpstr>
      <vt:lpstr>Referring Agency </vt:lpstr>
      <vt:lpstr>Ethnicity</vt:lpstr>
      <vt:lpstr>PowerPoint Presentation</vt:lpstr>
      <vt:lpstr>Project Choice GM data </vt:lpstr>
      <vt:lpstr>Rochdale and HBVA</vt:lpstr>
      <vt:lpstr>One Chance Rule </vt:lpstr>
      <vt:lpstr>Key Points on HBV/A</vt:lpstr>
      <vt:lpstr>How to refer into Project Choice</vt:lpstr>
    </vt:vector>
  </TitlesOfParts>
  <Company>Oldham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Ruhena Tarafder</dc:creator>
  <cp:lastModifiedBy>Lauren Hayes</cp:lastModifiedBy>
  <cp:revision>176</cp:revision>
  <cp:lastPrinted>2018-07-13T14:59:15Z</cp:lastPrinted>
  <dcterms:created xsi:type="dcterms:W3CDTF">2017-11-28T11:37:10Z</dcterms:created>
  <dcterms:modified xsi:type="dcterms:W3CDTF">2019-06-13T07:58:25Z</dcterms:modified>
</cp:coreProperties>
</file>