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1" r:id="rId7"/>
  </p:sldMasterIdLst>
  <p:notesMasterIdLst>
    <p:notesMasterId r:id="rId30"/>
  </p:notesMasterIdLst>
  <p:handoutMasterIdLst>
    <p:handoutMasterId r:id="rId31"/>
  </p:handoutMasterIdLst>
  <p:sldIdLst>
    <p:sldId id="257" r:id="rId8"/>
    <p:sldId id="306" r:id="rId9"/>
    <p:sldId id="333" r:id="rId10"/>
    <p:sldId id="320" r:id="rId11"/>
    <p:sldId id="297" r:id="rId12"/>
    <p:sldId id="321" r:id="rId13"/>
    <p:sldId id="322" r:id="rId14"/>
    <p:sldId id="319" r:id="rId15"/>
    <p:sldId id="323" r:id="rId16"/>
    <p:sldId id="315" r:id="rId17"/>
    <p:sldId id="324" r:id="rId18"/>
    <p:sldId id="325" r:id="rId19"/>
    <p:sldId id="326" r:id="rId20"/>
    <p:sldId id="332" r:id="rId21"/>
    <p:sldId id="331" r:id="rId22"/>
    <p:sldId id="270" r:id="rId23"/>
    <p:sldId id="307" r:id="rId24"/>
    <p:sldId id="305" r:id="rId25"/>
    <p:sldId id="309" r:id="rId26"/>
    <p:sldId id="313" r:id="rId27"/>
    <p:sldId id="275" r:id="rId28"/>
    <p:sldId id="264" r:id="rId2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43" autoAdjust="0"/>
    <p:restoredTop sz="91543" autoAdjust="0"/>
  </p:normalViewPr>
  <p:slideViewPr>
    <p:cSldViewPr showGuides="1">
      <p:cViewPr>
        <p:scale>
          <a:sx n="118" d="100"/>
          <a:sy n="118" d="100"/>
        </p:scale>
        <p:origin x="-1003" y="955"/>
      </p:cViewPr>
      <p:guideLst>
        <p:guide orient="horz" pos="2160"/>
        <p:guide orient="horz" pos="3929"/>
        <p:guide pos="2880"/>
      </p:guideLst>
    </p:cSldViewPr>
  </p:slideViewPr>
  <p:notesTextViewPr>
    <p:cViewPr>
      <p:scale>
        <a:sx n="1" d="1"/>
        <a:sy n="1" d="1"/>
      </p:scale>
      <p:origin x="0" y="0"/>
    </p:cViewPr>
  </p:notesTextViewPr>
  <p:notesViewPr>
    <p:cSldViewPr>
      <p:cViewPr varScale="1">
        <p:scale>
          <a:sx n="88" d="100"/>
          <a:sy n="88" d="100"/>
        </p:scale>
        <p:origin x="-3822" y="-1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2C96B-5082-4F4C-91CF-2A270F7BCF2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26C952A-1BB0-4E57-939F-6C75ECC0C8C8}">
      <dgm:prSet/>
      <dgm:spPr/>
      <dgm:t>
        <a:bodyPr/>
        <a:lstStyle/>
        <a:p>
          <a:r>
            <a:rPr lang="en-GB" dirty="0">
              <a:solidFill>
                <a:schemeClr val="tx1"/>
              </a:solidFill>
              <a:latin typeface="Arial" panose="020B0604020202020204" pitchFamily="34" charset="0"/>
              <a:cs typeface="Arial" panose="020B0604020202020204" pitchFamily="34" charset="0"/>
            </a:rPr>
            <a:t>62% of children living with domestic abuse are directly harmed by the perpetrator of the abuse, in addition to the harm caused by witnessing the abuse of others</a:t>
          </a:r>
          <a:r>
            <a:rPr lang="en-GB" baseline="30000"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dgm:t>
    </dgm:pt>
    <dgm:pt modelId="{C7D16BEF-EFD9-4A10-8885-A2B00F56E8C7}" type="parTrans" cxnId="{B155F792-1775-4815-A247-4072CFEC8705}">
      <dgm:prSet/>
      <dgm:spPr/>
      <dgm:t>
        <a:bodyPr/>
        <a:lstStyle/>
        <a:p>
          <a:endParaRPr lang="en-US"/>
        </a:p>
      </dgm:t>
    </dgm:pt>
    <dgm:pt modelId="{8C93111B-B873-4536-B4BE-FCF72D80E1DE}" type="sibTrans" cxnId="{B155F792-1775-4815-A247-4072CFEC8705}">
      <dgm:prSet/>
      <dgm:spPr/>
      <dgm:t>
        <a:bodyPr/>
        <a:lstStyle/>
        <a:p>
          <a:endParaRPr lang="en-US"/>
        </a:p>
      </dgm:t>
    </dgm:pt>
    <dgm:pt modelId="{7B8BE1BA-7E79-4E9B-ACB2-50F64D083595}">
      <dgm:prSet/>
      <dgm:spPr/>
      <dgm:t>
        <a:bodyPr/>
        <a:lstStyle/>
        <a:p>
          <a:r>
            <a:rPr lang="en-GB" b="0" dirty="0">
              <a:solidFill>
                <a:schemeClr val="tx1"/>
              </a:solidFill>
              <a:latin typeface="Arial" panose="020B0604020202020204" pitchFamily="34" charset="0"/>
              <a:cs typeface="Arial" panose="020B0604020202020204" pitchFamily="34" charset="0"/>
            </a:rPr>
            <a:t>On average victims at high risk of serious harm or murder live with domestic abuse for 2-3 years before getting help</a:t>
          </a:r>
          <a:endParaRPr lang="en-US" b="0" dirty="0">
            <a:solidFill>
              <a:schemeClr val="tx1"/>
            </a:solidFill>
            <a:latin typeface="Arial" panose="020B0604020202020204" pitchFamily="34" charset="0"/>
            <a:cs typeface="Arial" panose="020B0604020202020204" pitchFamily="34" charset="0"/>
          </a:endParaRPr>
        </a:p>
      </dgm:t>
    </dgm:pt>
    <dgm:pt modelId="{E1AED21B-093F-448B-B796-A53C4171EBB9}" type="parTrans" cxnId="{1F4A25C5-6BB6-46C2-8E78-24CE8D2FF820}">
      <dgm:prSet/>
      <dgm:spPr/>
      <dgm:t>
        <a:bodyPr/>
        <a:lstStyle/>
        <a:p>
          <a:endParaRPr lang="en-US"/>
        </a:p>
      </dgm:t>
    </dgm:pt>
    <dgm:pt modelId="{3B7956B1-427A-4051-939A-DD45024E7FC3}" type="sibTrans" cxnId="{1F4A25C5-6BB6-46C2-8E78-24CE8D2FF820}">
      <dgm:prSet/>
      <dgm:spPr/>
      <dgm:t>
        <a:bodyPr/>
        <a:lstStyle/>
        <a:p>
          <a:endParaRPr lang="en-US"/>
        </a:p>
      </dgm:t>
    </dgm:pt>
    <dgm:pt modelId="{35AB4DF7-41A2-4B80-9185-B9D87945E301}">
      <dgm:prSet/>
      <dgm:spPr/>
      <dgm:t>
        <a:bodyPr/>
        <a:lstStyle/>
        <a:p>
          <a:r>
            <a:rPr lang="en-US" dirty="0" smtClean="0">
              <a:solidFill>
                <a:srgbClr val="FF0000"/>
              </a:solidFill>
              <a:latin typeface="Arial" panose="020B0604020202020204" pitchFamily="34" charset="0"/>
              <a:cs typeface="Arial" panose="020B0604020202020204" pitchFamily="34" charset="0"/>
            </a:rPr>
            <a:t>2 women </a:t>
          </a:r>
          <a:r>
            <a:rPr lang="en-US" dirty="0" smtClean="0">
              <a:solidFill>
                <a:schemeClr val="tx1"/>
              </a:solidFill>
              <a:latin typeface="Arial" panose="020B0604020202020204" pitchFamily="34" charset="0"/>
              <a:cs typeface="Arial" panose="020B0604020202020204" pitchFamily="34" charset="0"/>
            </a:rPr>
            <a:t>per week are killed by their partner/ex-partner </a:t>
          </a:r>
          <a:endParaRPr lang="en-US" dirty="0">
            <a:solidFill>
              <a:schemeClr val="tx1"/>
            </a:solidFill>
            <a:latin typeface="Arial" panose="020B0604020202020204" pitchFamily="34" charset="0"/>
            <a:cs typeface="Arial" panose="020B0604020202020204" pitchFamily="34" charset="0"/>
          </a:endParaRPr>
        </a:p>
      </dgm:t>
    </dgm:pt>
    <dgm:pt modelId="{51BB8584-6AC1-4A10-9D0F-AAB26CA72C0F}" type="parTrans" cxnId="{C11A6CC0-EA49-4888-8B23-905221FC1C6B}">
      <dgm:prSet/>
      <dgm:spPr/>
      <dgm:t>
        <a:bodyPr/>
        <a:lstStyle/>
        <a:p>
          <a:endParaRPr lang="en-US"/>
        </a:p>
      </dgm:t>
    </dgm:pt>
    <dgm:pt modelId="{09D2B0EB-CC2D-411C-B7E0-A08EB2EEDC8B}" type="sibTrans" cxnId="{C11A6CC0-EA49-4888-8B23-905221FC1C6B}">
      <dgm:prSet/>
      <dgm:spPr/>
      <dgm:t>
        <a:bodyPr/>
        <a:lstStyle/>
        <a:p>
          <a:endParaRPr lang="en-US"/>
        </a:p>
      </dgm:t>
    </dgm:pt>
    <dgm:pt modelId="{4D58B9FF-D132-4518-8B6C-29CC1B735E42}">
      <dgm:prSet custT="1"/>
      <dgm:spPr/>
      <dgm:t>
        <a:bodyPr/>
        <a:lstStyle/>
        <a:p>
          <a:r>
            <a:rPr lang="en-US" altLang="en-US" sz="1600" b="0" dirty="0" smtClean="0">
              <a:solidFill>
                <a:srgbClr val="3E454B"/>
              </a:solidFill>
              <a:latin typeface="Arial" panose="020B0604020202020204" pitchFamily="34" charset="0"/>
              <a:ea typeface="ＭＳ Ｐゴシック" charset="-128"/>
              <a:cs typeface="Arial" panose="020B0604020202020204" pitchFamily="34" charset="0"/>
            </a:rPr>
            <a:t>There is usually 35 incidents of Domestic Abuse before a victim reports the abuse to the police</a:t>
          </a:r>
          <a:endParaRPr lang="en-GB" sz="1600" b="0" dirty="0">
            <a:latin typeface="Arial" panose="020B0604020202020204" pitchFamily="34" charset="0"/>
            <a:cs typeface="Arial" panose="020B0604020202020204" pitchFamily="34" charset="0"/>
          </a:endParaRPr>
        </a:p>
      </dgm:t>
    </dgm:pt>
    <dgm:pt modelId="{B020D81D-7905-4FD1-A03C-0BDE5264921C}" type="parTrans" cxnId="{AA32CC7E-BD90-4482-A7BC-D373A375A14D}">
      <dgm:prSet/>
      <dgm:spPr/>
      <dgm:t>
        <a:bodyPr/>
        <a:lstStyle/>
        <a:p>
          <a:endParaRPr lang="en-GB"/>
        </a:p>
      </dgm:t>
    </dgm:pt>
    <dgm:pt modelId="{5D474E94-F933-493F-8C17-3EAAFDB39106}" type="sibTrans" cxnId="{AA32CC7E-BD90-4482-A7BC-D373A375A14D}">
      <dgm:prSet/>
      <dgm:spPr/>
      <dgm:t>
        <a:bodyPr/>
        <a:lstStyle/>
        <a:p>
          <a:endParaRPr lang="en-GB"/>
        </a:p>
      </dgm:t>
    </dgm:pt>
    <dgm:pt modelId="{7DD1DA8C-865C-4707-B9E4-E0B05234E476}">
      <dgm:prSet/>
      <dgm:spPr/>
      <dgm:t>
        <a:bodyPr/>
        <a:lstStyle/>
        <a:p>
          <a:r>
            <a:rPr lang="en-US" altLang="en-US" b="0" dirty="0" smtClean="0">
              <a:solidFill>
                <a:srgbClr val="3E454B"/>
              </a:solidFill>
              <a:latin typeface="Arial" panose="020B0604020202020204" pitchFamily="34" charset="0"/>
              <a:ea typeface="ＭＳ Ｐゴシック" charset="-128"/>
              <a:cs typeface="Arial" panose="020B0604020202020204" pitchFamily="34" charset="0"/>
            </a:rPr>
            <a:t>The police receive a domestic violence-related call every 30 seconds.</a:t>
          </a:r>
          <a:endParaRPr lang="en-GB" altLang="en-US" b="0" dirty="0" smtClean="0">
            <a:solidFill>
              <a:srgbClr val="3E454B"/>
            </a:solidFill>
            <a:latin typeface="Arial" panose="020B0604020202020204" pitchFamily="34" charset="0"/>
            <a:ea typeface="ＭＳ Ｐゴシック" charset="-128"/>
            <a:cs typeface="Arial" panose="020B0604020202020204" pitchFamily="34" charset="0"/>
          </a:endParaRPr>
        </a:p>
      </dgm:t>
    </dgm:pt>
    <dgm:pt modelId="{D666415C-B907-4283-BAF1-6BCB2CA9E900}" type="parTrans" cxnId="{3A7546A2-6154-4D48-B694-A978566127E0}">
      <dgm:prSet/>
      <dgm:spPr/>
      <dgm:t>
        <a:bodyPr/>
        <a:lstStyle/>
        <a:p>
          <a:endParaRPr lang="en-GB"/>
        </a:p>
      </dgm:t>
    </dgm:pt>
    <dgm:pt modelId="{731DBEAD-B016-44B6-BC23-06CE613798B6}" type="sibTrans" cxnId="{3A7546A2-6154-4D48-B694-A978566127E0}">
      <dgm:prSet/>
      <dgm:spPr/>
      <dgm:t>
        <a:bodyPr/>
        <a:lstStyle/>
        <a:p>
          <a:endParaRPr lang="en-GB"/>
        </a:p>
      </dgm:t>
    </dgm:pt>
    <dgm:pt modelId="{9D20E5EC-ADA0-49CB-8A83-C6DF8F492E26}">
      <dgm:prSet/>
      <dgm:spPr/>
      <dgm:t>
        <a:bodyPr/>
        <a:lstStyle/>
        <a:p>
          <a:r>
            <a:rPr lang="en-GB" smtClean="0"/>
            <a:t>Cost </a:t>
          </a:r>
          <a:r>
            <a:rPr lang="en-GB" b="1" smtClean="0">
              <a:solidFill>
                <a:srgbClr val="FF0000"/>
              </a:solidFill>
            </a:rPr>
            <a:t>£66 Billion </a:t>
          </a:r>
          <a:r>
            <a:rPr lang="en-GB" smtClean="0"/>
            <a:t>per year, criminal justice, health, employers, housing, social care</a:t>
          </a:r>
          <a:endParaRPr lang="en-GB" dirty="0" smtClean="0"/>
        </a:p>
      </dgm:t>
    </dgm:pt>
    <dgm:pt modelId="{8CF96DE3-D48C-4B5A-AC00-0470A42036DA}" type="parTrans" cxnId="{9F2A94B9-F91E-4F1A-81F8-AB7B4BD7C5E4}">
      <dgm:prSet/>
      <dgm:spPr/>
      <dgm:t>
        <a:bodyPr/>
        <a:lstStyle/>
        <a:p>
          <a:endParaRPr lang="en-GB"/>
        </a:p>
      </dgm:t>
    </dgm:pt>
    <dgm:pt modelId="{A3317EED-DE12-4866-A76B-2E6AF180EC1C}" type="sibTrans" cxnId="{9F2A94B9-F91E-4F1A-81F8-AB7B4BD7C5E4}">
      <dgm:prSet/>
      <dgm:spPr/>
      <dgm:t>
        <a:bodyPr/>
        <a:lstStyle/>
        <a:p>
          <a:endParaRPr lang="en-GB"/>
        </a:p>
      </dgm:t>
    </dgm:pt>
    <dgm:pt modelId="{8A435938-CDDB-4918-93B5-56C7C16B997D}" type="pres">
      <dgm:prSet presAssocID="{E632C96B-5082-4F4C-91CF-2A270F7BCF23}" presName="linear" presStyleCnt="0">
        <dgm:presLayoutVars>
          <dgm:animLvl val="lvl"/>
          <dgm:resizeHandles val="exact"/>
        </dgm:presLayoutVars>
      </dgm:prSet>
      <dgm:spPr/>
      <dgm:t>
        <a:bodyPr/>
        <a:lstStyle/>
        <a:p>
          <a:endParaRPr lang="en-GB"/>
        </a:p>
      </dgm:t>
    </dgm:pt>
    <dgm:pt modelId="{78F1019F-F28D-4E7F-809A-77AB2FEF0029}" type="pres">
      <dgm:prSet presAssocID="{F26C952A-1BB0-4E57-939F-6C75ECC0C8C8}" presName="parentText" presStyleLbl="node1" presStyleIdx="0" presStyleCnt="6">
        <dgm:presLayoutVars>
          <dgm:chMax val="0"/>
          <dgm:bulletEnabled val="1"/>
        </dgm:presLayoutVars>
      </dgm:prSet>
      <dgm:spPr/>
      <dgm:t>
        <a:bodyPr/>
        <a:lstStyle/>
        <a:p>
          <a:endParaRPr lang="en-GB"/>
        </a:p>
      </dgm:t>
    </dgm:pt>
    <dgm:pt modelId="{4B5591DF-5C15-48D1-9DC5-B1B067BD3F69}" type="pres">
      <dgm:prSet presAssocID="{8C93111B-B873-4536-B4BE-FCF72D80E1DE}" presName="spacer" presStyleCnt="0"/>
      <dgm:spPr/>
    </dgm:pt>
    <dgm:pt modelId="{4D709DB5-AAF7-42D3-B031-A8303FED75AA}" type="pres">
      <dgm:prSet presAssocID="{7B8BE1BA-7E79-4E9B-ACB2-50F64D083595}" presName="parentText" presStyleLbl="node1" presStyleIdx="1" presStyleCnt="6">
        <dgm:presLayoutVars>
          <dgm:chMax val="0"/>
          <dgm:bulletEnabled val="1"/>
        </dgm:presLayoutVars>
      </dgm:prSet>
      <dgm:spPr/>
      <dgm:t>
        <a:bodyPr/>
        <a:lstStyle/>
        <a:p>
          <a:endParaRPr lang="en-GB"/>
        </a:p>
      </dgm:t>
    </dgm:pt>
    <dgm:pt modelId="{D156DF7B-50C0-4A8B-AFB8-6804E90C05E4}" type="pres">
      <dgm:prSet presAssocID="{3B7956B1-427A-4051-939A-DD45024E7FC3}" presName="spacer" presStyleCnt="0"/>
      <dgm:spPr/>
    </dgm:pt>
    <dgm:pt modelId="{E88A7AE2-E813-45AC-A381-0B2AD501A5CA}" type="pres">
      <dgm:prSet presAssocID="{7DD1DA8C-865C-4707-B9E4-E0B05234E476}" presName="parentText" presStyleLbl="node1" presStyleIdx="2" presStyleCnt="6">
        <dgm:presLayoutVars>
          <dgm:chMax val="0"/>
          <dgm:bulletEnabled val="1"/>
        </dgm:presLayoutVars>
      </dgm:prSet>
      <dgm:spPr/>
      <dgm:t>
        <a:bodyPr/>
        <a:lstStyle/>
        <a:p>
          <a:endParaRPr lang="en-GB"/>
        </a:p>
      </dgm:t>
    </dgm:pt>
    <dgm:pt modelId="{9FEE7BC8-A792-4AF5-9B0E-A4A153FB30E7}" type="pres">
      <dgm:prSet presAssocID="{731DBEAD-B016-44B6-BC23-06CE613798B6}" presName="spacer" presStyleCnt="0"/>
      <dgm:spPr/>
    </dgm:pt>
    <dgm:pt modelId="{E535695C-0E90-4425-A060-4E20E95884E0}" type="pres">
      <dgm:prSet presAssocID="{9D20E5EC-ADA0-49CB-8A83-C6DF8F492E26}" presName="parentText" presStyleLbl="node1" presStyleIdx="3" presStyleCnt="6">
        <dgm:presLayoutVars>
          <dgm:chMax val="0"/>
          <dgm:bulletEnabled val="1"/>
        </dgm:presLayoutVars>
      </dgm:prSet>
      <dgm:spPr/>
      <dgm:t>
        <a:bodyPr/>
        <a:lstStyle/>
        <a:p>
          <a:endParaRPr lang="en-GB"/>
        </a:p>
      </dgm:t>
    </dgm:pt>
    <dgm:pt modelId="{0BA01504-15FB-45D3-8DF1-1DDFC5298E3F}" type="pres">
      <dgm:prSet presAssocID="{A3317EED-DE12-4866-A76B-2E6AF180EC1C}" presName="spacer" presStyleCnt="0"/>
      <dgm:spPr/>
    </dgm:pt>
    <dgm:pt modelId="{6A251044-5E85-4ADC-9891-320E4E942631}" type="pres">
      <dgm:prSet presAssocID="{4D58B9FF-D132-4518-8B6C-29CC1B735E42}" presName="parentText" presStyleLbl="node1" presStyleIdx="4" presStyleCnt="6">
        <dgm:presLayoutVars>
          <dgm:chMax val="0"/>
          <dgm:bulletEnabled val="1"/>
        </dgm:presLayoutVars>
      </dgm:prSet>
      <dgm:spPr/>
      <dgm:t>
        <a:bodyPr/>
        <a:lstStyle/>
        <a:p>
          <a:endParaRPr lang="en-GB"/>
        </a:p>
      </dgm:t>
    </dgm:pt>
    <dgm:pt modelId="{BA1C0426-6B01-4C9D-96E1-ED0C53EA3866}" type="pres">
      <dgm:prSet presAssocID="{5D474E94-F933-493F-8C17-3EAAFDB39106}" presName="spacer" presStyleCnt="0"/>
      <dgm:spPr/>
    </dgm:pt>
    <dgm:pt modelId="{C858F19A-DB58-4F09-B122-F97CA897B5C9}" type="pres">
      <dgm:prSet presAssocID="{35AB4DF7-41A2-4B80-9185-B9D87945E301}" presName="parentText" presStyleLbl="node1" presStyleIdx="5" presStyleCnt="6" custLinFactY="-292" custLinFactNeighborX="-897" custLinFactNeighborY="-100000">
        <dgm:presLayoutVars>
          <dgm:chMax val="0"/>
          <dgm:bulletEnabled val="1"/>
        </dgm:presLayoutVars>
      </dgm:prSet>
      <dgm:spPr/>
      <dgm:t>
        <a:bodyPr/>
        <a:lstStyle/>
        <a:p>
          <a:endParaRPr lang="en-GB"/>
        </a:p>
      </dgm:t>
    </dgm:pt>
  </dgm:ptLst>
  <dgm:cxnLst>
    <dgm:cxn modelId="{2EB1BF2B-489D-4D71-A582-C8B6F703C854}" type="presOf" srcId="{35AB4DF7-41A2-4B80-9185-B9D87945E301}" destId="{C858F19A-DB58-4F09-B122-F97CA897B5C9}" srcOrd="0" destOrd="0" presId="urn:microsoft.com/office/officeart/2005/8/layout/vList2"/>
    <dgm:cxn modelId="{DF18D712-073B-4E26-BA93-CC6EFF9BF4C4}" type="presOf" srcId="{E632C96B-5082-4F4C-91CF-2A270F7BCF23}" destId="{8A435938-CDDB-4918-93B5-56C7C16B997D}" srcOrd="0" destOrd="0" presId="urn:microsoft.com/office/officeart/2005/8/layout/vList2"/>
    <dgm:cxn modelId="{09D4160A-7BAD-487C-83E4-E07B5783977D}" type="presOf" srcId="{F26C952A-1BB0-4E57-939F-6C75ECC0C8C8}" destId="{78F1019F-F28D-4E7F-809A-77AB2FEF0029}" srcOrd="0" destOrd="0" presId="urn:microsoft.com/office/officeart/2005/8/layout/vList2"/>
    <dgm:cxn modelId="{14D2BCE2-DE62-4351-AD81-B870CA561E98}" type="presOf" srcId="{7DD1DA8C-865C-4707-B9E4-E0B05234E476}" destId="{E88A7AE2-E813-45AC-A381-0B2AD501A5CA}" srcOrd="0" destOrd="0" presId="urn:microsoft.com/office/officeart/2005/8/layout/vList2"/>
    <dgm:cxn modelId="{3E592E1F-7D2D-4F32-A637-FCCD29BFC347}" type="presOf" srcId="{4D58B9FF-D132-4518-8B6C-29CC1B735E42}" destId="{6A251044-5E85-4ADC-9891-320E4E942631}" srcOrd="0" destOrd="0" presId="urn:microsoft.com/office/officeart/2005/8/layout/vList2"/>
    <dgm:cxn modelId="{AA32CC7E-BD90-4482-A7BC-D373A375A14D}" srcId="{E632C96B-5082-4F4C-91CF-2A270F7BCF23}" destId="{4D58B9FF-D132-4518-8B6C-29CC1B735E42}" srcOrd="4" destOrd="0" parTransId="{B020D81D-7905-4FD1-A03C-0BDE5264921C}" sibTransId="{5D474E94-F933-493F-8C17-3EAAFDB39106}"/>
    <dgm:cxn modelId="{3A7546A2-6154-4D48-B694-A978566127E0}" srcId="{E632C96B-5082-4F4C-91CF-2A270F7BCF23}" destId="{7DD1DA8C-865C-4707-B9E4-E0B05234E476}" srcOrd="2" destOrd="0" parTransId="{D666415C-B907-4283-BAF1-6BCB2CA9E900}" sibTransId="{731DBEAD-B016-44B6-BC23-06CE613798B6}"/>
    <dgm:cxn modelId="{9F2A94B9-F91E-4F1A-81F8-AB7B4BD7C5E4}" srcId="{E632C96B-5082-4F4C-91CF-2A270F7BCF23}" destId="{9D20E5EC-ADA0-49CB-8A83-C6DF8F492E26}" srcOrd="3" destOrd="0" parTransId="{8CF96DE3-D48C-4B5A-AC00-0470A42036DA}" sibTransId="{A3317EED-DE12-4866-A76B-2E6AF180EC1C}"/>
    <dgm:cxn modelId="{D8BA047B-B2B7-49ED-BA0F-1B4A6BF3D29C}" type="presOf" srcId="{7B8BE1BA-7E79-4E9B-ACB2-50F64D083595}" destId="{4D709DB5-AAF7-42D3-B031-A8303FED75AA}" srcOrd="0" destOrd="0" presId="urn:microsoft.com/office/officeart/2005/8/layout/vList2"/>
    <dgm:cxn modelId="{816B452E-BB1A-4972-952D-9270279A6305}" type="presOf" srcId="{9D20E5EC-ADA0-49CB-8A83-C6DF8F492E26}" destId="{E535695C-0E90-4425-A060-4E20E95884E0}" srcOrd="0" destOrd="0" presId="urn:microsoft.com/office/officeart/2005/8/layout/vList2"/>
    <dgm:cxn modelId="{B155F792-1775-4815-A247-4072CFEC8705}" srcId="{E632C96B-5082-4F4C-91CF-2A270F7BCF23}" destId="{F26C952A-1BB0-4E57-939F-6C75ECC0C8C8}" srcOrd="0" destOrd="0" parTransId="{C7D16BEF-EFD9-4A10-8885-A2B00F56E8C7}" sibTransId="{8C93111B-B873-4536-B4BE-FCF72D80E1DE}"/>
    <dgm:cxn modelId="{C11A6CC0-EA49-4888-8B23-905221FC1C6B}" srcId="{E632C96B-5082-4F4C-91CF-2A270F7BCF23}" destId="{35AB4DF7-41A2-4B80-9185-B9D87945E301}" srcOrd="5" destOrd="0" parTransId="{51BB8584-6AC1-4A10-9D0F-AAB26CA72C0F}" sibTransId="{09D2B0EB-CC2D-411C-B7E0-A08EB2EEDC8B}"/>
    <dgm:cxn modelId="{1F4A25C5-6BB6-46C2-8E78-24CE8D2FF820}" srcId="{E632C96B-5082-4F4C-91CF-2A270F7BCF23}" destId="{7B8BE1BA-7E79-4E9B-ACB2-50F64D083595}" srcOrd="1" destOrd="0" parTransId="{E1AED21B-093F-448B-B796-A53C4171EBB9}" sibTransId="{3B7956B1-427A-4051-939A-DD45024E7FC3}"/>
    <dgm:cxn modelId="{50D886AE-3E88-4DA4-855E-EE677A059A26}" type="presParOf" srcId="{8A435938-CDDB-4918-93B5-56C7C16B997D}" destId="{78F1019F-F28D-4E7F-809A-77AB2FEF0029}" srcOrd="0" destOrd="0" presId="urn:microsoft.com/office/officeart/2005/8/layout/vList2"/>
    <dgm:cxn modelId="{32D55E68-6EAE-4966-AB6C-C4C9144B6AA2}" type="presParOf" srcId="{8A435938-CDDB-4918-93B5-56C7C16B997D}" destId="{4B5591DF-5C15-48D1-9DC5-B1B067BD3F69}" srcOrd="1" destOrd="0" presId="urn:microsoft.com/office/officeart/2005/8/layout/vList2"/>
    <dgm:cxn modelId="{ADF6DD59-8051-4BD1-BBF2-5063BF64637F}" type="presParOf" srcId="{8A435938-CDDB-4918-93B5-56C7C16B997D}" destId="{4D709DB5-AAF7-42D3-B031-A8303FED75AA}" srcOrd="2" destOrd="0" presId="urn:microsoft.com/office/officeart/2005/8/layout/vList2"/>
    <dgm:cxn modelId="{B41E6885-E626-432B-A046-FD10AF0B9E27}" type="presParOf" srcId="{8A435938-CDDB-4918-93B5-56C7C16B997D}" destId="{D156DF7B-50C0-4A8B-AFB8-6804E90C05E4}" srcOrd="3" destOrd="0" presId="urn:microsoft.com/office/officeart/2005/8/layout/vList2"/>
    <dgm:cxn modelId="{9EE14A36-ED69-45F2-83A9-BD140BB598CE}" type="presParOf" srcId="{8A435938-CDDB-4918-93B5-56C7C16B997D}" destId="{E88A7AE2-E813-45AC-A381-0B2AD501A5CA}" srcOrd="4" destOrd="0" presId="urn:microsoft.com/office/officeart/2005/8/layout/vList2"/>
    <dgm:cxn modelId="{4CFEC5D4-AF5A-44DA-8491-B780D8B60BAE}" type="presParOf" srcId="{8A435938-CDDB-4918-93B5-56C7C16B997D}" destId="{9FEE7BC8-A792-4AF5-9B0E-A4A153FB30E7}" srcOrd="5" destOrd="0" presId="urn:microsoft.com/office/officeart/2005/8/layout/vList2"/>
    <dgm:cxn modelId="{2C137713-E165-4F91-88DF-F4F91038B198}" type="presParOf" srcId="{8A435938-CDDB-4918-93B5-56C7C16B997D}" destId="{E535695C-0E90-4425-A060-4E20E95884E0}" srcOrd="6" destOrd="0" presId="urn:microsoft.com/office/officeart/2005/8/layout/vList2"/>
    <dgm:cxn modelId="{1E75175B-7A32-4360-9A8B-6861E80740F3}" type="presParOf" srcId="{8A435938-CDDB-4918-93B5-56C7C16B997D}" destId="{0BA01504-15FB-45D3-8DF1-1DDFC5298E3F}" srcOrd="7" destOrd="0" presId="urn:microsoft.com/office/officeart/2005/8/layout/vList2"/>
    <dgm:cxn modelId="{E3FAA698-47D1-4394-AD30-0310188D7142}" type="presParOf" srcId="{8A435938-CDDB-4918-93B5-56C7C16B997D}" destId="{6A251044-5E85-4ADC-9891-320E4E942631}" srcOrd="8" destOrd="0" presId="urn:microsoft.com/office/officeart/2005/8/layout/vList2"/>
    <dgm:cxn modelId="{E23A9CD0-7F03-4E27-8E0C-C2044F0C5A74}" type="presParOf" srcId="{8A435938-CDDB-4918-93B5-56C7C16B997D}" destId="{BA1C0426-6B01-4C9D-96E1-ED0C53EA3866}" srcOrd="9" destOrd="0" presId="urn:microsoft.com/office/officeart/2005/8/layout/vList2"/>
    <dgm:cxn modelId="{B77E3B90-6E4F-4215-BED9-D0A8C806E9AC}" type="presParOf" srcId="{8A435938-CDDB-4918-93B5-56C7C16B997D}" destId="{C858F19A-DB58-4F09-B122-F97CA897B5C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6967D-156F-4A92-B9D3-EA0B2BFF8565}"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54F368ED-78DD-411B-BD35-B1B67CD7B338}">
      <dgm:prSet custT="1"/>
      <dgm:spPr/>
      <dgm:t>
        <a:bodyPr/>
        <a:lstStyle/>
        <a:p>
          <a:r>
            <a:rPr lang="en-GB" sz="1100" dirty="0">
              <a:latin typeface="Arial" panose="020B0604020202020204" pitchFamily="34" charset="0"/>
              <a:cs typeface="Arial" panose="020B0604020202020204" pitchFamily="34" charset="0"/>
            </a:rPr>
            <a:t>According to the Department of Health, at least 750,000 children a year witness Domestic violence. There are 130,000 children in the UK living in homes with domestic abuse where there’s a high risk of murder or serious harm. Thousands more live with less serious domestic abuse every day. This has a serious impact on children, and their health and wellbeing</a:t>
          </a:r>
          <a:endParaRPr lang="en-US" sz="1100" dirty="0">
            <a:latin typeface="Arial" panose="020B0604020202020204" pitchFamily="34" charset="0"/>
            <a:cs typeface="Arial" panose="020B0604020202020204" pitchFamily="34" charset="0"/>
          </a:endParaRPr>
        </a:p>
      </dgm:t>
    </dgm:pt>
    <dgm:pt modelId="{C6B8BAC1-E142-41BA-993D-276823DF48F4}" type="parTrans" cxnId="{50D49C56-35BC-4B25-B266-2B0643C6AA38}">
      <dgm:prSet/>
      <dgm:spPr/>
      <dgm:t>
        <a:bodyPr/>
        <a:lstStyle/>
        <a:p>
          <a:endParaRPr lang="en-US"/>
        </a:p>
      </dgm:t>
    </dgm:pt>
    <dgm:pt modelId="{5F078D37-9356-49AF-88AB-6B1385097D35}" type="sibTrans" cxnId="{50D49C56-35BC-4B25-B266-2B0643C6AA38}">
      <dgm:prSet/>
      <dgm:spPr/>
      <dgm:t>
        <a:bodyPr/>
        <a:lstStyle/>
        <a:p>
          <a:endParaRPr lang="en-US"/>
        </a:p>
      </dgm:t>
    </dgm:pt>
    <dgm:pt modelId="{141CD524-3711-4EBA-96FF-E9DE23C99729}">
      <dgm:prSet custT="1"/>
      <dgm:spPr/>
      <dgm:t>
        <a:bodyPr/>
        <a:lstStyle/>
        <a:p>
          <a:r>
            <a:rPr lang="en-GB" sz="1100" dirty="0">
              <a:latin typeface="Arial" panose="020B0604020202020204" pitchFamily="34" charset="0"/>
              <a:cs typeface="Arial" panose="020B0604020202020204" pitchFamily="34" charset="0"/>
            </a:rPr>
            <a:t>Nearly 2 in 3 children (62%) exposed to domestic violence were also directly harmed</a:t>
          </a:r>
          <a:endParaRPr lang="en-US" sz="1100" dirty="0">
            <a:latin typeface="Arial" panose="020B0604020202020204" pitchFamily="34" charset="0"/>
            <a:cs typeface="Arial" panose="020B0604020202020204" pitchFamily="34" charset="0"/>
          </a:endParaRPr>
        </a:p>
      </dgm:t>
    </dgm:pt>
    <dgm:pt modelId="{0DFD7944-2A6B-4D44-AF07-1D8298B1B331}" type="parTrans" cxnId="{0C626F85-4FC0-4E54-823D-61369DB7E2CC}">
      <dgm:prSet/>
      <dgm:spPr/>
      <dgm:t>
        <a:bodyPr/>
        <a:lstStyle/>
        <a:p>
          <a:endParaRPr lang="en-US"/>
        </a:p>
      </dgm:t>
    </dgm:pt>
    <dgm:pt modelId="{A2BC3D29-B684-484B-8544-1EED697A28C0}" type="sibTrans" cxnId="{0C626F85-4FC0-4E54-823D-61369DB7E2CC}">
      <dgm:prSet/>
      <dgm:spPr/>
      <dgm:t>
        <a:bodyPr/>
        <a:lstStyle/>
        <a:p>
          <a:endParaRPr lang="en-US"/>
        </a:p>
      </dgm:t>
    </dgm:pt>
    <dgm:pt modelId="{3A6F9F27-9DE2-4B1C-9999-59AF9B491B25}">
      <dgm:prSet custT="1"/>
      <dgm:spPr/>
      <dgm:t>
        <a:bodyPr/>
        <a:lstStyle/>
        <a:p>
          <a:r>
            <a:rPr lang="en-GB" sz="1100" b="1" dirty="0">
              <a:latin typeface="Arial" panose="020B0604020202020204" pitchFamily="34" charset="0"/>
              <a:cs typeface="Arial" panose="020B0604020202020204" pitchFamily="34" charset="0"/>
            </a:rPr>
            <a:t>Children can witness Domestic Abuse in a variety of ways:</a:t>
          </a:r>
          <a:endParaRPr lang="en-US" sz="1100" dirty="0">
            <a:latin typeface="Arial" panose="020B0604020202020204" pitchFamily="34" charset="0"/>
            <a:cs typeface="Arial" panose="020B0604020202020204" pitchFamily="34" charset="0"/>
          </a:endParaRPr>
        </a:p>
      </dgm:t>
    </dgm:pt>
    <dgm:pt modelId="{0AC0505C-C64C-478D-B094-4F967DBFB56F}" type="parTrans" cxnId="{25BF8E39-2CA0-43D8-AB43-3094DA89E05F}">
      <dgm:prSet/>
      <dgm:spPr/>
      <dgm:t>
        <a:bodyPr/>
        <a:lstStyle/>
        <a:p>
          <a:endParaRPr lang="en-US"/>
        </a:p>
      </dgm:t>
    </dgm:pt>
    <dgm:pt modelId="{4A06C004-3115-4869-8CEB-4E72649D78A2}" type="sibTrans" cxnId="{25BF8E39-2CA0-43D8-AB43-3094DA89E05F}">
      <dgm:prSet/>
      <dgm:spPr/>
      <dgm:t>
        <a:bodyPr/>
        <a:lstStyle/>
        <a:p>
          <a:endParaRPr lang="en-US"/>
        </a:p>
      </dgm:t>
    </dgm:pt>
    <dgm:pt modelId="{555DA443-19D2-4059-8A51-438BE5ACA0D5}">
      <dgm:prSet custT="1"/>
      <dgm:spPr/>
      <dgm:t>
        <a:bodyPr/>
        <a:lstStyle/>
        <a:p>
          <a:r>
            <a:rPr lang="en-GB" sz="1200" dirty="0">
              <a:latin typeface="Arial" panose="020B0604020202020204" pitchFamily="34" charset="0"/>
              <a:cs typeface="Arial" panose="020B0604020202020204" pitchFamily="34" charset="0"/>
            </a:rPr>
            <a:t>They may be in the same room and may get caught in the middle of an incident, perhaps in an effort to make the violence stop</a:t>
          </a:r>
          <a:r>
            <a:rPr lang="en-GB" sz="1500" dirty="0"/>
            <a:t>; </a:t>
          </a:r>
          <a:endParaRPr lang="en-US" sz="1500" dirty="0"/>
        </a:p>
      </dgm:t>
    </dgm:pt>
    <dgm:pt modelId="{028DC9B3-A234-4EDB-9B37-CB85C4469B67}" type="parTrans" cxnId="{8ED63AA9-BE3A-4BFE-9D7A-669813561D9F}">
      <dgm:prSet/>
      <dgm:spPr/>
      <dgm:t>
        <a:bodyPr/>
        <a:lstStyle/>
        <a:p>
          <a:endParaRPr lang="en-US"/>
        </a:p>
      </dgm:t>
    </dgm:pt>
    <dgm:pt modelId="{3627CACD-5D07-4DCA-823E-DEC317DE1048}" type="sibTrans" cxnId="{8ED63AA9-BE3A-4BFE-9D7A-669813561D9F}">
      <dgm:prSet/>
      <dgm:spPr/>
      <dgm:t>
        <a:bodyPr/>
        <a:lstStyle/>
        <a:p>
          <a:endParaRPr lang="en-US"/>
        </a:p>
      </dgm:t>
    </dgm:pt>
    <dgm:pt modelId="{286E9E5F-412B-4A6D-9A2B-B9ECE9FBF0D7}">
      <dgm:prSet custT="1"/>
      <dgm:spPr/>
      <dgm:t>
        <a:bodyPr/>
        <a:lstStyle/>
        <a:p>
          <a:r>
            <a:rPr lang="en-GB" sz="1200" dirty="0">
              <a:latin typeface="Arial" panose="020B0604020202020204" pitchFamily="34" charset="0"/>
              <a:cs typeface="Arial" panose="020B0604020202020204" pitchFamily="34" charset="0"/>
            </a:rPr>
            <a:t>They may be in another room but be able to hear the abuse or see their mother or fathers physical injuries following an incident of violence; or they may be forced to take part in verbally abusing the victim</a:t>
          </a:r>
          <a:r>
            <a:rPr lang="en-GB" sz="1500" dirty="0"/>
            <a:t>. </a:t>
          </a:r>
          <a:endParaRPr lang="en-US" sz="1500" dirty="0"/>
        </a:p>
      </dgm:t>
    </dgm:pt>
    <dgm:pt modelId="{3DB7E0C8-B63F-42A4-9560-22EF15F998AB}" type="parTrans" cxnId="{1F00BADC-E12C-4C02-B9B0-C96B883E70F0}">
      <dgm:prSet/>
      <dgm:spPr/>
      <dgm:t>
        <a:bodyPr/>
        <a:lstStyle/>
        <a:p>
          <a:endParaRPr lang="en-US"/>
        </a:p>
      </dgm:t>
    </dgm:pt>
    <dgm:pt modelId="{65457544-772B-4AD1-828B-D1FBCF5621BA}" type="sibTrans" cxnId="{1F00BADC-E12C-4C02-B9B0-C96B883E70F0}">
      <dgm:prSet/>
      <dgm:spPr/>
      <dgm:t>
        <a:bodyPr/>
        <a:lstStyle/>
        <a:p>
          <a:endParaRPr lang="en-US"/>
        </a:p>
      </dgm:t>
    </dgm:pt>
    <dgm:pt modelId="{7C91CEF0-D37C-4C62-B071-3596BA4A0BF0}" type="pres">
      <dgm:prSet presAssocID="{98B6967D-156F-4A92-B9D3-EA0B2BFF8565}" presName="linear" presStyleCnt="0">
        <dgm:presLayoutVars>
          <dgm:animLvl val="lvl"/>
          <dgm:resizeHandles val="exact"/>
        </dgm:presLayoutVars>
      </dgm:prSet>
      <dgm:spPr/>
      <dgm:t>
        <a:bodyPr/>
        <a:lstStyle/>
        <a:p>
          <a:endParaRPr lang="en-GB"/>
        </a:p>
      </dgm:t>
    </dgm:pt>
    <dgm:pt modelId="{BEFCE370-758E-449D-9F15-44527ABDD56B}" type="pres">
      <dgm:prSet presAssocID="{54F368ED-78DD-411B-BD35-B1B67CD7B338}" presName="parentText" presStyleLbl="node1" presStyleIdx="0" presStyleCnt="5">
        <dgm:presLayoutVars>
          <dgm:chMax val="0"/>
          <dgm:bulletEnabled val="1"/>
        </dgm:presLayoutVars>
      </dgm:prSet>
      <dgm:spPr/>
      <dgm:t>
        <a:bodyPr/>
        <a:lstStyle/>
        <a:p>
          <a:endParaRPr lang="en-GB"/>
        </a:p>
      </dgm:t>
    </dgm:pt>
    <dgm:pt modelId="{EB756B39-891E-46D4-A749-99DD9DE693B3}" type="pres">
      <dgm:prSet presAssocID="{5F078D37-9356-49AF-88AB-6B1385097D35}" presName="spacer" presStyleCnt="0"/>
      <dgm:spPr/>
    </dgm:pt>
    <dgm:pt modelId="{592D9D8C-9817-4F3C-8127-DAB8AAA15929}" type="pres">
      <dgm:prSet presAssocID="{141CD524-3711-4EBA-96FF-E9DE23C99729}" presName="parentText" presStyleLbl="node1" presStyleIdx="1" presStyleCnt="5" custLinFactY="-687" custLinFactNeighborX="-897" custLinFactNeighborY="-100000">
        <dgm:presLayoutVars>
          <dgm:chMax val="0"/>
          <dgm:bulletEnabled val="1"/>
        </dgm:presLayoutVars>
      </dgm:prSet>
      <dgm:spPr/>
      <dgm:t>
        <a:bodyPr/>
        <a:lstStyle/>
        <a:p>
          <a:endParaRPr lang="en-GB"/>
        </a:p>
      </dgm:t>
    </dgm:pt>
    <dgm:pt modelId="{E5D270BE-7349-4B19-B0D2-AF1338853FD9}" type="pres">
      <dgm:prSet presAssocID="{A2BC3D29-B684-484B-8544-1EED697A28C0}" presName="spacer" presStyleCnt="0"/>
      <dgm:spPr/>
    </dgm:pt>
    <dgm:pt modelId="{E0C68FD1-325E-4D99-9347-4E127BEA98B8}" type="pres">
      <dgm:prSet presAssocID="{3A6F9F27-9DE2-4B1C-9999-59AF9B491B25}" presName="parentText" presStyleLbl="node1" presStyleIdx="2" presStyleCnt="5">
        <dgm:presLayoutVars>
          <dgm:chMax val="0"/>
          <dgm:bulletEnabled val="1"/>
        </dgm:presLayoutVars>
      </dgm:prSet>
      <dgm:spPr/>
      <dgm:t>
        <a:bodyPr/>
        <a:lstStyle/>
        <a:p>
          <a:endParaRPr lang="en-GB"/>
        </a:p>
      </dgm:t>
    </dgm:pt>
    <dgm:pt modelId="{3AC228DD-31C4-4512-AA95-1B51CC1176F2}" type="pres">
      <dgm:prSet presAssocID="{4A06C004-3115-4869-8CEB-4E72649D78A2}" presName="spacer" presStyleCnt="0"/>
      <dgm:spPr/>
    </dgm:pt>
    <dgm:pt modelId="{FC8E42B5-18D7-4202-884E-6343BABCB892}" type="pres">
      <dgm:prSet presAssocID="{555DA443-19D2-4059-8A51-438BE5ACA0D5}" presName="parentText" presStyleLbl="node1" presStyleIdx="3" presStyleCnt="5">
        <dgm:presLayoutVars>
          <dgm:chMax val="0"/>
          <dgm:bulletEnabled val="1"/>
        </dgm:presLayoutVars>
      </dgm:prSet>
      <dgm:spPr/>
      <dgm:t>
        <a:bodyPr/>
        <a:lstStyle/>
        <a:p>
          <a:endParaRPr lang="en-GB"/>
        </a:p>
      </dgm:t>
    </dgm:pt>
    <dgm:pt modelId="{99B1478A-FE98-497A-9AD9-D8A6D3442C91}" type="pres">
      <dgm:prSet presAssocID="{3627CACD-5D07-4DCA-823E-DEC317DE1048}" presName="spacer" presStyleCnt="0"/>
      <dgm:spPr/>
    </dgm:pt>
    <dgm:pt modelId="{449DFCCE-DE4E-4CCD-8AD7-ABD7F211ED38}" type="pres">
      <dgm:prSet presAssocID="{286E9E5F-412B-4A6D-9A2B-B9ECE9FBF0D7}" presName="parentText" presStyleLbl="node1" presStyleIdx="4" presStyleCnt="5">
        <dgm:presLayoutVars>
          <dgm:chMax val="0"/>
          <dgm:bulletEnabled val="1"/>
        </dgm:presLayoutVars>
      </dgm:prSet>
      <dgm:spPr/>
      <dgm:t>
        <a:bodyPr/>
        <a:lstStyle/>
        <a:p>
          <a:endParaRPr lang="en-GB"/>
        </a:p>
      </dgm:t>
    </dgm:pt>
  </dgm:ptLst>
  <dgm:cxnLst>
    <dgm:cxn modelId="{FE8D7226-EAB0-4910-8F6B-99B406C4D0EA}" type="presOf" srcId="{3A6F9F27-9DE2-4B1C-9999-59AF9B491B25}" destId="{E0C68FD1-325E-4D99-9347-4E127BEA98B8}" srcOrd="0" destOrd="0" presId="urn:microsoft.com/office/officeart/2005/8/layout/vList2"/>
    <dgm:cxn modelId="{50D49C56-35BC-4B25-B266-2B0643C6AA38}" srcId="{98B6967D-156F-4A92-B9D3-EA0B2BFF8565}" destId="{54F368ED-78DD-411B-BD35-B1B67CD7B338}" srcOrd="0" destOrd="0" parTransId="{C6B8BAC1-E142-41BA-993D-276823DF48F4}" sibTransId="{5F078D37-9356-49AF-88AB-6B1385097D35}"/>
    <dgm:cxn modelId="{25BF8E39-2CA0-43D8-AB43-3094DA89E05F}" srcId="{98B6967D-156F-4A92-B9D3-EA0B2BFF8565}" destId="{3A6F9F27-9DE2-4B1C-9999-59AF9B491B25}" srcOrd="2" destOrd="0" parTransId="{0AC0505C-C64C-478D-B094-4F967DBFB56F}" sibTransId="{4A06C004-3115-4869-8CEB-4E72649D78A2}"/>
    <dgm:cxn modelId="{1F00BADC-E12C-4C02-B9B0-C96B883E70F0}" srcId="{98B6967D-156F-4A92-B9D3-EA0B2BFF8565}" destId="{286E9E5F-412B-4A6D-9A2B-B9ECE9FBF0D7}" srcOrd="4" destOrd="0" parTransId="{3DB7E0C8-B63F-42A4-9560-22EF15F998AB}" sibTransId="{65457544-772B-4AD1-828B-D1FBCF5621BA}"/>
    <dgm:cxn modelId="{8ED63AA9-BE3A-4BFE-9D7A-669813561D9F}" srcId="{98B6967D-156F-4A92-B9D3-EA0B2BFF8565}" destId="{555DA443-19D2-4059-8A51-438BE5ACA0D5}" srcOrd="3" destOrd="0" parTransId="{028DC9B3-A234-4EDB-9B37-CB85C4469B67}" sibTransId="{3627CACD-5D07-4DCA-823E-DEC317DE1048}"/>
    <dgm:cxn modelId="{2F4DC66C-71CE-4AB8-9051-B70462725F6F}" type="presOf" srcId="{555DA443-19D2-4059-8A51-438BE5ACA0D5}" destId="{FC8E42B5-18D7-4202-884E-6343BABCB892}" srcOrd="0" destOrd="0" presId="urn:microsoft.com/office/officeart/2005/8/layout/vList2"/>
    <dgm:cxn modelId="{0C626F85-4FC0-4E54-823D-61369DB7E2CC}" srcId="{98B6967D-156F-4A92-B9D3-EA0B2BFF8565}" destId="{141CD524-3711-4EBA-96FF-E9DE23C99729}" srcOrd="1" destOrd="0" parTransId="{0DFD7944-2A6B-4D44-AF07-1D8298B1B331}" sibTransId="{A2BC3D29-B684-484B-8544-1EED697A28C0}"/>
    <dgm:cxn modelId="{E39325B3-46AD-4403-8CD7-7BCD7021AE4A}" type="presOf" srcId="{141CD524-3711-4EBA-96FF-E9DE23C99729}" destId="{592D9D8C-9817-4F3C-8127-DAB8AAA15929}" srcOrd="0" destOrd="0" presId="urn:microsoft.com/office/officeart/2005/8/layout/vList2"/>
    <dgm:cxn modelId="{5AA12E78-4248-4D4B-B2D5-640806E84E81}" type="presOf" srcId="{54F368ED-78DD-411B-BD35-B1B67CD7B338}" destId="{BEFCE370-758E-449D-9F15-44527ABDD56B}" srcOrd="0" destOrd="0" presId="urn:microsoft.com/office/officeart/2005/8/layout/vList2"/>
    <dgm:cxn modelId="{629F56E6-6EAB-4EF9-9450-274F75B4A58B}" type="presOf" srcId="{286E9E5F-412B-4A6D-9A2B-B9ECE9FBF0D7}" destId="{449DFCCE-DE4E-4CCD-8AD7-ABD7F211ED38}" srcOrd="0" destOrd="0" presId="urn:microsoft.com/office/officeart/2005/8/layout/vList2"/>
    <dgm:cxn modelId="{96499FEA-E6BE-40B1-8C25-E5F154CFEA86}" type="presOf" srcId="{98B6967D-156F-4A92-B9D3-EA0B2BFF8565}" destId="{7C91CEF0-D37C-4C62-B071-3596BA4A0BF0}" srcOrd="0" destOrd="0" presId="urn:microsoft.com/office/officeart/2005/8/layout/vList2"/>
    <dgm:cxn modelId="{75931ECE-9223-4CAE-A043-2AEF3A30767B}" type="presParOf" srcId="{7C91CEF0-D37C-4C62-B071-3596BA4A0BF0}" destId="{BEFCE370-758E-449D-9F15-44527ABDD56B}" srcOrd="0" destOrd="0" presId="urn:microsoft.com/office/officeart/2005/8/layout/vList2"/>
    <dgm:cxn modelId="{10F7BA4F-F879-418B-89D5-C855EB551E66}" type="presParOf" srcId="{7C91CEF0-D37C-4C62-B071-3596BA4A0BF0}" destId="{EB756B39-891E-46D4-A749-99DD9DE693B3}" srcOrd="1" destOrd="0" presId="urn:microsoft.com/office/officeart/2005/8/layout/vList2"/>
    <dgm:cxn modelId="{DF96F106-B3A4-4D97-8FC6-AFC64607F5A0}" type="presParOf" srcId="{7C91CEF0-D37C-4C62-B071-3596BA4A0BF0}" destId="{592D9D8C-9817-4F3C-8127-DAB8AAA15929}" srcOrd="2" destOrd="0" presId="urn:microsoft.com/office/officeart/2005/8/layout/vList2"/>
    <dgm:cxn modelId="{5131A8DC-E255-407B-8EA6-495ED0C8E1EE}" type="presParOf" srcId="{7C91CEF0-D37C-4C62-B071-3596BA4A0BF0}" destId="{E5D270BE-7349-4B19-B0D2-AF1338853FD9}" srcOrd="3" destOrd="0" presId="urn:microsoft.com/office/officeart/2005/8/layout/vList2"/>
    <dgm:cxn modelId="{ED8B5709-B593-4C90-975C-B7749AE7E0D1}" type="presParOf" srcId="{7C91CEF0-D37C-4C62-B071-3596BA4A0BF0}" destId="{E0C68FD1-325E-4D99-9347-4E127BEA98B8}" srcOrd="4" destOrd="0" presId="urn:microsoft.com/office/officeart/2005/8/layout/vList2"/>
    <dgm:cxn modelId="{423FCEDA-C3E6-4154-B6EF-CEB1C632692E}" type="presParOf" srcId="{7C91CEF0-D37C-4C62-B071-3596BA4A0BF0}" destId="{3AC228DD-31C4-4512-AA95-1B51CC1176F2}" srcOrd="5" destOrd="0" presId="urn:microsoft.com/office/officeart/2005/8/layout/vList2"/>
    <dgm:cxn modelId="{377F1D78-3CDD-4FEE-85F6-EF26CEAD9D72}" type="presParOf" srcId="{7C91CEF0-D37C-4C62-B071-3596BA4A0BF0}" destId="{FC8E42B5-18D7-4202-884E-6343BABCB892}" srcOrd="6" destOrd="0" presId="urn:microsoft.com/office/officeart/2005/8/layout/vList2"/>
    <dgm:cxn modelId="{781294E5-60AD-4CE6-8B66-A839DC086068}" type="presParOf" srcId="{7C91CEF0-D37C-4C62-B071-3596BA4A0BF0}" destId="{99B1478A-FE98-497A-9AD9-D8A6D3442C91}" srcOrd="7" destOrd="0" presId="urn:microsoft.com/office/officeart/2005/8/layout/vList2"/>
    <dgm:cxn modelId="{78B54D53-0C80-4A2C-86D7-33225EA6A7FE}" type="presParOf" srcId="{7C91CEF0-D37C-4C62-B071-3596BA4A0BF0}" destId="{449DFCCE-DE4E-4CCD-8AD7-ABD7F211ED3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E73F0-87AB-4BC1-AC8A-5B70E4B09D95}"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7F8022A3-FF0F-45C2-8A28-F26559648FAB}">
      <dgm:prSet/>
      <dgm:spPr/>
      <dgm:t>
        <a:bodyPr/>
        <a:lstStyle/>
        <a:p>
          <a:r>
            <a:rPr lang="en-GB" dirty="0"/>
            <a:t>Children are often more aware of problems than parents realise</a:t>
          </a:r>
          <a:endParaRPr lang="en-US" dirty="0"/>
        </a:p>
      </dgm:t>
    </dgm:pt>
    <dgm:pt modelId="{87FAFF74-97CC-4791-A423-E50EC58EF50E}" type="parTrans" cxnId="{242A8544-5A40-4A25-8518-C4C726533A64}">
      <dgm:prSet/>
      <dgm:spPr/>
      <dgm:t>
        <a:bodyPr/>
        <a:lstStyle/>
        <a:p>
          <a:endParaRPr lang="en-US"/>
        </a:p>
      </dgm:t>
    </dgm:pt>
    <dgm:pt modelId="{799766E5-EC02-4263-9B0B-1EC14E75D2D8}" type="sibTrans" cxnId="{242A8544-5A40-4A25-8518-C4C726533A64}">
      <dgm:prSet/>
      <dgm:spPr/>
      <dgm:t>
        <a:bodyPr/>
        <a:lstStyle/>
        <a:p>
          <a:endParaRPr lang="en-US" dirty="0"/>
        </a:p>
      </dgm:t>
    </dgm:pt>
    <dgm:pt modelId="{FD3B5C36-A6EF-42DC-A1D5-5D17A47FCCFE}">
      <dgm:prSet/>
      <dgm:spPr/>
      <dgm:t>
        <a:bodyPr/>
        <a:lstStyle/>
        <a:p>
          <a:r>
            <a:rPr lang="en-GB" dirty="0"/>
            <a:t>Children worry about their parents</a:t>
          </a:r>
          <a:endParaRPr lang="en-US" dirty="0"/>
        </a:p>
      </dgm:t>
    </dgm:pt>
    <dgm:pt modelId="{2EA9322A-0184-4241-AAEA-DAF1E88B5839}" type="parTrans" cxnId="{7834461C-626E-4164-9EAE-85F2E9779198}">
      <dgm:prSet/>
      <dgm:spPr/>
      <dgm:t>
        <a:bodyPr/>
        <a:lstStyle/>
        <a:p>
          <a:endParaRPr lang="en-US"/>
        </a:p>
      </dgm:t>
    </dgm:pt>
    <dgm:pt modelId="{D5E16CA2-C2C8-4EAD-8A5A-FD82C9D2F245}" type="sibTrans" cxnId="{7834461C-626E-4164-9EAE-85F2E9779198}">
      <dgm:prSet/>
      <dgm:spPr/>
      <dgm:t>
        <a:bodyPr/>
        <a:lstStyle/>
        <a:p>
          <a:endParaRPr lang="en-US" dirty="0"/>
        </a:p>
      </dgm:t>
    </dgm:pt>
    <dgm:pt modelId="{E52DDB53-8890-49BF-9B47-B68E7169E8AE}">
      <dgm:prSet/>
      <dgm:spPr/>
      <dgm:t>
        <a:bodyPr/>
        <a:lstStyle/>
        <a:p>
          <a:r>
            <a:rPr lang="en-GB" dirty="0"/>
            <a:t>Children mainly use informal support</a:t>
          </a:r>
          <a:endParaRPr lang="en-US" dirty="0"/>
        </a:p>
      </dgm:t>
    </dgm:pt>
    <dgm:pt modelId="{80021FAC-3387-4E1D-8EF4-BF28131E92FA}" type="parTrans" cxnId="{726037E8-0249-40F7-AB7B-47787FE440BE}">
      <dgm:prSet/>
      <dgm:spPr/>
      <dgm:t>
        <a:bodyPr/>
        <a:lstStyle/>
        <a:p>
          <a:endParaRPr lang="en-US"/>
        </a:p>
      </dgm:t>
    </dgm:pt>
    <dgm:pt modelId="{A214A971-26B8-4CB9-83E5-3943FCF90EE1}" type="sibTrans" cxnId="{726037E8-0249-40F7-AB7B-47787FE440BE}">
      <dgm:prSet/>
      <dgm:spPr/>
      <dgm:t>
        <a:bodyPr/>
        <a:lstStyle/>
        <a:p>
          <a:endParaRPr lang="en-US" dirty="0"/>
        </a:p>
      </dgm:t>
    </dgm:pt>
    <dgm:pt modelId="{AA35347F-2E60-4953-98A5-791036CA55E6}">
      <dgm:prSet/>
      <dgm:spPr/>
      <dgm:t>
        <a:bodyPr/>
        <a:lstStyle/>
        <a:p>
          <a:r>
            <a:rPr lang="en-GB" dirty="0"/>
            <a:t>Children do not know where to go to get formal help</a:t>
          </a:r>
          <a:endParaRPr lang="en-US" dirty="0"/>
        </a:p>
      </dgm:t>
    </dgm:pt>
    <dgm:pt modelId="{E9CAD5D2-7C1D-4191-A355-91B2B7C9765F}" type="parTrans" cxnId="{C5DB7301-4C7F-4898-8CE4-EC5A388364CF}">
      <dgm:prSet/>
      <dgm:spPr/>
      <dgm:t>
        <a:bodyPr/>
        <a:lstStyle/>
        <a:p>
          <a:endParaRPr lang="en-US"/>
        </a:p>
      </dgm:t>
    </dgm:pt>
    <dgm:pt modelId="{723C3E6A-F8E9-462C-8391-D8511EE5C0FE}" type="sibTrans" cxnId="{C5DB7301-4C7F-4898-8CE4-EC5A388364CF}">
      <dgm:prSet/>
      <dgm:spPr/>
      <dgm:t>
        <a:bodyPr/>
        <a:lstStyle/>
        <a:p>
          <a:endParaRPr lang="en-US" dirty="0"/>
        </a:p>
      </dgm:t>
    </dgm:pt>
    <dgm:pt modelId="{2AABCBEF-C1BD-4B0F-A3CE-7E578FC61954}">
      <dgm:prSet/>
      <dgm:spPr/>
      <dgm:t>
        <a:bodyPr/>
        <a:lstStyle/>
        <a:p>
          <a:r>
            <a:rPr lang="en-GB" dirty="0"/>
            <a:t>Experience of contact with professionals is mixed</a:t>
          </a:r>
          <a:endParaRPr lang="en-US" dirty="0"/>
        </a:p>
      </dgm:t>
    </dgm:pt>
    <dgm:pt modelId="{7BCB7F4F-0055-4EDE-9AFC-B0BD17797634}" type="parTrans" cxnId="{25CFCD19-A30E-4F44-A652-5B1ECE639E92}">
      <dgm:prSet/>
      <dgm:spPr/>
      <dgm:t>
        <a:bodyPr/>
        <a:lstStyle/>
        <a:p>
          <a:endParaRPr lang="en-US"/>
        </a:p>
      </dgm:t>
    </dgm:pt>
    <dgm:pt modelId="{915D2CBA-1AE2-414B-B574-EBB35A70DC43}" type="sibTrans" cxnId="{25CFCD19-A30E-4F44-A652-5B1ECE639E92}">
      <dgm:prSet/>
      <dgm:spPr/>
      <dgm:t>
        <a:bodyPr/>
        <a:lstStyle/>
        <a:p>
          <a:endParaRPr lang="en-US" dirty="0"/>
        </a:p>
      </dgm:t>
    </dgm:pt>
    <dgm:pt modelId="{51E4FD5D-3848-4CF5-98DE-0E68A412B620}">
      <dgm:prSet/>
      <dgm:spPr/>
      <dgm:t>
        <a:bodyPr/>
        <a:lstStyle/>
        <a:p>
          <a:r>
            <a:rPr lang="en-GB" dirty="0"/>
            <a:t>Some children will not talk to anyone about their problems &amp; cope by distracting themselves </a:t>
          </a:r>
          <a:endParaRPr lang="en-US" dirty="0"/>
        </a:p>
      </dgm:t>
    </dgm:pt>
    <dgm:pt modelId="{7B524116-FEFC-4BFE-A41F-5BCF58F4D9DD}" type="parTrans" cxnId="{B8D3829F-94B2-45EE-830D-A585C8F06AD0}">
      <dgm:prSet/>
      <dgm:spPr/>
      <dgm:t>
        <a:bodyPr/>
        <a:lstStyle/>
        <a:p>
          <a:endParaRPr lang="en-US"/>
        </a:p>
      </dgm:t>
    </dgm:pt>
    <dgm:pt modelId="{7BCD3018-15EF-4073-831C-A7409EFA249D}" type="sibTrans" cxnId="{B8D3829F-94B2-45EE-830D-A585C8F06AD0}">
      <dgm:prSet/>
      <dgm:spPr/>
      <dgm:t>
        <a:bodyPr/>
        <a:lstStyle/>
        <a:p>
          <a:endParaRPr lang="en-US"/>
        </a:p>
      </dgm:t>
    </dgm:pt>
    <dgm:pt modelId="{47E06428-A03E-47C0-82A4-40B38D025345}" type="pres">
      <dgm:prSet presAssocID="{92FE73F0-87AB-4BC1-AC8A-5B70E4B09D95}" presName="Name0" presStyleCnt="0">
        <dgm:presLayoutVars>
          <dgm:dir/>
          <dgm:resizeHandles val="exact"/>
        </dgm:presLayoutVars>
      </dgm:prSet>
      <dgm:spPr/>
      <dgm:t>
        <a:bodyPr/>
        <a:lstStyle/>
        <a:p>
          <a:endParaRPr lang="en-GB"/>
        </a:p>
      </dgm:t>
    </dgm:pt>
    <dgm:pt modelId="{629D293C-1AC2-4015-83D4-B0E8407287EA}" type="pres">
      <dgm:prSet presAssocID="{7F8022A3-FF0F-45C2-8A28-F26559648FAB}" presName="node" presStyleLbl="node1" presStyleIdx="0" presStyleCnt="6">
        <dgm:presLayoutVars>
          <dgm:bulletEnabled val="1"/>
        </dgm:presLayoutVars>
      </dgm:prSet>
      <dgm:spPr/>
      <dgm:t>
        <a:bodyPr/>
        <a:lstStyle/>
        <a:p>
          <a:endParaRPr lang="en-GB"/>
        </a:p>
      </dgm:t>
    </dgm:pt>
    <dgm:pt modelId="{02AC3FC6-0D25-483F-BF37-413FE06C3B39}" type="pres">
      <dgm:prSet presAssocID="{799766E5-EC02-4263-9B0B-1EC14E75D2D8}" presName="sibTrans" presStyleLbl="sibTrans1D1" presStyleIdx="0" presStyleCnt="5"/>
      <dgm:spPr/>
      <dgm:t>
        <a:bodyPr/>
        <a:lstStyle/>
        <a:p>
          <a:endParaRPr lang="en-GB"/>
        </a:p>
      </dgm:t>
    </dgm:pt>
    <dgm:pt modelId="{41FFA0E2-3532-4DE9-985C-0C63D5E27F80}" type="pres">
      <dgm:prSet presAssocID="{799766E5-EC02-4263-9B0B-1EC14E75D2D8}" presName="connectorText" presStyleLbl="sibTrans1D1" presStyleIdx="0" presStyleCnt="5"/>
      <dgm:spPr/>
      <dgm:t>
        <a:bodyPr/>
        <a:lstStyle/>
        <a:p>
          <a:endParaRPr lang="en-GB"/>
        </a:p>
      </dgm:t>
    </dgm:pt>
    <dgm:pt modelId="{1249EFD6-F7A4-4F69-8660-74974C65D03C}" type="pres">
      <dgm:prSet presAssocID="{FD3B5C36-A6EF-42DC-A1D5-5D17A47FCCFE}" presName="node" presStyleLbl="node1" presStyleIdx="1" presStyleCnt="6">
        <dgm:presLayoutVars>
          <dgm:bulletEnabled val="1"/>
        </dgm:presLayoutVars>
      </dgm:prSet>
      <dgm:spPr/>
      <dgm:t>
        <a:bodyPr/>
        <a:lstStyle/>
        <a:p>
          <a:endParaRPr lang="en-GB"/>
        </a:p>
      </dgm:t>
    </dgm:pt>
    <dgm:pt modelId="{230C1F11-F226-4CF3-87C5-40BB1CCCD152}" type="pres">
      <dgm:prSet presAssocID="{D5E16CA2-C2C8-4EAD-8A5A-FD82C9D2F245}" presName="sibTrans" presStyleLbl="sibTrans1D1" presStyleIdx="1" presStyleCnt="5"/>
      <dgm:spPr/>
      <dgm:t>
        <a:bodyPr/>
        <a:lstStyle/>
        <a:p>
          <a:endParaRPr lang="en-GB"/>
        </a:p>
      </dgm:t>
    </dgm:pt>
    <dgm:pt modelId="{A9E814EE-1B0B-4828-8E55-5500C01FFA02}" type="pres">
      <dgm:prSet presAssocID="{D5E16CA2-C2C8-4EAD-8A5A-FD82C9D2F245}" presName="connectorText" presStyleLbl="sibTrans1D1" presStyleIdx="1" presStyleCnt="5"/>
      <dgm:spPr/>
      <dgm:t>
        <a:bodyPr/>
        <a:lstStyle/>
        <a:p>
          <a:endParaRPr lang="en-GB"/>
        </a:p>
      </dgm:t>
    </dgm:pt>
    <dgm:pt modelId="{354D7DC9-8465-4C6F-BDB8-67BB574066C4}" type="pres">
      <dgm:prSet presAssocID="{E52DDB53-8890-49BF-9B47-B68E7169E8AE}" presName="node" presStyleLbl="node1" presStyleIdx="2" presStyleCnt="6">
        <dgm:presLayoutVars>
          <dgm:bulletEnabled val="1"/>
        </dgm:presLayoutVars>
      </dgm:prSet>
      <dgm:spPr/>
      <dgm:t>
        <a:bodyPr/>
        <a:lstStyle/>
        <a:p>
          <a:endParaRPr lang="en-GB"/>
        </a:p>
      </dgm:t>
    </dgm:pt>
    <dgm:pt modelId="{070B398E-E625-4481-8E21-0201043521D6}" type="pres">
      <dgm:prSet presAssocID="{A214A971-26B8-4CB9-83E5-3943FCF90EE1}" presName="sibTrans" presStyleLbl="sibTrans1D1" presStyleIdx="2" presStyleCnt="5"/>
      <dgm:spPr/>
      <dgm:t>
        <a:bodyPr/>
        <a:lstStyle/>
        <a:p>
          <a:endParaRPr lang="en-GB"/>
        </a:p>
      </dgm:t>
    </dgm:pt>
    <dgm:pt modelId="{E8A9F8FA-95F4-4CDE-9EE4-E2CBDD995255}" type="pres">
      <dgm:prSet presAssocID="{A214A971-26B8-4CB9-83E5-3943FCF90EE1}" presName="connectorText" presStyleLbl="sibTrans1D1" presStyleIdx="2" presStyleCnt="5"/>
      <dgm:spPr/>
      <dgm:t>
        <a:bodyPr/>
        <a:lstStyle/>
        <a:p>
          <a:endParaRPr lang="en-GB"/>
        </a:p>
      </dgm:t>
    </dgm:pt>
    <dgm:pt modelId="{AF2338D0-E3F1-4CCE-8FE2-5FF647DCA3FD}" type="pres">
      <dgm:prSet presAssocID="{AA35347F-2E60-4953-98A5-791036CA55E6}" presName="node" presStyleLbl="node1" presStyleIdx="3" presStyleCnt="6">
        <dgm:presLayoutVars>
          <dgm:bulletEnabled val="1"/>
        </dgm:presLayoutVars>
      </dgm:prSet>
      <dgm:spPr/>
      <dgm:t>
        <a:bodyPr/>
        <a:lstStyle/>
        <a:p>
          <a:endParaRPr lang="en-GB"/>
        </a:p>
      </dgm:t>
    </dgm:pt>
    <dgm:pt modelId="{100AC99B-5C4C-4363-94CB-072C5BA5DE50}" type="pres">
      <dgm:prSet presAssocID="{723C3E6A-F8E9-462C-8391-D8511EE5C0FE}" presName="sibTrans" presStyleLbl="sibTrans1D1" presStyleIdx="3" presStyleCnt="5"/>
      <dgm:spPr/>
      <dgm:t>
        <a:bodyPr/>
        <a:lstStyle/>
        <a:p>
          <a:endParaRPr lang="en-GB"/>
        </a:p>
      </dgm:t>
    </dgm:pt>
    <dgm:pt modelId="{F360427B-8D89-4A74-BDCB-C19290F772E3}" type="pres">
      <dgm:prSet presAssocID="{723C3E6A-F8E9-462C-8391-D8511EE5C0FE}" presName="connectorText" presStyleLbl="sibTrans1D1" presStyleIdx="3" presStyleCnt="5"/>
      <dgm:spPr/>
      <dgm:t>
        <a:bodyPr/>
        <a:lstStyle/>
        <a:p>
          <a:endParaRPr lang="en-GB"/>
        </a:p>
      </dgm:t>
    </dgm:pt>
    <dgm:pt modelId="{2A51CA88-A95A-44F7-B980-F972EBFBCDBE}" type="pres">
      <dgm:prSet presAssocID="{2AABCBEF-C1BD-4B0F-A3CE-7E578FC61954}" presName="node" presStyleLbl="node1" presStyleIdx="4" presStyleCnt="6">
        <dgm:presLayoutVars>
          <dgm:bulletEnabled val="1"/>
        </dgm:presLayoutVars>
      </dgm:prSet>
      <dgm:spPr/>
      <dgm:t>
        <a:bodyPr/>
        <a:lstStyle/>
        <a:p>
          <a:endParaRPr lang="en-GB"/>
        </a:p>
      </dgm:t>
    </dgm:pt>
    <dgm:pt modelId="{A4D09E4C-AB21-4666-90E8-B0D956E2E654}" type="pres">
      <dgm:prSet presAssocID="{915D2CBA-1AE2-414B-B574-EBB35A70DC43}" presName="sibTrans" presStyleLbl="sibTrans1D1" presStyleIdx="4" presStyleCnt="5"/>
      <dgm:spPr/>
      <dgm:t>
        <a:bodyPr/>
        <a:lstStyle/>
        <a:p>
          <a:endParaRPr lang="en-GB"/>
        </a:p>
      </dgm:t>
    </dgm:pt>
    <dgm:pt modelId="{9D376DB3-36FD-4C2D-A949-652C18809401}" type="pres">
      <dgm:prSet presAssocID="{915D2CBA-1AE2-414B-B574-EBB35A70DC43}" presName="connectorText" presStyleLbl="sibTrans1D1" presStyleIdx="4" presStyleCnt="5"/>
      <dgm:spPr/>
      <dgm:t>
        <a:bodyPr/>
        <a:lstStyle/>
        <a:p>
          <a:endParaRPr lang="en-GB"/>
        </a:p>
      </dgm:t>
    </dgm:pt>
    <dgm:pt modelId="{F999458B-5F87-4EB2-B794-C29BE406CA7A}" type="pres">
      <dgm:prSet presAssocID="{51E4FD5D-3848-4CF5-98DE-0E68A412B620}" presName="node" presStyleLbl="node1" presStyleIdx="5" presStyleCnt="6">
        <dgm:presLayoutVars>
          <dgm:bulletEnabled val="1"/>
        </dgm:presLayoutVars>
      </dgm:prSet>
      <dgm:spPr/>
      <dgm:t>
        <a:bodyPr/>
        <a:lstStyle/>
        <a:p>
          <a:endParaRPr lang="en-GB"/>
        </a:p>
      </dgm:t>
    </dgm:pt>
  </dgm:ptLst>
  <dgm:cxnLst>
    <dgm:cxn modelId="{4ECA9B76-7883-40D6-B89C-1B01C0C5533F}" type="presOf" srcId="{723C3E6A-F8E9-462C-8391-D8511EE5C0FE}" destId="{100AC99B-5C4C-4363-94CB-072C5BA5DE50}" srcOrd="0" destOrd="0" presId="urn:microsoft.com/office/officeart/2016/7/layout/RepeatingBendingProcessNew"/>
    <dgm:cxn modelId="{ADC83BCB-EADA-48AE-BD46-7257FAD9639C}" type="presOf" srcId="{915D2CBA-1AE2-414B-B574-EBB35A70DC43}" destId="{9D376DB3-36FD-4C2D-A949-652C18809401}" srcOrd="1" destOrd="0" presId="urn:microsoft.com/office/officeart/2016/7/layout/RepeatingBendingProcessNew"/>
    <dgm:cxn modelId="{7EC655A9-396F-4A4A-9F25-066DAD94D00D}" type="presOf" srcId="{799766E5-EC02-4263-9B0B-1EC14E75D2D8}" destId="{41FFA0E2-3532-4DE9-985C-0C63D5E27F80}" srcOrd="1" destOrd="0" presId="urn:microsoft.com/office/officeart/2016/7/layout/RepeatingBendingProcessNew"/>
    <dgm:cxn modelId="{0FE571F5-F115-4E5E-AA47-47A16EEC0198}" type="presOf" srcId="{51E4FD5D-3848-4CF5-98DE-0E68A412B620}" destId="{F999458B-5F87-4EB2-B794-C29BE406CA7A}" srcOrd="0" destOrd="0" presId="urn:microsoft.com/office/officeart/2016/7/layout/RepeatingBendingProcessNew"/>
    <dgm:cxn modelId="{536C9CDA-B513-418A-B05E-1213769B9672}" type="presOf" srcId="{2AABCBEF-C1BD-4B0F-A3CE-7E578FC61954}" destId="{2A51CA88-A95A-44F7-B980-F972EBFBCDBE}" srcOrd="0" destOrd="0" presId="urn:microsoft.com/office/officeart/2016/7/layout/RepeatingBendingProcessNew"/>
    <dgm:cxn modelId="{6D37F3D2-F638-4E4C-B9B9-231F35481D1D}" type="presOf" srcId="{AA35347F-2E60-4953-98A5-791036CA55E6}" destId="{AF2338D0-E3F1-4CCE-8FE2-5FF647DCA3FD}" srcOrd="0" destOrd="0" presId="urn:microsoft.com/office/officeart/2016/7/layout/RepeatingBendingProcessNew"/>
    <dgm:cxn modelId="{77E8B705-E5BF-492F-8B34-39C8B5CCEC43}" type="presOf" srcId="{A214A971-26B8-4CB9-83E5-3943FCF90EE1}" destId="{E8A9F8FA-95F4-4CDE-9EE4-E2CBDD995255}" srcOrd="1" destOrd="0" presId="urn:microsoft.com/office/officeart/2016/7/layout/RepeatingBendingProcessNew"/>
    <dgm:cxn modelId="{219EAF9A-B1FB-44E1-B9E7-C74B1ED87261}" type="presOf" srcId="{723C3E6A-F8E9-462C-8391-D8511EE5C0FE}" destId="{F360427B-8D89-4A74-BDCB-C19290F772E3}" srcOrd="1" destOrd="0" presId="urn:microsoft.com/office/officeart/2016/7/layout/RepeatingBendingProcessNew"/>
    <dgm:cxn modelId="{E9616A42-7E04-4DFC-A744-BEACF6B88F7A}" type="presOf" srcId="{799766E5-EC02-4263-9B0B-1EC14E75D2D8}" destId="{02AC3FC6-0D25-483F-BF37-413FE06C3B39}" srcOrd="0" destOrd="0" presId="urn:microsoft.com/office/officeart/2016/7/layout/RepeatingBendingProcessNew"/>
    <dgm:cxn modelId="{FDAF0657-B80C-44FB-B8DB-01DEC8B44775}" type="presOf" srcId="{D5E16CA2-C2C8-4EAD-8A5A-FD82C9D2F245}" destId="{230C1F11-F226-4CF3-87C5-40BB1CCCD152}" srcOrd="0" destOrd="0" presId="urn:microsoft.com/office/officeart/2016/7/layout/RepeatingBendingProcessNew"/>
    <dgm:cxn modelId="{242A8544-5A40-4A25-8518-C4C726533A64}" srcId="{92FE73F0-87AB-4BC1-AC8A-5B70E4B09D95}" destId="{7F8022A3-FF0F-45C2-8A28-F26559648FAB}" srcOrd="0" destOrd="0" parTransId="{87FAFF74-97CC-4791-A423-E50EC58EF50E}" sibTransId="{799766E5-EC02-4263-9B0B-1EC14E75D2D8}"/>
    <dgm:cxn modelId="{C5DB7301-4C7F-4898-8CE4-EC5A388364CF}" srcId="{92FE73F0-87AB-4BC1-AC8A-5B70E4B09D95}" destId="{AA35347F-2E60-4953-98A5-791036CA55E6}" srcOrd="3" destOrd="0" parTransId="{E9CAD5D2-7C1D-4191-A355-91B2B7C9765F}" sibTransId="{723C3E6A-F8E9-462C-8391-D8511EE5C0FE}"/>
    <dgm:cxn modelId="{0606CCF4-C5FF-4FDA-8D3C-2B3556D09DB8}" type="presOf" srcId="{A214A971-26B8-4CB9-83E5-3943FCF90EE1}" destId="{070B398E-E625-4481-8E21-0201043521D6}" srcOrd="0" destOrd="0" presId="urn:microsoft.com/office/officeart/2016/7/layout/RepeatingBendingProcessNew"/>
    <dgm:cxn modelId="{7834461C-626E-4164-9EAE-85F2E9779198}" srcId="{92FE73F0-87AB-4BC1-AC8A-5B70E4B09D95}" destId="{FD3B5C36-A6EF-42DC-A1D5-5D17A47FCCFE}" srcOrd="1" destOrd="0" parTransId="{2EA9322A-0184-4241-AAEA-DAF1E88B5839}" sibTransId="{D5E16CA2-C2C8-4EAD-8A5A-FD82C9D2F245}"/>
    <dgm:cxn modelId="{726037E8-0249-40F7-AB7B-47787FE440BE}" srcId="{92FE73F0-87AB-4BC1-AC8A-5B70E4B09D95}" destId="{E52DDB53-8890-49BF-9B47-B68E7169E8AE}" srcOrd="2" destOrd="0" parTransId="{80021FAC-3387-4E1D-8EF4-BF28131E92FA}" sibTransId="{A214A971-26B8-4CB9-83E5-3943FCF90EE1}"/>
    <dgm:cxn modelId="{CA52BC2B-9F52-407A-A375-6152E4953D94}" type="presOf" srcId="{92FE73F0-87AB-4BC1-AC8A-5B70E4B09D95}" destId="{47E06428-A03E-47C0-82A4-40B38D025345}" srcOrd="0" destOrd="0" presId="urn:microsoft.com/office/officeart/2016/7/layout/RepeatingBendingProcessNew"/>
    <dgm:cxn modelId="{2327A4B0-7CCB-4DAF-9CEA-3F9E6B3645E4}" type="presOf" srcId="{E52DDB53-8890-49BF-9B47-B68E7169E8AE}" destId="{354D7DC9-8465-4C6F-BDB8-67BB574066C4}" srcOrd="0" destOrd="0" presId="urn:microsoft.com/office/officeart/2016/7/layout/RepeatingBendingProcessNew"/>
    <dgm:cxn modelId="{BDCD7342-73FD-49CE-9AA7-798DAA168DF3}" type="presOf" srcId="{D5E16CA2-C2C8-4EAD-8A5A-FD82C9D2F245}" destId="{A9E814EE-1B0B-4828-8E55-5500C01FFA02}" srcOrd="1" destOrd="0" presId="urn:microsoft.com/office/officeart/2016/7/layout/RepeatingBendingProcessNew"/>
    <dgm:cxn modelId="{76B2DCC3-ED8B-4735-BDAA-B75D6A414353}" type="presOf" srcId="{915D2CBA-1AE2-414B-B574-EBB35A70DC43}" destId="{A4D09E4C-AB21-4666-90E8-B0D956E2E654}" srcOrd="0" destOrd="0" presId="urn:microsoft.com/office/officeart/2016/7/layout/RepeatingBendingProcessNew"/>
    <dgm:cxn modelId="{B8D3829F-94B2-45EE-830D-A585C8F06AD0}" srcId="{92FE73F0-87AB-4BC1-AC8A-5B70E4B09D95}" destId="{51E4FD5D-3848-4CF5-98DE-0E68A412B620}" srcOrd="5" destOrd="0" parTransId="{7B524116-FEFC-4BFE-A41F-5BCF58F4D9DD}" sibTransId="{7BCD3018-15EF-4073-831C-A7409EFA249D}"/>
    <dgm:cxn modelId="{67C1AEBD-3A6C-445F-AAE1-4251FD42F6F3}" type="presOf" srcId="{7F8022A3-FF0F-45C2-8A28-F26559648FAB}" destId="{629D293C-1AC2-4015-83D4-B0E8407287EA}" srcOrd="0" destOrd="0" presId="urn:microsoft.com/office/officeart/2016/7/layout/RepeatingBendingProcessNew"/>
    <dgm:cxn modelId="{25CFCD19-A30E-4F44-A652-5B1ECE639E92}" srcId="{92FE73F0-87AB-4BC1-AC8A-5B70E4B09D95}" destId="{2AABCBEF-C1BD-4B0F-A3CE-7E578FC61954}" srcOrd="4" destOrd="0" parTransId="{7BCB7F4F-0055-4EDE-9AFC-B0BD17797634}" sibTransId="{915D2CBA-1AE2-414B-B574-EBB35A70DC43}"/>
    <dgm:cxn modelId="{63325EC1-3561-4542-B269-EA48E1B9735E}" type="presOf" srcId="{FD3B5C36-A6EF-42DC-A1D5-5D17A47FCCFE}" destId="{1249EFD6-F7A4-4F69-8660-74974C65D03C}" srcOrd="0" destOrd="0" presId="urn:microsoft.com/office/officeart/2016/7/layout/RepeatingBendingProcessNew"/>
    <dgm:cxn modelId="{E6B3049B-B2AF-43A1-9B22-C06A44BCFD88}" type="presParOf" srcId="{47E06428-A03E-47C0-82A4-40B38D025345}" destId="{629D293C-1AC2-4015-83D4-B0E8407287EA}" srcOrd="0" destOrd="0" presId="urn:microsoft.com/office/officeart/2016/7/layout/RepeatingBendingProcessNew"/>
    <dgm:cxn modelId="{2A0FF947-5C5A-43DC-8262-C9A8DBAA1665}" type="presParOf" srcId="{47E06428-A03E-47C0-82A4-40B38D025345}" destId="{02AC3FC6-0D25-483F-BF37-413FE06C3B39}" srcOrd="1" destOrd="0" presId="urn:microsoft.com/office/officeart/2016/7/layout/RepeatingBendingProcessNew"/>
    <dgm:cxn modelId="{342DE98F-8819-4820-964A-C1E01F957BE0}" type="presParOf" srcId="{02AC3FC6-0D25-483F-BF37-413FE06C3B39}" destId="{41FFA0E2-3532-4DE9-985C-0C63D5E27F80}" srcOrd="0" destOrd="0" presId="urn:microsoft.com/office/officeart/2016/7/layout/RepeatingBendingProcessNew"/>
    <dgm:cxn modelId="{51E13B19-9475-4019-A9C8-7D4626B5C2FC}" type="presParOf" srcId="{47E06428-A03E-47C0-82A4-40B38D025345}" destId="{1249EFD6-F7A4-4F69-8660-74974C65D03C}" srcOrd="2" destOrd="0" presId="urn:microsoft.com/office/officeart/2016/7/layout/RepeatingBendingProcessNew"/>
    <dgm:cxn modelId="{6ACFBAF4-9262-4F60-936A-90013DBF6967}" type="presParOf" srcId="{47E06428-A03E-47C0-82A4-40B38D025345}" destId="{230C1F11-F226-4CF3-87C5-40BB1CCCD152}" srcOrd="3" destOrd="0" presId="urn:microsoft.com/office/officeart/2016/7/layout/RepeatingBendingProcessNew"/>
    <dgm:cxn modelId="{21C5D3D8-A4B5-4FE2-AE3E-780221E9D908}" type="presParOf" srcId="{230C1F11-F226-4CF3-87C5-40BB1CCCD152}" destId="{A9E814EE-1B0B-4828-8E55-5500C01FFA02}" srcOrd="0" destOrd="0" presId="urn:microsoft.com/office/officeart/2016/7/layout/RepeatingBendingProcessNew"/>
    <dgm:cxn modelId="{8CF4CE9E-7824-49A5-AB7E-46052898A690}" type="presParOf" srcId="{47E06428-A03E-47C0-82A4-40B38D025345}" destId="{354D7DC9-8465-4C6F-BDB8-67BB574066C4}" srcOrd="4" destOrd="0" presId="urn:microsoft.com/office/officeart/2016/7/layout/RepeatingBendingProcessNew"/>
    <dgm:cxn modelId="{4DE49B01-7622-4547-AF2F-6AADBE2BBD8A}" type="presParOf" srcId="{47E06428-A03E-47C0-82A4-40B38D025345}" destId="{070B398E-E625-4481-8E21-0201043521D6}" srcOrd="5" destOrd="0" presId="urn:microsoft.com/office/officeart/2016/7/layout/RepeatingBendingProcessNew"/>
    <dgm:cxn modelId="{81590038-E694-419F-8C1D-37AC2CE43A1E}" type="presParOf" srcId="{070B398E-E625-4481-8E21-0201043521D6}" destId="{E8A9F8FA-95F4-4CDE-9EE4-E2CBDD995255}" srcOrd="0" destOrd="0" presId="urn:microsoft.com/office/officeart/2016/7/layout/RepeatingBendingProcessNew"/>
    <dgm:cxn modelId="{6B5189D5-A106-405F-AD66-FFB0D06FF6DB}" type="presParOf" srcId="{47E06428-A03E-47C0-82A4-40B38D025345}" destId="{AF2338D0-E3F1-4CCE-8FE2-5FF647DCA3FD}" srcOrd="6" destOrd="0" presId="urn:microsoft.com/office/officeart/2016/7/layout/RepeatingBendingProcessNew"/>
    <dgm:cxn modelId="{1EA2571A-0D27-4C9B-AE65-5527992E1FF9}" type="presParOf" srcId="{47E06428-A03E-47C0-82A4-40B38D025345}" destId="{100AC99B-5C4C-4363-94CB-072C5BA5DE50}" srcOrd="7" destOrd="0" presId="urn:microsoft.com/office/officeart/2016/7/layout/RepeatingBendingProcessNew"/>
    <dgm:cxn modelId="{C857066B-2746-496A-8BBF-82112D077989}" type="presParOf" srcId="{100AC99B-5C4C-4363-94CB-072C5BA5DE50}" destId="{F360427B-8D89-4A74-BDCB-C19290F772E3}" srcOrd="0" destOrd="0" presId="urn:microsoft.com/office/officeart/2016/7/layout/RepeatingBendingProcessNew"/>
    <dgm:cxn modelId="{667BE236-F362-4B59-8BD2-3A9ABE13C4DA}" type="presParOf" srcId="{47E06428-A03E-47C0-82A4-40B38D025345}" destId="{2A51CA88-A95A-44F7-B980-F972EBFBCDBE}" srcOrd="8" destOrd="0" presId="urn:microsoft.com/office/officeart/2016/7/layout/RepeatingBendingProcessNew"/>
    <dgm:cxn modelId="{7F7FE1C4-B2FC-49C0-A718-7AFD8BECB595}" type="presParOf" srcId="{47E06428-A03E-47C0-82A4-40B38D025345}" destId="{A4D09E4C-AB21-4666-90E8-B0D956E2E654}" srcOrd="9" destOrd="0" presId="urn:microsoft.com/office/officeart/2016/7/layout/RepeatingBendingProcessNew"/>
    <dgm:cxn modelId="{F3AADF36-AFBD-4E46-93B7-75011866F10E}" type="presParOf" srcId="{A4D09E4C-AB21-4666-90E8-B0D956E2E654}" destId="{9D376DB3-36FD-4C2D-A949-652C18809401}" srcOrd="0" destOrd="0" presId="urn:microsoft.com/office/officeart/2016/7/layout/RepeatingBendingProcessNew"/>
    <dgm:cxn modelId="{7C92B7AF-0685-4AAD-9B46-069A92C7F1B3}" type="presParOf" srcId="{47E06428-A03E-47C0-82A4-40B38D025345}" destId="{F999458B-5F87-4EB2-B794-C29BE406CA7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F62AF-FA57-4641-8C1E-98AF71B21E01}"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C532C5BA-53DE-4604-806B-72E4D1E8A3D0}">
      <dgm:prSet/>
      <dgm:spPr/>
      <dgm:t>
        <a:bodyPr/>
        <a:lstStyle/>
        <a:p>
          <a:pPr>
            <a:lnSpc>
              <a:spcPct val="100000"/>
            </a:lnSpc>
          </a:pPr>
          <a:r>
            <a:rPr lang="en-GB" b="1" dirty="0">
              <a:latin typeface="Arial" panose="020B0604020202020204" pitchFamily="34" charset="0"/>
              <a:cs typeface="Arial" panose="020B0604020202020204" pitchFamily="34" charset="0"/>
            </a:rPr>
            <a:t>In addition older Children may display:</a:t>
          </a:r>
          <a:endParaRPr lang="en-US" dirty="0">
            <a:latin typeface="Arial" panose="020B0604020202020204" pitchFamily="34" charset="0"/>
            <a:cs typeface="Arial" panose="020B0604020202020204" pitchFamily="34" charset="0"/>
          </a:endParaRPr>
        </a:p>
      </dgm:t>
    </dgm:pt>
    <dgm:pt modelId="{1888336F-4BD2-4A29-8D72-7EDFF4145476}" type="parTrans" cxnId="{940C2FA5-F63E-4E05-A9DF-18B4181B4480}">
      <dgm:prSet/>
      <dgm:spPr/>
      <dgm:t>
        <a:bodyPr/>
        <a:lstStyle/>
        <a:p>
          <a:endParaRPr lang="en-US"/>
        </a:p>
      </dgm:t>
    </dgm:pt>
    <dgm:pt modelId="{F2A559FB-C6AF-4C3E-BF66-AA2F0FF6BB80}" type="sibTrans" cxnId="{940C2FA5-F63E-4E05-A9DF-18B4181B4480}">
      <dgm:prSet/>
      <dgm:spPr/>
      <dgm:t>
        <a:bodyPr/>
        <a:lstStyle/>
        <a:p>
          <a:endParaRPr lang="en-US"/>
        </a:p>
      </dgm:t>
    </dgm:pt>
    <dgm:pt modelId="{FAC0A2EF-8D9A-4FBC-9C36-CA158BEED937}">
      <dgm:prSet/>
      <dgm:spPr/>
      <dgm:t>
        <a:bodyPr/>
        <a:lstStyle/>
        <a:p>
          <a:pPr>
            <a:lnSpc>
              <a:spcPct val="100000"/>
            </a:lnSpc>
          </a:pPr>
          <a:r>
            <a:rPr lang="en-GB" dirty="0">
              <a:latin typeface="Arial" panose="020B0604020202020204" pitchFamily="34" charset="0"/>
              <a:cs typeface="Arial" panose="020B0604020202020204" pitchFamily="34" charset="0"/>
            </a:rPr>
            <a:t>Suicidal thoughts &amp; action</a:t>
          </a:r>
          <a:endParaRPr lang="en-US" dirty="0">
            <a:latin typeface="Arial" panose="020B0604020202020204" pitchFamily="34" charset="0"/>
            <a:cs typeface="Arial" panose="020B0604020202020204" pitchFamily="34" charset="0"/>
          </a:endParaRPr>
        </a:p>
      </dgm:t>
    </dgm:pt>
    <dgm:pt modelId="{C4A73350-4E85-4E94-8102-44964B2DE974}" type="parTrans" cxnId="{B75BD570-EB55-42B4-AA92-CD66F2E2597A}">
      <dgm:prSet/>
      <dgm:spPr/>
      <dgm:t>
        <a:bodyPr/>
        <a:lstStyle/>
        <a:p>
          <a:endParaRPr lang="en-US"/>
        </a:p>
      </dgm:t>
    </dgm:pt>
    <dgm:pt modelId="{5063812C-91BF-4249-85EF-2C9769673466}" type="sibTrans" cxnId="{B75BD570-EB55-42B4-AA92-CD66F2E2597A}">
      <dgm:prSet/>
      <dgm:spPr/>
      <dgm:t>
        <a:bodyPr/>
        <a:lstStyle/>
        <a:p>
          <a:endParaRPr lang="en-US"/>
        </a:p>
      </dgm:t>
    </dgm:pt>
    <dgm:pt modelId="{A5E6F7F5-F54B-4B04-8764-5190646AE0BD}">
      <dgm:prSet/>
      <dgm:spPr/>
      <dgm:t>
        <a:bodyPr/>
        <a:lstStyle/>
        <a:p>
          <a:pPr>
            <a:lnSpc>
              <a:spcPct val="100000"/>
            </a:lnSpc>
          </a:pPr>
          <a:r>
            <a:rPr lang="en-GB" dirty="0">
              <a:latin typeface="Arial" panose="020B0604020202020204" pitchFamily="34" charset="0"/>
              <a:cs typeface="Arial" panose="020B0604020202020204" pitchFamily="34" charset="0"/>
            </a:rPr>
            <a:t>High risk behaviour including criminal activities, alcohol &amp; substance abuse</a:t>
          </a:r>
          <a:endParaRPr lang="en-US" dirty="0">
            <a:latin typeface="Arial" panose="020B0604020202020204" pitchFamily="34" charset="0"/>
            <a:cs typeface="Arial" panose="020B0604020202020204" pitchFamily="34" charset="0"/>
          </a:endParaRPr>
        </a:p>
      </dgm:t>
    </dgm:pt>
    <dgm:pt modelId="{A99AE463-F741-446E-B395-0BA263D9FAFC}" type="parTrans" cxnId="{A9D94ADE-6695-4BB3-B9B3-5C0FF923CF38}">
      <dgm:prSet/>
      <dgm:spPr/>
      <dgm:t>
        <a:bodyPr/>
        <a:lstStyle/>
        <a:p>
          <a:endParaRPr lang="en-US"/>
        </a:p>
      </dgm:t>
    </dgm:pt>
    <dgm:pt modelId="{6295E3FB-B02D-4DE8-AB83-812BE8C29DBA}" type="sibTrans" cxnId="{A9D94ADE-6695-4BB3-B9B3-5C0FF923CF38}">
      <dgm:prSet/>
      <dgm:spPr/>
      <dgm:t>
        <a:bodyPr/>
        <a:lstStyle/>
        <a:p>
          <a:endParaRPr lang="en-US"/>
        </a:p>
      </dgm:t>
    </dgm:pt>
    <dgm:pt modelId="{2AAB6DD9-46F3-4D32-B5CF-4823C5E33491}">
      <dgm:prSet/>
      <dgm:spPr/>
      <dgm:t>
        <a:bodyPr/>
        <a:lstStyle/>
        <a:p>
          <a:pPr>
            <a:lnSpc>
              <a:spcPct val="100000"/>
            </a:lnSpc>
          </a:pPr>
          <a:r>
            <a:rPr lang="en-GB" dirty="0">
              <a:latin typeface="Arial" panose="020B0604020202020204" pitchFamily="34" charset="0"/>
              <a:cs typeface="Arial" panose="020B0604020202020204" pitchFamily="34" charset="0"/>
            </a:rPr>
            <a:t>School truancy or leaving home</a:t>
          </a:r>
          <a:endParaRPr lang="en-US" dirty="0">
            <a:latin typeface="Arial" panose="020B0604020202020204" pitchFamily="34" charset="0"/>
            <a:cs typeface="Arial" panose="020B0604020202020204" pitchFamily="34" charset="0"/>
          </a:endParaRPr>
        </a:p>
      </dgm:t>
    </dgm:pt>
    <dgm:pt modelId="{857F532A-58AE-4D2B-83B5-E10F2214F1D3}" type="parTrans" cxnId="{BEF1CC23-6B44-4050-BA71-0369EFCF767E}">
      <dgm:prSet/>
      <dgm:spPr/>
      <dgm:t>
        <a:bodyPr/>
        <a:lstStyle/>
        <a:p>
          <a:endParaRPr lang="en-US"/>
        </a:p>
      </dgm:t>
    </dgm:pt>
    <dgm:pt modelId="{73B2506E-CA45-43C0-AA9C-5F14A3D4EAD7}" type="sibTrans" cxnId="{BEF1CC23-6B44-4050-BA71-0369EFCF767E}">
      <dgm:prSet/>
      <dgm:spPr/>
      <dgm:t>
        <a:bodyPr/>
        <a:lstStyle/>
        <a:p>
          <a:endParaRPr lang="en-US"/>
        </a:p>
      </dgm:t>
    </dgm:pt>
    <dgm:pt modelId="{EF3AAA36-D53C-4496-8770-D4EB8FAB3556}">
      <dgm:prSet/>
      <dgm:spPr/>
      <dgm:t>
        <a:bodyPr/>
        <a:lstStyle/>
        <a:p>
          <a:pPr>
            <a:lnSpc>
              <a:spcPct val="100000"/>
            </a:lnSpc>
          </a:pPr>
          <a:r>
            <a:rPr lang="en-GB" dirty="0">
              <a:latin typeface="Arial" panose="020B0604020202020204" pitchFamily="34" charset="0"/>
              <a:cs typeface="Arial" panose="020B0604020202020204" pitchFamily="34" charset="0"/>
            </a:rPr>
            <a:t>Perpetrate or become victim of Dating/Domestic Abuse / Violence</a:t>
          </a:r>
          <a:endParaRPr lang="en-US" dirty="0">
            <a:latin typeface="Arial" panose="020B0604020202020204" pitchFamily="34" charset="0"/>
            <a:cs typeface="Arial" panose="020B0604020202020204" pitchFamily="34" charset="0"/>
          </a:endParaRPr>
        </a:p>
      </dgm:t>
    </dgm:pt>
    <dgm:pt modelId="{0708DC89-CBA8-4AC6-9B0A-F8ADC0C580D3}" type="parTrans" cxnId="{9D3E22E9-41B1-48C7-82C3-471ADCA686AF}">
      <dgm:prSet/>
      <dgm:spPr/>
      <dgm:t>
        <a:bodyPr/>
        <a:lstStyle/>
        <a:p>
          <a:endParaRPr lang="en-US"/>
        </a:p>
      </dgm:t>
    </dgm:pt>
    <dgm:pt modelId="{BA5B63CE-94F5-4E04-A538-EFC0FB71D67E}" type="sibTrans" cxnId="{9D3E22E9-41B1-48C7-82C3-471ADCA686AF}">
      <dgm:prSet/>
      <dgm:spPr/>
      <dgm:t>
        <a:bodyPr/>
        <a:lstStyle/>
        <a:p>
          <a:endParaRPr lang="en-US"/>
        </a:p>
      </dgm:t>
    </dgm:pt>
    <dgm:pt modelId="{8F9B7B55-1141-4ADF-AD74-0599FEA6D255}" type="pres">
      <dgm:prSet presAssocID="{379F62AF-FA57-4641-8C1E-98AF71B21E01}" presName="vert0" presStyleCnt="0">
        <dgm:presLayoutVars>
          <dgm:dir/>
          <dgm:animOne val="branch"/>
          <dgm:animLvl val="lvl"/>
        </dgm:presLayoutVars>
      </dgm:prSet>
      <dgm:spPr/>
      <dgm:t>
        <a:bodyPr/>
        <a:lstStyle/>
        <a:p>
          <a:endParaRPr lang="en-GB"/>
        </a:p>
      </dgm:t>
    </dgm:pt>
    <dgm:pt modelId="{81DFD3D2-00C6-452E-9E60-D9E59100F03C}" type="pres">
      <dgm:prSet presAssocID="{C532C5BA-53DE-4604-806B-72E4D1E8A3D0}" presName="thickLine" presStyleLbl="alignNode1" presStyleIdx="0" presStyleCnt="5"/>
      <dgm:spPr/>
    </dgm:pt>
    <dgm:pt modelId="{ACFC6E8C-5A59-47B7-AAA3-4CA862B82D88}" type="pres">
      <dgm:prSet presAssocID="{C532C5BA-53DE-4604-806B-72E4D1E8A3D0}" presName="horz1" presStyleCnt="0"/>
      <dgm:spPr/>
    </dgm:pt>
    <dgm:pt modelId="{54789AA6-8E24-4794-9A6D-F0F62B6C9259}" type="pres">
      <dgm:prSet presAssocID="{C532C5BA-53DE-4604-806B-72E4D1E8A3D0}" presName="tx1" presStyleLbl="revTx" presStyleIdx="0" presStyleCnt="5"/>
      <dgm:spPr/>
      <dgm:t>
        <a:bodyPr/>
        <a:lstStyle/>
        <a:p>
          <a:endParaRPr lang="en-GB"/>
        </a:p>
      </dgm:t>
    </dgm:pt>
    <dgm:pt modelId="{7C6CA6B5-F140-447D-91A1-F0DFF946827D}" type="pres">
      <dgm:prSet presAssocID="{C532C5BA-53DE-4604-806B-72E4D1E8A3D0}" presName="vert1" presStyleCnt="0"/>
      <dgm:spPr/>
    </dgm:pt>
    <dgm:pt modelId="{3407212C-81ED-45DF-8856-26D7BB251679}" type="pres">
      <dgm:prSet presAssocID="{FAC0A2EF-8D9A-4FBC-9C36-CA158BEED937}" presName="thickLine" presStyleLbl="alignNode1" presStyleIdx="1" presStyleCnt="5"/>
      <dgm:spPr/>
    </dgm:pt>
    <dgm:pt modelId="{D778B99E-DF02-4922-B6DE-A1B1866EE183}" type="pres">
      <dgm:prSet presAssocID="{FAC0A2EF-8D9A-4FBC-9C36-CA158BEED937}" presName="horz1" presStyleCnt="0"/>
      <dgm:spPr/>
    </dgm:pt>
    <dgm:pt modelId="{EC0169CD-58A2-440B-877A-8446D5F231E2}" type="pres">
      <dgm:prSet presAssocID="{FAC0A2EF-8D9A-4FBC-9C36-CA158BEED937}" presName="tx1" presStyleLbl="revTx" presStyleIdx="1" presStyleCnt="5"/>
      <dgm:spPr/>
      <dgm:t>
        <a:bodyPr/>
        <a:lstStyle/>
        <a:p>
          <a:endParaRPr lang="en-GB"/>
        </a:p>
      </dgm:t>
    </dgm:pt>
    <dgm:pt modelId="{C9152744-CF67-4A59-ACD6-C320546C8843}" type="pres">
      <dgm:prSet presAssocID="{FAC0A2EF-8D9A-4FBC-9C36-CA158BEED937}" presName="vert1" presStyleCnt="0"/>
      <dgm:spPr/>
    </dgm:pt>
    <dgm:pt modelId="{BCB95A78-1890-4985-A17D-8CDCE6CA0C7F}" type="pres">
      <dgm:prSet presAssocID="{A5E6F7F5-F54B-4B04-8764-5190646AE0BD}" presName="thickLine" presStyleLbl="alignNode1" presStyleIdx="2" presStyleCnt="5"/>
      <dgm:spPr/>
    </dgm:pt>
    <dgm:pt modelId="{F7A01981-5BD5-4668-A15F-BED60EC0900D}" type="pres">
      <dgm:prSet presAssocID="{A5E6F7F5-F54B-4B04-8764-5190646AE0BD}" presName="horz1" presStyleCnt="0"/>
      <dgm:spPr/>
    </dgm:pt>
    <dgm:pt modelId="{EC50292D-A3C7-42F5-9FDD-2D97228164A6}" type="pres">
      <dgm:prSet presAssocID="{A5E6F7F5-F54B-4B04-8764-5190646AE0BD}" presName="tx1" presStyleLbl="revTx" presStyleIdx="2" presStyleCnt="5"/>
      <dgm:spPr/>
      <dgm:t>
        <a:bodyPr/>
        <a:lstStyle/>
        <a:p>
          <a:endParaRPr lang="en-GB"/>
        </a:p>
      </dgm:t>
    </dgm:pt>
    <dgm:pt modelId="{9975B0B7-62E3-4817-81B7-89DE71B9461D}" type="pres">
      <dgm:prSet presAssocID="{A5E6F7F5-F54B-4B04-8764-5190646AE0BD}" presName="vert1" presStyleCnt="0"/>
      <dgm:spPr/>
    </dgm:pt>
    <dgm:pt modelId="{2D33E72F-4287-44A8-800F-EB997412E64B}" type="pres">
      <dgm:prSet presAssocID="{2AAB6DD9-46F3-4D32-B5CF-4823C5E33491}" presName="thickLine" presStyleLbl="alignNode1" presStyleIdx="3" presStyleCnt="5"/>
      <dgm:spPr/>
    </dgm:pt>
    <dgm:pt modelId="{6F4C5CD0-2F79-473F-A680-2790304E3BDC}" type="pres">
      <dgm:prSet presAssocID="{2AAB6DD9-46F3-4D32-B5CF-4823C5E33491}" presName="horz1" presStyleCnt="0"/>
      <dgm:spPr/>
    </dgm:pt>
    <dgm:pt modelId="{7D2A0FDB-4C1C-4FAB-8B4B-4B8F67923355}" type="pres">
      <dgm:prSet presAssocID="{2AAB6DD9-46F3-4D32-B5CF-4823C5E33491}" presName="tx1" presStyleLbl="revTx" presStyleIdx="3" presStyleCnt="5"/>
      <dgm:spPr/>
      <dgm:t>
        <a:bodyPr/>
        <a:lstStyle/>
        <a:p>
          <a:endParaRPr lang="en-GB"/>
        </a:p>
      </dgm:t>
    </dgm:pt>
    <dgm:pt modelId="{C176A173-438A-44E6-939A-38F2B5B8FFDF}" type="pres">
      <dgm:prSet presAssocID="{2AAB6DD9-46F3-4D32-B5CF-4823C5E33491}" presName="vert1" presStyleCnt="0"/>
      <dgm:spPr/>
    </dgm:pt>
    <dgm:pt modelId="{DD9635A1-8087-48B0-97F1-033C6F5AB694}" type="pres">
      <dgm:prSet presAssocID="{EF3AAA36-D53C-4496-8770-D4EB8FAB3556}" presName="thickLine" presStyleLbl="alignNode1" presStyleIdx="4" presStyleCnt="5"/>
      <dgm:spPr/>
    </dgm:pt>
    <dgm:pt modelId="{B598BF8B-8040-4F3B-8465-9DF8C7444629}" type="pres">
      <dgm:prSet presAssocID="{EF3AAA36-D53C-4496-8770-D4EB8FAB3556}" presName="horz1" presStyleCnt="0"/>
      <dgm:spPr/>
    </dgm:pt>
    <dgm:pt modelId="{24628354-C89A-47F8-98FF-7C572B61C594}" type="pres">
      <dgm:prSet presAssocID="{EF3AAA36-D53C-4496-8770-D4EB8FAB3556}" presName="tx1" presStyleLbl="revTx" presStyleIdx="4" presStyleCnt="5"/>
      <dgm:spPr/>
      <dgm:t>
        <a:bodyPr/>
        <a:lstStyle/>
        <a:p>
          <a:endParaRPr lang="en-GB"/>
        </a:p>
      </dgm:t>
    </dgm:pt>
    <dgm:pt modelId="{CD9C58AF-D462-4951-9B26-233A6DDAA1B0}" type="pres">
      <dgm:prSet presAssocID="{EF3AAA36-D53C-4496-8770-D4EB8FAB3556}" presName="vert1" presStyleCnt="0"/>
      <dgm:spPr/>
    </dgm:pt>
  </dgm:ptLst>
  <dgm:cxnLst>
    <dgm:cxn modelId="{B75BD570-EB55-42B4-AA92-CD66F2E2597A}" srcId="{379F62AF-FA57-4641-8C1E-98AF71B21E01}" destId="{FAC0A2EF-8D9A-4FBC-9C36-CA158BEED937}" srcOrd="1" destOrd="0" parTransId="{C4A73350-4E85-4E94-8102-44964B2DE974}" sibTransId="{5063812C-91BF-4249-85EF-2C9769673466}"/>
    <dgm:cxn modelId="{6925A7D7-0406-48E6-9CB5-2688FDFD4053}" type="presOf" srcId="{FAC0A2EF-8D9A-4FBC-9C36-CA158BEED937}" destId="{EC0169CD-58A2-440B-877A-8446D5F231E2}" srcOrd="0" destOrd="0" presId="urn:microsoft.com/office/officeart/2008/layout/LinedList"/>
    <dgm:cxn modelId="{940C2FA5-F63E-4E05-A9DF-18B4181B4480}" srcId="{379F62AF-FA57-4641-8C1E-98AF71B21E01}" destId="{C532C5BA-53DE-4604-806B-72E4D1E8A3D0}" srcOrd="0" destOrd="0" parTransId="{1888336F-4BD2-4A29-8D72-7EDFF4145476}" sibTransId="{F2A559FB-C6AF-4C3E-BF66-AA2F0FF6BB80}"/>
    <dgm:cxn modelId="{1E3E2523-C066-4584-8AC3-A87A200B9FE5}" type="presOf" srcId="{C532C5BA-53DE-4604-806B-72E4D1E8A3D0}" destId="{54789AA6-8E24-4794-9A6D-F0F62B6C9259}" srcOrd="0" destOrd="0" presId="urn:microsoft.com/office/officeart/2008/layout/LinedList"/>
    <dgm:cxn modelId="{9D3E22E9-41B1-48C7-82C3-471ADCA686AF}" srcId="{379F62AF-FA57-4641-8C1E-98AF71B21E01}" destId="{EF3AAA36-D53C-4496-8770-D4EB8FAB3556}" srcOrd="4" destOrd="0" parTransId="{0708DC89-CBA8-4AC6-9B0A-F8ADC0C580D3}" sibTransId="{BA5B63CE-94F5-4E04-A538-EFC0FB71D67E}"/>
    <dgm:cxn modelId="{BEF1CC23-6B44-4050-BA71-0369EFCF767E}" srcId="{379F62AF-FA57-4641-8C1E-98AF71B21E01}" destId="{2AAB6DD9-46F3-4D32-B5CF-4823C5E33491}" srcOrd="3" destOrd="0" parTransId="{857F532A-58AE-4D2B-83B5-E10F2214F1D3}" sibTransId="{73B2506E-CA45-43C0-AA9C-5F14A3D4EAD7}"/>
    <dgm:cxn modelId="{A9D94ADE-6695-4BB3-B9B3-5C0FF923CF38}" srcId="{379F62AF-FA57-4641-8C1E-98AF71B21E01}" destId="{A5E6F7F5-F54B-4B04-8764-5190646AE0BD}" srcOrd="2" destOrd="0" parTransId="{A99AE463-F741-446E-B395-0BA263D9FAFC}" sibTransId="{6295E3FB-B02D-4DE8-AB83-812BE8C29DBA}"/>
    <dgm:cxn modelId="{70716C50-ECC3-47B7-B276-4B5ABCDCB96D}" type="presOf" srcId="{379F62AF-FA57-4641-8C1E-98AF71B21E01}" destId="{8F9B7B55-1141-4ADF-AD74-0599FEA6D255}" srcOrd="0" destOrd="0" presId="urn:microsoft.com/office/officeart/2008/layout/LinedList"/>
    <dgm:cxn modelId="{367531D8-D997-49FF-9CA4-58B0B04BBC20}" type="presOf" srcId="{A5E6F7F5-F54B-4B04-8764-5190646AE0BD}" destId="{EC50292D-A3C7-42F5-9FDD-2D97228164A6}" srcOrd="0" destOrd="0" presId="urn:microsoft.com/office/officeart/2008/layout/LinedList"/>
    <dgm:cxn modelId="{D12E6761-8297-47A7-9104-5BB7D8B62E78}" type="presOf" srcId="{EF3AAA36-D53C-4496-8770-D4EB8FAB3556}" destId="{24628354-C89A-47F8-98FF-7C572B61C594}" srcOrd="0" destOrd="0" presId="urn:microsoft.com/office/officeart/2008/layout/LinedList"/>
    <dgm:cxn modelId="{A2BCA5E0-1770-49F6-BC10-48C293FB9018}" type="presOf" srcId="{2AAB6DD9-46F3-4D32-B5CF-4823C5E33491}" destId="{7D2A0FDB-4C1C-4FAB-8B4B-4B8F67923355}" srcOrd="0" destOrd="0" presId="urn:microsoft.com/office/officeart/2008/layout/LinedList"/>
    <dgm:cxn modelId="{2DDA972E-EF89-437A-AD02-80864F04B483}" type="presParOf" srcId="{8F9B7B55-1141-4ADF-AD74-0599FEA6D255}" destId="{81DFD3D2-00C6-452E-9E60-D9E59100F03C}" srcOrd="0" destOrd="0" presId="urn:microsoft.com/office/officeart/2008/layout/LinedList"/>
    <dgm:cxn modelId="{AAD43479-81CF-4BA4-92F4-D8B73F80A17B}" type="presParOf" srcId="{8F9B7B55-1141-4ADF-AD74-0599FEA6D255}" destId="{ACFC6E8C-5A59-47B7-AAA3-4CA862B82D88}" srcOrd="1" destOrd="0" presId="urn:microsoft.com/office/officeart/2008/layout/LinedList"/>
    <dgm:cxn modelId="{26276CFB-626A-403C-A546-5A943708FFBA}" type="presParOf" srcId="{ACFC6E8C-5A59-47B7-AAA3-4CA862B82D88}" destId="{54789AA6-8E24-4794-9A6D-F0F62B6C9259}" srcOrd="0" destOrd="0" presId="urn:microsoft.com/office/officeart/2008/layout/LinedList"/>
    <dgm:cxn modelId="{1A9BF62B-DD0F-4605-9A66-22898E22A7C3}" type="presParOf" srcId="{ACFC6E8C-5A59-47B7-AAA3-4CA862B82D88}" destId="{7C6CA6B5-F140-447D-91A1-F0DFF946827D}" srcOrd="1" destOrd="0" presId="urn:microsoft.com/office/officeart/2008/layout/LinedList"/>
    <dgm:cxn modelId="{0C792031-D2E8-4932-A511-58E2979843BF}" type="presParOf" srcId="{8F9B7B55-1141-4ADF-AD74-0599FEA6D255}" destId="{3407212C-81ED-45DF-8856-26D7BB251679}" srcOrd="2" destOrd="0" presId="urn:microsoft.com/office/officeart/2008/layout/LinedList"/>
    <dgm:cxn modelId="{B01EC21C-A261-459F-963A-3CABCCCE910C}" type="presParOf" srcId="{8F9B7B55-1141-4ADF-AD74-0599FEA6D255}" destId="{D778B99E-DF02-4922-B6DE-A1B1866EE183}" srcOrd="3" destOrd="0" presId="urn:microsoft.com/office/officeart/2008/layout/LinedList"/>
    <dgm:cxn modelId="{0C1C8D26-0051-43EC-8D31-F8FA118E8891}" type="presParOf" srcId="{D778B99E-DF02-4922-B6DE-A1B1866EE183}" destId="{EC0169CD-58A2-440B-877A-8446D5F231E2}" srcOrd="0" destOrd="0" presId="urn:microsoft.com/office/officeart/2008/layout/LinedList"/>
    <dgm:cxn modelId="{11095AA6-4B7F-495A-8DFD-1A1F2464BC45}" type="presParOf" srcId="{D778B99E-DF02-4922-B6DE-A1B1866EE183}" destId="{C9152744-CF67-4A59-ACD6-C320546C8843}" srcOrd="1" destOrd="0" presId="urn:microsoft.com/office/officeart/2008/layout/LinedList"/>
    <dgm:cxn modelId="{CADCDB1E-4C52-4D8F-A1F0-4B0ECE471F36}" type="presParOf" srcId="{8F9B7B55-1141-4ADF-AD74-0599FEA6D255}" destId="{BCB95A78-1890-4985-A17D-8CDCE6CA0C7F}" srcOrd="4" destOrd="0" presId="urn:microsoft.com/office/officeart/2008/layout/LinedList"/>
    <dgm:cxn modelId="{E73D206F-3DD8-4F72-8320-8F3E08EBFAC0}" type="presParOf" srcId="{8F9B7B55-1141-4ADF-AD74-0599FEA6D255}" destId="{F7A01981-5BD5-4668-A15F-BED60EC0900D}" srcOrd="5" destOrd="0" presId="urn:microsoft.com/office/officeart/2008/layout/LinedList"/>
    <dgm:cxn modelId="{97F19E93-F27D-4179-A2F3-4943A03413B1}" type="presParOf" srcId="{F7A01981-5BD5-4668-A15F-BED60EC0900D}" destId="{EC50292D-A3C7-42F5-9FDD-2D97228164A6}" srcOrd="0" destOrd="0" presId="urn:microsoft.com/office/officeart/2008/layout/LinedList"/>
    <dgm:cxn modelId="{524281FD-D6F7-4C1D-AB6E-DFE66C2EADBB}" type="presParOf" srcId="{F7A01981-5BD5-4668-A15F-BED60EC0900D}" destId="{9975B0B7-62E3-4817-81B7-89DE71B9461D}" srcOrd="1" destOrd="0" presId="urn:microsoft.com/office/officeart/2008/layout/LinedList"/>
    <dgm:cxn modelId="{485950C3-ABC0-4F0E-8135-77D23DAB0AFE}" type="presParOf" srcId="{8F9B7B55-1141-4ADF-AD74-0599FEA6D255}" destId="{2D33E72F-4287-44A8-800F-EB997412E64B}" srcOrd="6" destOrd="0" presId="urn:microsoft.com/office/officeart/2008/layout/LinedList"/>
    <dgm:cxn modelId="{8FDB0BA3-69D6-47D0-8F49-A5A80C699C1C}" type="presParOf" srcId="{8F9B7B55-1141-4ADF-AD74-0599FEA6D255}" destId="{6F4C5CD0-2F79-473F-A680-2790304E3BDC}" srcOrd="7" destOrd="0" presId="urn:microsoft.com/office/officeart/2008/layout/LinedList"/>
    <dgm:cxn modelId="{8900D498-C5DB-4AF9-9CCD-35364494A58F}" type="presParOf" srcId="{6F4C5CD0-2F79-473F-A680-2790304E3BDC}" destId="{7D2A0FDB-4C1C-4FAB-8B4B-4B8F67923355}" srcOrd="0" destOrd="0" presId="urn:microsoft.com/office/officeart/2008/layout/LinedList"/>
    <dgm:cxn modelId="{6A02BB0F-F69D-4561-9BB1-0945FE14896D}" type="presParOf" srcId="{6F4C5CD0-2F79-473F-A680-2790304E3BDC}" destId="{C176A173-438A-44E6-939A-38F2B5B8FFDF}" srcOrd="1" destOrd="0" presId="urn:microsoft.com/office/officeart/2008/layout/LinedList"/>
    <dgm:cxn modelId="{394F13DE-FFB1-4291-9A43-FE8AA2F87212}" type="presParOf" srcId="{8F9B7B55-1141-4ADF-AD74-0599FEA6D255}" destId="{DD9635A1-8087-48B0-97F1-033C6F5AB694}" srcOrd="8" destOrd="0" presId="urn:microsoft.com/office/officeart/2008/layout/LinedList"/>
    <dgm:cxn modelId="{912675E6-BC95-4262-9312-A012ECEAE4CA}" type="presParOf" srcId="{8F9B7B55-1141-4ADF-AD74-0599FEA6D255}" destId="{B598BF8B-8040-4F3B-8465-9DF8C7444629}" srcOrd="9" destOrd="0" presId="urn:microsoft.com/office/officeart/2008/layout/LinedList"/>
    <dgm:cxn modelId="{530EDDE0-866A-4F72-B2EE-6811190F5C72}" type="presParOf" srcId="{B598BF8B-8040-4F3B-8465-9DF8C7444629}" destId="{24628354-C89A-47F8-98FF-7C572B61C594}" srcOrd="0" destOrd="0" presId="urn:microsoft.com/office/officeart/2008/layout/LinedList"/>
    <dgm:cxn modelId="{5BC1ED1D-06BF-48F9-AAAD-63CDCAB9622E}" type="presParOf" srcId="{B598BF8B-8040-4F3B-8465-9DF8C7444629}" destId="{CD9C58AF-D462-4951-9B26-233A6DDAA1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1019F-F28D-4E7F-809A-77AB2FEF0029}">
      <dsp:nvSpPr>
        <dsp:cNvPr id="0" name=""/>
        <dsp:cNvSpPr/>
      </dsp:nvSpPr>
      <dsp:spPr>
        <a:xfrm>
          <a:off x="0" y="465463"/>
          <a:ext cx="4885203" cy="7897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a:solidFill>
                <a:schemeClr val="tx1"/>
              </a:solidFill>
              <a:latin typeface="Arial" panose="020B0604020202020204" pitchFamily="34" charset="0"/>
              <a:cs typeface="Arial" panose="020B0604020202020204" pitchFamily="34" charset="0"/>
            </a:rPr>
            <a:t>62% of children living with domestic abuse are directly harmed by the perpetrator of the abuse, in addition to the harm caused by witnessing the abuse of others</a:t>
          </a:r>
          <a:r>
            <a:rPr lang="en-GB" sz="1500" kern="1200" baseline="30000" dirty="0">
              <a:solidFill>
                <a:schemeClr val="tx1"/>
              </a:solidFill>
              <a:latin typeface="Arial" panose="020B0604020202020204" pitchFamily="34" charset="0"/>
              <a:cs typeface="Arial" panose="020B0604020202020204" pitchFamily="34" charset="0"/>
            </a:rPr>
            <a:t> </a:t>
          </a:r>
          <a:endParaRPr lang="en-US" sz="1500" kern="1200" dirty="0">
            <a:solidFill>
              <a:schemeClr val="tx1"/>
            </a:solidFill>
            <a:latin typeface="Arial" panose="020B0604020202020204" pitchFamily="34" charset="0"/>
            <a:cs typeface="Arial" panose="020B0604020202020204" pitchFamily="34" charset="0"/>
          </a:endParaRPr>
        </a:p>
      </dsp:txBody>
      <dsp:txXfrm>
        <a:off x="38552" y="504015"/>
        <a:ext cx="4808099" cy="712646"/>
      </dsp:txXfrm>
    </dsp:sp>
    <dsp:sp modelId="{4D709DB5-AAF7-42D3-B031-A8303FED75AA}">
      <dsp:nvSpPr>
        <dsp:cNvPr id="0" name=""/>
        <dsp:cNvSpPr/>
      </dsp:nvSpPr>
      <dsp:spPr>
        <a:xfrm>
          <a:off x="0" y="1298413"/>
          <a:ext cx="4885203" cy="789750"/>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b="0" kern="1200" dirty="0">
              <a:solidFill>
                <a:schemeClr val="tx1"/>
              </a:solidFill>
              <a:latin typeface="Arial" panose="020B0604020202020204" pitchFamily="34" charset="0"/>
              <a:cs typeface="Arial" panose="020B0604020202020204" pitchFamily="34" charset="0"/>
            </a:rPr>
            <a:t>On average victims at high risk of serious harm or murder live with domestic abuse for 2-3 years before getting help</a:t>
          </a:r>
          <a:endParaRPr lang="en-US" sz="1500" b="0" kern="1200" dirty="0">
            <a:solidFill>
              <a:schemeClr val="tx1"/>
            </a:solidFill>
            <a:latin typeface="Arial" panose="020B0604020202020204" pitchFamily="34" charset="0"/>
            <a:cs typeface="Arial" panose="020B0604020202020204" pitchFamily="34" charset="0"/>
          </a:endParaRPr>
        </a:p>
      </dsp:txBody>
      <dsp:txXfrm>
        <a:off x="38552" y="1336965"/>
        <a:ext cx="4808099" cy="712646"/>
      </dsp:txXfrm>
    </dsp:sp>
    <dsp:sp modelId="{E88A7AE2-E813-45AC-A381-0B2AD501A5CA}">
      <dsp:nvSpPr>
        <dsp:cNvPr id="0" name=""/>
        <dsp:cNvSpPr/>
      </dsp:nvSpPr>
      <dsp:spPr>
        <a:xfrm>
          <a:off x="0" y="2131363"/>
          <a:ext cx="4885203" cy="78975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altLang="en-US" sz="1500" b="0" kern="1200" dirty="0" smtClean="0">
              <a:solidFill>
                <a:srgbClr val="3E454B"/>
              </a:solidFill>
              <a:latin typeface="Arial" panose="020B0604020202020204" pitchFamily="34" charset="0"/>
              <a:ea typeface="ＭＳ Ｐゴシック" charset="-128"/>
              <a:cs typeface="Arial" panose="020B0604020202020204" pitchFamily="34" charset="0"/>
            </a:rPr>
            <a:t>The police receive a domestic violence-related call every 30 seconds.</a:t>
          </a:r>
          <a:endParaRPr lang="en-GB" altLang="en-US" sz="1500" b="0" kern="1200" dirty="0" smtClean="0">
            <a:solidFill>
              <a:srgbClr val="3E454B"/>
            </a:solidFill>
            <a:latin typeface="Arial" panose="020B0604020202020204" pitchFamily="34" charset="0"/>
            <a:ea typeface="ＭＳ Ｐゴシック" charset="-128"/>
            <a:cs typeface="Arial" panose="020B0604020202020204" pitchFamily="34" charset="0"/>
          </a:endParaRPr>
        </a:p>
      </dsp:txBody>
      <dsp:txXfrm>
        <a:off x="38552" y="2169915"/>
        <a:ext cx="4808099" cy="712646"/>
      </dsp:txXfrm>
    </dsp:sp>
    <dsp:sp modelId="{E535695C-0E90-4425-A060-4E20E95884E0}">
      <dsp:nvSpPr>
        <dsp:cNvPr id="0" name=""/>
        <dsp:cNvSpPr/>
      </dsp:nvSpPr>
      <dsp:spPr>
        <a:xfrm>
          <a:off x="0" y="2964313"/>
          <a:ext cx="4885203" cy="789750"/>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smtClean="0"/>
            <a:t>Cost </a:t>
          </a:r>
          <a:r>
            <a:rPr lang="en-GB" sz="1500" b="1" kern="1200" smtClean="0">
              <a:solidFill>
                <a:srgbClr val="FF0000"/>
              </a:solidFill>
            </a:rPr>
            <a:t>£66 Billion </a:t>
          </a:r>
          <a:r>
            <a:rPr lang="en-GB" sz="1500" kern="1200" smtClean="0"/>
            <a:t>per year, criminal justice, health, employers, housing, social care</a:t>
          </a:r>
          <a:endParaRPr lang="en-GB" sz="1500" kern="1200" dirty="0" smtClean="0"/>
        </a:p>
      </dsp:txBody>
      <dsp:txXfrm>
        <a:off x="38552" y="3002865"/>
        <a:ext cx="4808099" cy="712646"/>
      </dsp:txXfrm>
    </dsp:sp>
    <dsp:sp modelId="{6A251044-5E85-4ADC-9891-320E4E942631}">
      <dsp:nvSpPr>
        <dsp:cNvPr id="0" name=""/>
        <dsp:cNvSpPr/>
      </dsp:nvSpPr>
      <dsp:spPr>
        <a:xfrm>
          <a:off x="0" y="3797263"/>
          <a:ext cx="4885203" cy="789750"/>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altLang="en-US" sz="1600" b="0" kern="1200" dirty="0" smtClean="0">
              <a:solidFill>
                <a:srgbClr val="3E454B"/>
              </a:solidFill>
              <a:latin typeface="Arial" panose="020B0604020202020204" pitchFamily="34" charset="0"/>
              <a:ea typeface="ＭＳ Ｐゴシック" charset="-128"/>
              <a:cs typeface="Arial" panose="020B0604020202020204" pitchFamily="34" charset="0"/>
            </a:rPr>
            <a:t>There is usually 35 incidents of Domestic Abuse before a victim reports the abuse to the police</a:t>
          </a:r>
          <a:endParaRPr lang="en-GB" sz="1600" b="0" kern="1200" dirty="0">
            <a:latin typeface="Arial" panose="020B0604020202020204" pitchFamily="34" charset="0"/>
            <a:cs typeface="Arial" panose="020B0604020202020204" pitchFamily="34" charset="0"/>
          </a:endParaRPr>
        </a:p>
      </dsp:txBody>
      <dsp:txXfrm>
        <a:off x="38552" y="3835815"/>
        <a:ext cx="4808099" cy="712646"/>
      </dsp:txXfrm>
    </dsp:sp>
    <dsp:sp modelId="{C858F19A-DB58-4F09-B122-F97CA897B5C9}">
      <dsp:nvSpPr>
        <dsp:cNvPr id="0" name=""/>
        <dsp:cNvSpPr/>
      </dsp:nvSpPr>
      <dsp:spPr>
        <a:xfrm>
          <a:off x="0" y="4584706"/>
          <a:ext cx="4885203" cy="78975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solidFill>
                <a:srgbClr val="FF0000"/>
              </a:solidFill>
              <a:latin typeface="Arial" panose="020B0604020202020204" pitchFamily="34" charset="0"/>
              <a:cs typeface="Arial" panose="020B0604020202020204" pitchFamily="34" charset="0"/>
            </a:rPr>
            <a:t>2 women </a:t>
          </a:r>
          <a:r>
            <a:rPr lang="en-US" sz="1500" kern="1200" dirty="0" smtClean="0">
              <a:solidFill>
                <a:schemeClr val="tx1"/>
              </a:solidFill>
              <a:latin typeface="Arial" panose="020B0604020202020204" pitchFamily="34" charset="0"/>
              <a:cs typeface="Arial" panose="020B0604020202020204" pitchFamily="34" charset="0"/>
            </a:rPr>
            <a:t>per week are killed by their partner/ex-partner </a:t>
          </a:r>
          <a:endParaRPr lang="en-US" sz="1500" kern="1200" dirty="0">
            <a:solidFill>
              <a:schemeClr val="tx1"/>
            </a:solidFill>
            <a:latin typeface="Arial" panose="020B0604020202020204" pitchFamily="34" charset="0"/>
            <a:cs typeface="Arial" panose="020B0604020202020204" pitchFamily="34" charset="0"/>
          </a:endParaRPr>
        </a:p>
      </dsp:txBody>
      <dsp:txXfrm>
        <a:off x="38552" y="4623258"/>
        <a:ext cx="4808099" cy="71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CE370-758E-449D-9F15-44527ABDD56B}">
      <dsp:nvSpPr>
        <dsp:cNvPr id="0" name=""/>
        <dsp:cNvSpPr/>
      </dsp:nvSpPr>
      <dsp:spPr>
        <a:xfrm>
          <a:off x="0" y="51913"/>
          <a:ext cx="4885203" cy="1029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According to the Department of Health, at least 750,000 children a year witness Domestic violence. There are 130,000 children in the UK living in homes with domestic abuse where there’s a high risk of murder or serious harm. Thousands more live with less serious domestic abuse every day. This has a serious impact on children, and their health and wellbeing</a:t>
          </a:r>
          <a:endParaRPr lang="en-US" sz="1100" kern="1200" dirty="0">
            <a:latin typeface="Arial" panose="020B0604020202020204" pitchFamily="34" charset="0"/>
            <a:cs typeface="Arial" panose="020B0604020202020204" pitchFamily="34" charset="0"/>
          </a:endParaRPr>
        </a:p>
      </dsp:txBody>
      <dsp:txXfrm>
        <a:off x="50261" y="102174"/>
        <a:ext cx="4784681" cy="929078"/>
      </dsp:txXfrm>
    </dsp:sp>
    <dsp:sp modelId="{592D9D8C-9817-4F3C-8127-DAB8AAA15929}">
      <dsp:nvSpPr>
        <dsp:cNvPr id="0" name=""/>
        <dsp:cNvSpPr/>
      </dsp:nvSpPr>
      <dsp:spPr>
        <a:xfrm>
          <a:off x="0" y="1074439"/>
          <a:ext cx="4885203" cy="10296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kern="1200" dirty="0">
              <a:latin typeface="Arial" panose="020B0604020202020204" pitchFamily="34" charset="0"/>
              <a:cs typeface="Arial" panose="020B0604020202020204" pitchFamily="34" charset="0"/>
            </a:rPr>
            <a:t>Nearly 2 in 3 children (62%) exposed to domestic violence were also directly harmed</a:t>
          </a:r>
          <a:endParaRPr lang="en-US" sz="1100" kern="1200" dirty="0">
            <a:latin typeface="Arial" panose="020B0604020202020204" pitchFamily="34" charset="0"/>
            <a:cs typeface="Arial" panose="020B0604020202020204" pitchFamily="34" charset="0"/>
          </a:endParaRPr>
        </a:p>
      </dsp:txBody>
      <dsp:txXfrm>
        <a:off x="50261" y="1124700"/>
        <a:ext cx="4784681" cy="929078"/>
      </dsp:txXfrm>
    </dsp:sp>
    <dsp:sp modelId="{E0C68FD1-325E-4D99-9347-4E127BEA98B8}">
      <dsp:nvSpPr>
        <dsp:cNvPr id="0" name=""/>
        <dsp:cNvSpPr/>
      </dsp:nvSpPr>
      <dsp:spPr>
        <a:xfrm>
          <a:off x="0" y="2427913"/>
          <a:ext cx="4885203" cy="1029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a:latin typeface="Arial" panose="020B0604020202020204" pitchFamily="34" charset="0"/>
              <a:cs typeface="Arial" panose="020B0604020202020204" pitchFamily="34" charset="0"/>
            </a:rPr>
            <a:t>Children can witness Domestic Abuse in a variety of ways:</a:t>
          </a:r>
          <a:endParaRPr lang="en-US" sz="1100" kern="1200" dirty="0">
            <a:latin typeface="Arial" panose="020B0604020202020204" pitchFamily="34" charset="0"/>
            <a:cs typeface="Arial" panose="020B0604020202020204" pitchFamily="34" charset="0"/>
          </a:endParaRPr>
        </a:p>
      </dsp:txBody>
      <dsp:txXfrm>
        <a:off x="50261" y="2478174"/>
        <a:ext cx="4784681" cy="929078"/>
      </dsp:txXfrm>
    </dsp:sp>
    <dsp:sp modelId="{FC8E42B5-18D7-4202-884E-6343BABCB892}">
      <dsp:nvSpPr>
        <dsp:cNvPr id="0" name=""/>
        <dsp:cNvSpPr/>
      </dsp:nvSpPr>
      <dsp:spPr>
        <a:xfrm>
          <a:off x="0" y="3615913"/>
          <a:ext cx="4885203" cy="1029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They may be in the same room and may get caught in the middle of an incident, perhaps in an effort to make the violence stop</a:t>
          </a:r>
          <a:r>
            <a:rPr lang="en-GB" sz="1500" kern="1200" dirty="0"/>
            <a:t>; </a:t>
          </a:r>
          <a:endParaRPr lang="en-US" sz="1500" kern="1200" dirty="0"/>
        </a:p>
      </dsp:txBody>
      <dsp:txXfrm>
        <a:off x="50261" y="3666174"/>
        <a:ext cx="4784681" cy="929078"/>
      </dsp:txXfrm>
    </dsp:sp>
    <dsp:sp modelId="{449DFCCE-DE4E-4CCD-8AD7-ABD7F211ED38}">
      <dsp:nvSpPr>
        <dsp:cNvPr id="0" name=""/>
        <dsp:cNvSpPr/>
      </dsp:nvSpPr>
      <dsp:spPr>
        <a:xfrm>
          <a:off x="0" y="4803913"/>
          <a:ext cx="4885203" cy="1029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They may be in another room but be able to hear the abuse or see their mother or fathers physical injuries following an incident of violence; or they may be forced to take part in verbally abusing the victim</a:t>
          </a:r>
          <a:r>
            <a:rPr lang="en-GB" sz="1500" kern="1200" dirty="0"/>
            <a:t>. </a:t>
          </a:r>
          <a:endParaRPr lang="en-US" sz="1500" kern="1200" dirty="0"/>
        </a:p>
      </dsp:txBody>
      <dsp:txXfrm>
        <a:off x="50261" y="4854174"/>
        <a:ext cx="4784681" cy="929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C3FC6-0D25-483F-BF37-413FE06C3B39}">
      <dsp:nvSpPr>
        <dsp:cNvPr id="0" name=""/>
        <dsp:cNvSpPr/>
      </dsp:nvSpPr>
      <dsp:spPr>
        <a:xfrm>
          <a:off x="2188979" y="1079497"/>
          <a:ext cx="473043" cy="91440"/>
        </a:xfrm>
        <a:custGeom>
          <a:avLst/>
          <a:gdLst/>
          <a:ahLst/>
          <a:cxnLst/>
          <a:rect l="0" t="0" r="0" b="0"/>
          <a:pathLst>
            <a:path>
              <a:moveTo>
                <a:pt x="0" y="45720"/>
              </a:moveTo>
              <a:lnTo>
                <a:pt x="47304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12910" y="1122698"/>
        <a:ext cx="25182" cy="5036"/>
      </dsp:txXfrm>
    </dsp:sp>
    <dsp:sp modelId="{629D293C-1AC2-4015-83D4-B0E8407287EA}">
      <dsp:nvSpPr>
        <dsp:cNvPr id="0" name=""/>
        <dsp:cNvSpPr/>
      </dsp:nvSpPr>
      <dsp:spPr>
        <a:xfrm>
          <a:off x="1025" y="468290"/>
          <a:ext cx="2189754" cy="13138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lvl="0" algn="ctr" defTabSz="711200">
            <a:lnSpc>
              <a:spcPct val="90000"/>
            </a:lnSpc>
            <a:spcBef>
              <a:spcPct val="0"/>
            </a:spcBef>
            <a:spcAft>
              <a:spcPct val="35000"/>
            </a:spcAft>
          </a:pPr>
          <a:r>
            <a:rPr lang="en-GB" sz="1600" kern="1200" dirty="0"/>
            <a:t>Children are often more aware of problems than parents realise</a:t>
          </a:r>
          <a:endParaRPr lang="en-US" sz="1600" kern="1200" dirty="0"/>
        </a:p>
      </dsp:txBody>
      <dsp:txXfrm>
        <a:off x="1025" y="468290"/>
        <a:ext cx="2189754" cy="1313852"/>
      </dsp:txXfrm>
    </dsp:sp>
    <dsp:sp modelId="{230C1F11-F226-4CF3-87C5-40BB1CCCD152}">
      <dsp:nvSpPr>
        <dsp:cNvPr id="0" name=""/>
        <dsp:cNvSpPr/>
      </dsp:nvSpPr>
      <dsp:spPr>
        <a:xfrm>
          <a:off x="1095902" y="1780343"/>
          <a:ext cx="2693397" cy="473043"/>
        </a:xfrm>
        <a:custGeom>
          <a:avLst/>
          <a:gdLst/>
          <a:ahLst/>
          <a:cxnLst/>
          <a:rect l="0" t="0" r="0" b="0"/>
          <a:pathLst>
            <a:path>
              <a:moveTo>
                <a:pt x="2693397" y="0"/>
              </a:moveTo>
              <a:lnTo>
                <a:pt x="2693397" y="253621"/>
              </a:lnTo>
              <a:lnTo>
                <a:pt x="0" y="253621"/>
              </a:lnTo>
              <a:lnTo>
                <a:pt x="0" y="473043"/>
              </a:lnTo>
            </a:path>
          </a:pathLst>
        </a:custGeom>
        <a:noFill/>
        <a:ln w="9525" cap="flat" cmpd="sng" algn="ctr">
          <a:solidFill>
            <a:schemeClr val="accent2">
              <a:hueOff val="2540324"/>
              <a:satOff val="12426"/>
              <a:lumOff val="-55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74099" y="2014346"/>
        <a:ext cx="137004" cy="5036"/>
      </dsp:txXfrm>
    </dsp:sp>
    <dsp:sp modelId="{1249EFD6-F7A4-4F69-8660-74974C65D03C}">
      <dsp:nvSpPr>
        <dsp:cNvPr id="0" name=""/>
        <dsp:cNvSpPr/>
      </dsp:nvSpPr>
      <dsp:spPr>
        <a:xfrm>
          <a:off x="2694423" y="468290"/>
          <a:ext cx="2189754" cy="1313852"/>
        </a:xfrm>
        <a:prstGeom prst="rect">
          <a:avLst/>
        </a:prstGeom>
        <a:solidFill>
          <a:schemeClr val="accent2">
            <a:hueOff val="2032260"/>
            <a:satOff val="9941"/>
            <a:lumOff val="-4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lvl="0" algn="ctr" defTabSz="711200">
            <a:lnSpc>
              <a:spcPct val="90000"/>
            </a:lnSpc>
            <a:spcBef>
              <a:spcPct val="0"/>
            </a:spcBef>
            <a:spcAft>
              <a:spcPct val="35000"/>
            </a:spcAft>
          </a:pPr>
          <a:r>
            <a:rPr lang="en-GB" sz="1600" kern="1200" dirty="0"/>
            <a:t>Children worry about their parents</a:t>
          </a:r>
          <a:endParaRPr lang="en-US" sz="1600" kern="1200" dirty="0"/>
        </a:p>
      </dsp:txBody>
      <dsp:txXfrm>
        <a:off x="2694423" y="468290"/>
        <a:ext cx="2189754" cy="1313852"/>
      </dsp:txXfrm>
    </dsp:sp>
    <dsp:sp modelId="{070B398E-E625-4481-8E21-0201043521D6}">
      <dsp:nvSpPr>
        <dsp:cNvPr id="0" name=""/>
        <dsp:cNvSpPr/>
      </dsp:nvSpPr>
      <dsp:spPr>
        <a:xfrm>
          <a:off x="2188979" y="2896993"/>
          <a:ext cx="473043" cy="91440"/>
        </a:xfrm>
        <a:custGeom>
          <a:avLst/>
          <a:gdLst/>
          <a:ahLst/>
          <a:cxnLst/>
          <a:rect l="0" t="0" r="0" b="0"/>
          <a:pathLst>
            <a:path>
              <a:moveTo>
                <a:pt x="0" y="45720"/>
              </a:moveTo>
              <a:lnTo>
                <a:pt x="473043" y="45720"/>
              </a:lnTo>
            </a:path>
          </a:pathLst>
        </a:custGeom>
        <a:noFill/>
        <a:ln w="9525" cap="flat" cmpd="sng" algn="ctr">
          <a:solidFill>
            <a:schemeClr val="accent2">
              <a:hueOff val="5080649"/>
              <a:satOff val="24853"/>
              <a:lumOff val="-1107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12910" y="2940194"/>
        <a:ext cx="25182" cy="5036"/>
      </dsp:txXfrm>
    </dsp:sp>
    <dsp:sp modelId="{354D7DC9-8465-4C6F-BDB8-67BB574066C4}">
      <dsp:nvSpPr>
        <dsp:cNvPr id="0" name=""/>
        <dsp:cNvSpPr/>
      </dsp:nvSpPr>
      <dsp:spPr>
        <a:xfrm>
          <a:off x="1025" y="2285786"/>
          <a:ext cx="2189754" cy="1313852"/>
        </a:xfrm>
        <a:prstGeom prst="rect">
          <a:avLst/>
        </a:prstGeom>
        <a:solidFill>
          <a:schemeClr val="accent2">
            <a:hueOff val="4064519"/>
            <a:satOff val="19882"/>
            <a:lumOff val="-8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lvl="0" algn="ctr" defTabSz="711200">
            <a:lnSpc>
              <a:spcPct val="90000"/>
            </a:lnSpc>
            <a:spcBef>
              <a:spcPct val="0"/>
            </a:spcBef>
            <a:spcAft>
              <a:spcPct val="35000"/>
            </a:spcAft>
          </a:pPr>
          <a:r>
            <a:rPr lang="en-GB" sz="1600" kern="1200" dirty="0"/>
            <a:t>Children mainly use informal support</a:t>
          </a:r>
          <a:endParaRPr lang="en-US" sz="1600" kern="1200" dirty="0"/>
        </a:p>
      </dsp:txBody>
      <dsp:txXfrm>
        <a:off x="1025" y="2285786"/>
        <a:ext cx="2189754" cy="1313852"/>
      </dsp:txXfrm>
    </dsp:sp>
    <dsp:sp modelId="{100AC99B-5C4C-4363-94CB-072C5BA5DE50}">
      <dsp:nvSpPr>
        <dsp:cNvPr id="0" name=""/>
        <dsp:cNvSpPr/>
      </dsp:nvSpPr>
      <dsp:spPr>
        <a:xfrm>
          <a:off x="1095902" y="3597839"/>
          <a:ext cx="2693397" cy="473043"/>
        </a:xfrm>
        <a:custGeom>
          <a:avLst/>
          <a:gdLst/>
          <a:ahLst/>
          <a:cxnLst/>
          <a:rect l="0" t="0" r="0" b="0"/>
          <a:pathLst>
            <a:path>
              <a:moveTo>
                <a:pt x="2693397" y="0"/>
              </a:moveTo>
              <a:lnTo>
                <a:pt x="2693397" y="253621"/>
              </a:lnTo>
              <a:lnTo>
                <a:pt x="0" y="253621"/>
              </a:lnTo>
              <a:lnTo>
                <a:pt x="0" y="473043"/>
              </a:lnTo>
            </a:path>
          </a:pathLst>
        </a:custGeom>
        <a:noFill/>
        <a:ln w="9525" cap="flat" cmpd="sng" algn="ctr">
          <a:solidFill>
            <a:schemeClr val="accent2">
              <a:hueOff val="7620973"/>
              <a:satOff val="37279"/>
              <a:lumOff val="-166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74099" y="3831842"/>
        <a:ext cx="137004" cy="5036"/>
      </dsp:txXfrm>
    </dsp:sp>
    <dsp:sp modelId="{AF2338D0-E3F1-4CCE-8FE2-5FF647DCA3FD}">
      <dsp:nvSpPr>
        <dsp:cNvPr id="0" name=""/>
        <dsp:cNvSpPr/>
      </dsp:nvSpPr>
      <dsp:spPr>
        <a:xfrm>
          <a:off x="2694423" y="2285786"/>
          <a:ext cx="2189754" cy="1313852"/>
        </a:xfrm>
        <a:prstGeom prst="rect">
          <a:avLst/>
        </a:prstGeom>
        <a:solidFill>
          <a:schemeClr val="accent2">
            <a:hueOff val="6096779"/>
            <a:satOff val="29823"/>
            <a:lumOff val="-132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lvl="0" algn="ctr" defTabSz="711200">
            <a:lnSpc>
              <a:spcPct val="90000"/>
            </a:lnSpc>
            <a:spcBef>
              <a:spcPct val="0"/>
            </a:spcBef>
            <a:spcAft>
              <a:spcPct val="35000"/>
            </a:spcAft>
          </a:pPr>
          <a:r>
            <a:rPr lang="en-GB" sz="1600" kern="1200" dirty="0"/>
            <a:t>Children do not know where to go to get formal help</a:t>
          </a:r>
          <a:endParaRPr lang="en-US" sz="1600" kern="1200" dirty="0"/>
        </a:p>
      </dsp:txBody>
      <dsp:txXfrm>
        <a:off x="2694423" y="2285786"/>
        <a:ext cx="2189754" cy="1313852"/>
      </dsp:txXfrm>
    </dsp:sp>
    <dsp:sp modelId="{A4D09E4C-AB21-4666-90E8-B0D956E2E654}">
      <dsp:nvSpPr>
        <dsp:cNvPr id="0" name=""/>
        <dsp:cNvSpPr/>
      </dsp:nvSpPr>
      <dsp:spPr>
        <a:xfrm>
          <a:off x="2188979" y="4714488"/>
          <a:ext cx="473043" cy="91440"/>
        </a:xfrm>
        <a:custGeom>
          <a:avLst/>
          <a:gdLst/>
          <a:ahLst/>
          <a:cxnLst/>
          <a:rect l="0" t="0" r="0" b="0"/>
          <a:pathLst>
            <a:path>
              <a:moveTo>
                <a:pt x="0" y="45720"/>
              </a:moveTo>
              <a:lnTo>
                <a:pt x="473043" y="45720"/>
              </a:lnTo>
            </a:path>
          </a:pathLst>
        </a:custGeom>
        <a:noFill/>
        <a:ln w="9525" cap="flat" cmpd="sng" algn="ctr">
          <a:solidFill>
            <a:schemeClr val="accent2">
              <a:hueOff val="10161298"/>
              <a:satOff val="49705"/>
              <a:lumOff val="-2215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12910" y="4757690"/>
        <a:ext cx="25182" cy="5036"/>
      </dsp:txXfrm>
    </dsp:sp>
    <dsp:sp modelId="{2A51CA88-A95A-44F7-B980-F972EBFBCDBE}">
      <dsp:nvSpPr>
        <dsp:cNvPr id="0" name=""/>
        <dsp:cNvSpPr/>
      </dsp:nvSpPr>
      <dsp:spPr>
        <a:xfrm>
          <a:off x="1025" y="4103282"/>
          <a:ext cx="2189754" cy="1313852"/>
        </a:xfrm>
        <a:prstGeom prst="rect">
          <a:avLst/>
        </a:prstGeom>
        <a:solidFill>
          <a:schemeClr val="accent2">
            <a:hueOff val="8129039"/>
            <a:satOff val="39764"/>
            <a:lumOff val="-177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lvl="0" algn="ctr" defTabSz="711200">
            <a:lnSpc>
              <a:spcPct val="90000"/>
            </a:lnSpc>
            <a:spcBef>
              <a:spcPct val="0"/>
            </a:spcBef>
            <a:spcAft>
              <a:spcPct val="35000"/>
            </a:spcAft>
          </a:pPr>
          <a:r>
            <a:rPr lang="en-GB" sz="1600" kern="1200" dirty="0"/>
            <a:t>Experience of contact with professionals is mixed</a:t>
          </a:r>
          <a:endParaRPr lang="en-US" sz="1600" kern="1200" dirty="0"/>
        </a:p>
      </dsp:txBody>
      <dsp:txXfrm>
        <a:off x="1025" y="4103282"/>
        <a:ext cx="2189754" cy="1313852"/>
      </dsp:txXfrm>
    </dsp:sp>
    <dsp:sp modelId="{F999458B-5F87-4EB2-B794-C29BE406CA7A}">
      <dsp:nvSpPr>
        <dsp:cNvPr id="0" name=""/>
        <dsp:cNvSpPr/>
      </dsp:nvSpPr>
      <dsp:spPr>
        <a:xfrm>
          <a:off x="2694423" y="4103282"/>
          <a:ext cx="2189754" cy="1313852"/>
        </a:xfrm>
        <a:prstGeom prst="rect">
          <a:avLst/>
        </a:prstGeom>
        <a:solidFill>
          <a:schemeClr val="accent2">
            <a:hueOff val="10161298"/>
            <a:satOff val="49705"/>
            <a:lumOff val="-22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lvl="0" algn="ctr" defTabSz="711200">
            <a:lnSpc>
              <a:spcPct val="90000"/>
            </a:lnSpc>
            <a:spcBef>
              <a:spcPct val="0"/>
            </a:spcBef>
            <a:spcAft>
              <a:spcPct val="35000"/>
            </a:spcAft>
          </a:pPr>
          <a:r>
            <a:rPr lang="en-GB" sz="1600" kern="1200" dirty="0"/>
            <a:t>Some children will not talk to anyone about their problems &amp; cope by distracting themselves </a:t>
          </a:r>
          <a:endParaRPr lang="en-US" sz="1600" kern="1200" dirty="0"/>
        </a:p>
      </dsp:txBody>
      <dsp:txXfrm>
        <a:off x="2694423" y="4103282"/>
        <a:ext cx="2189754" cy="1313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FD3D2-00C6-452E-9E60-D9E59100F03C}">
      <dsp:nvSpPr>
        <dsp:cNvPr id="0" name=""/>
        <dsp:cNvSpPr/>
      </dsp:nvSpPr>
      <dsp:spPr>
        <a:xfrm>
          <a:off x="0" y="680"/>
          <a:ext cx="456723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4789AA6-8E24-4794-9A6D-F0F62B6C9259}">
      <dsp:nvSpPr>
        <dsp:cNvPr id="0" name=""/>
        <dsp:cNvSpPr/>
      </dsp:nvSpPr>
      <dsp:spPr>
        <a:xfrm>
          <a:off x="0" y="680"/>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100000"/>
            </a:lnSpc>
            <a:spcBef>
              <a:spcPct val="0"/>
            </a:spcBef>
            <a:spcAft>
              <a:spcPct val="35000"/>
            </a:spcAft>
          </a:pPr>
          <a:r>
            <a:rPr lang="en-GB" sz="2100" b="1" kern="1200" dirty="0">
              <a:latin typeface="Arial" panose="020B0604020202020204" pitchFamily="34" charset="0"/>
              <a:cs typeface="Arial" panose="020B0604020202020204" pitchFamily="34" charset="0"/>
            </a:rPr>
            <a:t>In addition older Children may display:</a:t>
          </a:r>
          <a:endParaRPr lang="en-US" sz="2100" kern="1200" dirty="0">
            <a:latin typeface="Arial" panose="020B0604020202020204" pitchFamily="34" charset="0"/>
            <a:cs typeface="Arial" panose="020B0604020202020204" pitchFamily="34" charset="0"/>
          </a:endParaRPr>
        </a:p>
      </dsp:txBody>
      <dsp:txXfrm>
        <a:off x="0" y="680"/>
        <a:ext cx="4567238" cy="1114152"/>
      </dsp:txXfrm>
    </dsp:sp>
    <dsp:sp modelId="{3407212C-81ED-45DF-8856-26D7BB251679}">
      <dsp:nvSpPr>
        <dsp:cNvPr id="0" name=""/>
        <dsp:cNvSpPr/>
      </dsp:nvSpPr>
      <dsp:spPr>
        <a:xfrm>
          <a:off x="0" y="1114833"/>
          <a:ext cx="45672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C0169CD-58A2-440B-877A-8446D5F231E2}">
      <dsp:nvSpPr>
        <dsp:cNvPr id="0" name=""/>
        <dsp:cNvSpPr/>
      </dsp:nvSpPr>
      <dsp:spPr>
        <a:xfrm>
          <a:off x="0" y="1114833"/>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100000"/>
            </a:lnSpc>
            <a:spcBef>
              <a:spcPct val="0"/>
            </a:spcBef>
            <a:spcAft>
              <a:spcPct val="35000"/>
            </a:spcAft>
          </a:pPr>
          <a:r>
            <a:rPr lang="en-GB" sz="2100" kern="1200" dirty="0">
              <a:latin typeface="Arial" panose="020B0604020202020204" pitchFamily="34" charset="0"/>
              <a:cs typeface="Arial" panose="020B0604020202020204" pitchFamily="34" charset="0"/>
            </a:rPr>
            <a:t>Suicidal thoughts &amp; action</a:t>
          </a:r>
          <a:endParaRPr lang="en-US" sz="2100" kern="1200" dirty="0">
            <a:latin typeface="Arial" panose="020B0604020202020204" pitchFamily="34" charset="0"/>
            <a:cs typeface="Arial" panose="020B0604020202020204" pitchFamily="34" charset="0"/>
          </a:endParaRPr>
        </a:p>
      </dsp:txBody>
      <dsp:txXfrm>
        <a:off x="0" y="1114833"/>
        <a:ext cx="4567238" cy="1114152"/>
      </dsp:txXfrm>
    </dsp:sp>
    <dsp:sp modelId="{BCB95A78-1890-4985-A17D-8CDCE6CA0C7F}">
      <dsp:nvSpPr>
        <dsp:cNvPr id="0" name=""/>
        <dsp:cNvSpPr/>
      </dsp:nvSpPr>
      <dsp:spPr>
        <a:xfrm>
          <a:off x="0" y="2228986"/>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C50292D-A3C7-42F5-9FDD-2D97228164A6}">
      <dsp:nvSpPr>
        <dsp:cNvPr id="0" name=""/>
        <dsp:cNvSpPr/>
      </dsp:nvSpPr>
      <dsp:spPr>
        <a:xfrm>
          <a:off x="0" y="2228986"/>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100000"/>
            </a:lnSpc>
            <a:spcBef>
              <a:spcPct val="0"/>
            </a:spcBef>
            <a:spcAft>
              <a:spcPct val="35000"/>
            </a:spcAft>
          </a:pPr>
          <a:r>
            <a:rPr lang="en-GB" sz="2100" kern="1200" dirty="0">
              <a:latin typeface="Arial" panose="020B0604020202020204" pitchFamily="34" charset="0"/>
              <a:cs typeface="Arial" panose="020B0604020202020204" pitchFamily="34" charset="0"/>
            </a:rPr>
            <a:t>High risk behaviour including criminal activities, alcohol &amp; substance abuse</a:t>
          </a:r>
          <a:endParaRPr lang="en-US" sz="2100" kern="1200" dirty="0">
            <a:latin typeface="Arial" panose="020B0604020202020204" pitchFamily="34" charset="0"/>
            <a:cs typeface="Arial" panose="020B0604020202020204" pitchFamily="34" charset="0"/>
          </a:endParaRPr>
        </a:p>
      </dsp:txBody>
      <dsp:txXfrm>
        <a:off x="0" y="2228986"/>
        <a:ext cx="4567238" cy="1114152"/>
      </dsp:txXfrm>
    </dsp:sp>
    <dsp:sp modelId="{2D33E72F-4287-44A8-800F-EB997412E64B}">
      <dsp:nvSpPr>
        <dsp:cNvPr id="0" name=""/>
        <dsp:cNvSpPr/>
      </dsp:nvSpPr>
      <dsp:spPr>
        <a:xfrm>
          <a:off x="0" y="3343138"/>
          <a:ext cx="456723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D2A0FDB-4C1C-4FAB-8B4B-4B8F67923355}">
      <dsp:nvSpPr>
        <dsp:cNvPr id="0" name=""/>
        <dsp:cNvSpPr/>
      </dsp:nvSpPr>
      <dsp:spPr>
        <a:xfrm>
          <a:off x="0" y="3343138"/>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100000"/>
            </a:lnSpc>
            <a:spcBef>
              <a:spcPct val="0"/>
            </a:spcBef>
            <a:spcAft>
              <a:spcPct val="35000"/>
            </a:spcAft>
          </a:pPr>
          <a:r>
            <a:rPr lang="en-GB" sz="2100" kern="1200" dirty="0">
              <a:latin typeface="Arial" panose="020B0604020202020204" pitchFamily="34" charset="0"/>
              <a:cs typeface="Arial" panose="020B0604020202020204" pitchFamily="34" charset="0"/>
            </a:rPr>
            <a:t>School truancy or leaving home</a:t>
          </a:r>
          <a:endParaRPr lang="en-US" sz="2100" kern="1200" dirty="0">
            <a:latin typeface="Arial" panose="020B0604020202020204" pitchFamily="34" charset="0"/>
            <a:cs typeface="Arial" panose="020B0604020202020204" pitchFamily="34" charset="0"/>
          </a:endParaRPr>
        </a:p>
      </dsp:txBody>
      <dsp:txXfrm>
        <a:off x="0" y="3343138"/>
        <a:ext cx="4567238" cy="1114152"/>
      </dsp:txXfrm>
    </dsp:sp>
    <dsp:sp modelId="{DD9635A1-8087-48B0-97F1-033C6F5AB694}">
      <dsp:nvSpPr>
        <dsp:cNvPr id="0" name=""/>
        <dsp:cNvSpPr/>
      </dsp:nvSpPr>
      <dsp:spPr>
        <a:xfrm>
          <a:off x="0" y="4457291"/>
          <a:ext cx="456723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4628354-C89A-47F8-98FF-7C572B61C594}">
      <dsp:nvSpPr>
        <dsp:cNvPr id="0" name=""/>
        <dsp:cNvSpPr/>
      </dsp:nvSpPr>
      <dsp:spPr>
        <a:xfrm>
          <a:off x="0" y="4457291"/>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100000"/>
            </a:lnSpc>
            <a:spcBef>
              <a:spcPct val="0"/>
            </a:spcBef>
            <a:spcAft>
              <a:spcPct val="35000"/>
            </a:spcAft>
          </a:pPr>
          <a:r>
            <a:rPr lang="en-GB" sz="2100" kern="1200" dirty="0">
              <a:latin typeface="Arial" panose="020B0604020202020204" pitchFamily="34" charset="0"/>
              <a:cs typeface="Arial" panose="020B0604020202020204" pitchFamily="34" charset="0"/>
            </a:rPr>
            <a:t>Perpetrate or become victim of Dating/Domestic Abuse / Violence</a:t>
          </a:r>
          <a:endParaRPr lang="en-US" sz="2100" kern="1200" dirty="0">
            <a:latin typeface="Arial" panose="020B0604020202020204" pitchFamily="34" charset="0"/>
            <a:cs typeface="Arial" panose="020B0604020202020204" pitchFamily="34" charset="0"/>
          </a:endParaRPr>
        </a:p>
      </dsp:txBody>
      <dsp:txXfrm>
        <a:off x="0" y="4457291"/>
        <a:ext cx="4567238" cy="1114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EB6717EA-041F-4417-88CB-39B742AF83B3}" type="datetimeFigureOut">
              <a:rPr lang="en-GB" smtClean="0"/>
              <a:t>13/06/2019</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4716A30A-FDF9-4B39-B9CA-180B624B8643}" type="slidenum">
              <a:rPr lang="en-GB" smtClean="0"/>
              <a:t>‹#›</a:t>
            </a:fld>
            <a:endParaRPr lang="en-GB" dirty="0"/>
          </a:p>
        </p:txBody>
      </p:sp>
    </p:spTree>
    <p:extLst>
      <p:ext uri="{BB962C8B-B14F-4D97-AF65-F5344CB8AC3E}">
        <p14:creationId xmlns:p14="http://schemas.microsoft.com/office/powerpoint/2010/main" val="3987590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1856A38-DDF6-42D6-82A6-F039FD997C82}" type="datetimeFigureOut">
              <a:rPr lang="en-GB" smtClean="0"/>
              <a:t>13/06/2019</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53AA191-16B8-4229-AF14-D68A8D6D775F}" type="slidenum">
              <a:rPr lang="en-GB" smtClean="0"/>
              <a:t>‹#›</a:t>
            </a:fld>
            <a:endParaRPr lang="en-GB" dirty="0"/>
          </a:p>
        </p:txBody>
      </p:sp>
    </p:spTree>
    <p:extLst>
      <p:ext uri="{BB962C8B-B14F-4D97-AF65-F5344CB8AC3E}">
        <p14:creationId xmlns:p14="http://schemas.microsoft.com/office/powerpoint/2010/main" val="361062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AA191-16B8-4229-AF14-D68A8D6D775F}" type="slidenum">
              <a:rPr lang="en-GB" smtClean="0"/>
              <a:t>1</a:t>
            </a:fld>
            <a:endParaRPr lang="en-GB" dirty="0"/>
          </a:p>
        </p:txBody>
      </p:sp>
    </p:spTree>
    <p:extLst>
      <p:ext uri="{BB962C8B-B14F-4D97-AF65-F5344CB8AC3E}">
        <p14:creationId xmlns:p14="http://schemas.microsoft.com/office/powerpoint/2010/main" val="383835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8ABD9F-A163-43F0-B52F-3E1765F41CBC}" type="slidenum">
              <a:rPr lang="en-GB" smtClean="0"/>
              <a:t>14</a:t>
            </a:fld>
            <a:endParaRPr lang="en-GB" dirty="0"/>
          </a:p>
        </p:txBody>
      </p:sp>
    </p:spTree>
    <p:extLst>
      <p:ext uri="{BB962C8B-B14F-4D97-AF65-F5344CB8AC3E}">
        <p14:creationId xmlns:p14="http://schemas.microsoft.com/office/powerpoint/2010/main" val="81102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8ABD9F-A163-43F0-B52F-3E1765F41CBC}" type="slidenum">
              <a:rPr lang="en-GB" smtClean="0"/>
              <a:t>15</a:t>
            </a:fld>
            <a:endParaRPr lang="en-GB" dirty="0"/>
          </a:p>
        </p:txBody>
      </p:sp>
    </p:spTree>
    <p:extLst>
      <p:ext uri="{BB962C8B-B14F-4D97-AF65-F5344CB8AC3E}">
        <p14:creationId xmlns:p14="http://schemas.microsoft.com/office/powerpoint/2010/main" val="83250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baseline="0" dirty="0" smtClean="0"/>
              <a:t>5 MINS</a:t>
            </a:r>
          </a:p>
        </p:txBody>
      </p:sp>
      <p:sp>
        <p:nvSpPr>
          <p:cNvPr id="4" name="Slide Number Placeholder 3"/>
          <p:cNvSpPr>
            <a:spLocks noGrp="1"/>
          </p:cNvSpPr>
          <p:nvPr>
            <p:ph type="sldNum" sz="quarter" idx="10"/>
          </p:nvPr>
        </p:nvSpPr>
        <p:spPr/>
        <p:txBody>
          <a:bodyPr/>
          <a:lstStyle/>
          <a:p>
            <a:fld id="{053AA191-16B8-4229-AF14-D68A8D6D775F}" type="slidenum">
              <a:rPr lang="en-GB" smtClean="0"/>
              <a:t>16</a:t>
            </a:fld>
            <a:endParaRPr lang="en-GB" dirty="0"/>
          </a:p>
        </p:txBody>
      </p:sp>
    </p:spTree>
    <p:extLst>
      <p:ext uri="{BB962C8B-B14F-4D97-AF65-F5344CB8AC3E}">
        <p14:creationId xmlns:p14="http://schemas.microsoft.com/office/powerpoint/2010/main" val="44943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baseline="0" dirty="0" smtClean="0"/>
              <a:t>5 MINS</a:t>
            </a:r>
          </a:p>
        </p:txBody>
      </p:sp>
      <p:sp>
        <p:nvSpPr>
          <p:cNvPr id="4" name="Slide Number Placeholder 3"/>
          <p:cNvSpPr>
            <a:spLocks noGrp="1"/>
          </p:cNvSpPr>
          <p:nvPr>
            <p:ph type="sldNum" sz="quarter" idx="10"/>
          </p:nvPr>
        </p:nvSpPr>
        <p:spPr/>
        <p:txBody>
          <a:bodyPr/>
          <a:lstStyle/>
          <a:p>
            <a:fld id="{053AA191-16B8-4229-AF14-D68A8D6D775F}" type="slidenum">
              <a:rPr lang="en-GB" smtClean="0"/>
              <a:t>17</a:t>
            </a:fld>
            <a:endParaRPr lang="en-GB" dirty="0"/>
          </a:p>
        </p:txBody>
      </p:sp>
    </p:spTree>
    <p:extLst>
      <p:ext uri="{BB962C8B-B14F-4D97-AF65-F5344CB8AC3E}">
        <p14:creationId xmlns:p14="http://schemas.microsoft.com/office/powerpoint/2010/main" val="44943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baseline="0" dirty="0" smtClean="0"/>
              <a:t>5 MINS</a:t>
            </a:r>
          </a:p>
        </p:txBody>
      </p:sp>
      <p:sp>
        <p:nvSpPr>
          <p:cNvPr id="4" name="Slide Number Placeholder 3"/>
          <p:cNvSpPr>
            <a:spLocks noGrp="1"/>
          </p:cNvSpPr>
          <p:nvPr>
            <p:ph type="sldNum" sz="quarter" idx="10"/>
          </p:nvPr>
        </p:nvSpPr>
        <p:spPr/>
        <p:txBody>
          <a:bodyPr/>
          <a:lstStyle/>
          <a:p>
            <a:fld id="{053AA191-16B8-4229-AF14-D68A8D6D775F}" type="slidenum">
              <a:rPr lang="en-GB" smtClean="0"/>
              <a:t>18</a:t>
            </a:fld>
            <a:endParaRPr lang="en-GB" dirty="0"/>
          </a:p>
        </p:txBody>
      </p:sp>
    </p:spTree>
    <p:extLst>
      <p:ext uri="{BB962C8B-B14F-4D97-AF65-F5344CB8AC3E}">
        <p14:creationId xmlns:p14="http://schemas.microsoft.com/office/powerpoint/2010/main" val="44943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baseline="0" dirty="0" smtClean="0"/>
              <a:t>5 MINS</a:t>
            </a:r>
          </a:p>
        </p:txBody>
      </p:sp>
      <p:sp>
        <p:nvSpPr>
          <p:cNvPr id="4" name="Slide Number Placeholder 3"/>
          <p:cNvSpPr>
            <a:spLocks noGrp="1"/>
          </p:cNvSpPr>
          <p:nvPr>
            <p:ph type="sldNum" sz="quarter" idx="10"/>
          </p:nvPr>
        </p:nvSpPr>
        <p:spPr/>
        <p:txBody>
          <a:bodyPr/>
          <a:lstStyle/>
          <a:p>
            <a:fld id="{053AA191-16B8-4229-AF14-D68A8D6D775F}" type="slidenum">
              <a:rPr lang="en-GB" smtClean="0"/>
              <a:t>19</a:t>
            </a:fld>
            <a:endParaRPr lang="en-GB" dirty="0"/>
          </a:p>
        </p:txBody>
      </p:sp>
    </p:spTree>
    <p:extLst>
      <p:ext uri="{BB962C8B-B14F-4D97-AF65-F5344CB8AC3E}">
        <p14:creationId xmlns:p14="http://schemas.microsoft.com/office/powerpoint/2010/main" val="44943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a:headEnd/>
            <a:tailEnd/>
          </a:ln>
        </p:spPr>
      </p:sp>
      <p:sp>
        <p:nvSpPr>
          <p:cNvPr id="6656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GB" altLang="en-US" b="1" u="none" dirty="0" smtClean="0"/>
              <a:t>5 MINS</a:t>
            </a:r>
          </a:p>
        </p:txBody>
      </p:sp>
      <p:sp>
        <p:nvSpPr>
          <p:cNvPr id="66564" name="Slide Number Placeholder 3"/>
          <p:cNvSpPr>
            <a:spLocks noGrp="1"/>
          </p:cNvSpPr>
          <p:nvPr>
            <p:ph type="sldNum" sz="quarter" idx="4294967295"/>
          </p:nvPr>
        </p:nvSpPr>
        <p:spPr bwMode="auto">
          <a:xfrm>
            <a:off x="3856038" y="9442450"/>
            <a:ext cx="2951162"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89AE4542-D6B2-43A1-B4AF-2432A0689E3C}" type="slidenum">
              <a:rPr lang="en-GB" altLang="en-US" sz="1400">
                <a:solidFill>
                  <a:srgbClr val="000000"/>
                </a:solidFill>
              </a:rPr>
              <a:pPr>
                <a:spcBef>
                  <a:spcPct val="0"/>
                </a:spcBef>
              </a:pPr>
              <a:t>20</a:t>
            </a:fld>
            <a:endParaRPr lang="en-GB" altLang="en-US" sz="14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agencies</a:t>
            </a:r>
            <a:r>
              <a:rPr lang="en-GB" baseline="0" dirty="0" smtClean="0"/>
              <a:t> what training they want to see.</a:t>
            </a:r>
            <a:endParaRPr lang="en-GB" dirty="0"/>
          </a:p>
        </p:txBody>
      </p:sp>
      <p:sp>
        <p:nvSpPr>
          <p:cNvPr id="4" name="Slide Number Placeholder 3"/>
          <p:cNvSpPr>
            <a:spLocks noGrp="1"/>
          </p:cNvSpPr>
          <p:nvPr>
            <p:ph type="sldNum" sz="quarter" idx="10"/>
          </p:nvPr>
        </p:nvSpPr>
        <p:spPr/>
        <p:txBody>
          <a:bodyPr/>
          <a:lstStyle/>
          <a:p>
            <a:fld id="{053AA191-16B8-4229-AF14-D68A8D6D775F}" type="slidenum">
              <a:rPr lang="en-GB" smtClean="0"/>
              <a:t>21</a:t>
            </a:fld>
            <a:endParaRPr lang="en-GB" dirty="0"/>
          </a:p>
        </p:txBody>
      </p:sp>
    </p:spTree>
    <p:extLst>
      <p:ext uri="{BB962C8B-B14F-4D97-AF65-F5344CB8AC3E}">
        <p14:creationId xmlns:p14="http://schemas.microsoft.com/office/powerpoint/2010/main" val="395005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 MINS</a:t>
            </a:r>
            <a:endParaRPr lang="en-GB" b="1" dirty="0"/>
          </a:p>
        </p:txBody>
      </p:sp>
      <p:sp>
        <p:nvSpPr>
          <p:cNvPr id="4" name="Slide Number Placeholder 3"/>
          <p:cNvSpPr>
            <a:spLocks noGrp="1"/>
          </p:cNvSpPr>
          <p:nvPr>
            <p:ph type="sldNum" sz="quarter" idx="10"/>
          </p:nvPr>
        </p:nvSpPr>
        <p:spPr/>
        <p:txBody>
          <a:bodyPr/>
          <a:lstStyle/>
          <a:p>
            <a:fld id="{053AA191-16B8-4229-AF14-D68A8D6D775F}" type="slidenum">
              <a:rPr lang="en-GB" smtClean="0"/>
              <a:t>22</a:t>
            </a:fld>
            <a:endParaRPr lang="en-GB" dirty="0"/>
          </a:p>
        </p:txBody>
      </p:sp>
    </p:spTree>
    <p:extLst>
      <p:ext uri="{BB962C8B-B14F-4D97-AF65-F5344CB8AC3E}">
        <p14:creationId xmlns:p14="http://schemas.microsoft.com/office/powerpoint/2010/main" val="153473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smtClean="0"/>
              <a:t>10 MINS</a:t>
            </a:r>
          </a:p>
          <a:p>
            <a:r>
              <a:rPr lang="en-GB" b="1" i="1" dirty="0" smtClean="0"/>
              <a:t>Ask group what</a:t>
            </a:r>
            <a:r>
              <a:rPr lang="en-GB" b="1" i="1" baseline="0" dirty="0" smtClean="0"/>
              <a:t> they think domestic abuse is, then reveal and go over the bullet points one by one. </a:t>
            </a:r>
          </a:p>
          <a:p>
            <a:pPr marL="0" indent="0">
              <a:buFont typeface="Arial" panose="020B0604020202020204" pitchFamily="34" charset="0"/>
              <a:buNone/>
            </a:pPr>
            <a:r>
              <a:rPr lang="en-GB" b="1" dirty="0" smtClean="0"/>
              <a:t>Physical abuse</a:t>
            </a:r>
            <a:r>
              <a:rPr lang="en-GB" dirty="0" smtClean="0"/>
              <a:t>: kicking, punching, slapping, burning,</a:t>
            </a:r>
            <a:r>
              <a:rPr lang="en-GB" baseline="0" dirty="0" smtClean="0"/>
              <a:t> pulling hair, throwing objects, strangulation</a:t>
            </a:r>
          </a:p>
          <a:p>
            <a:pPr marL="0" indent="0">
              <a:buFont typeface="Arial" panose="020B0604020202020204" pitchFamily="34" charset="0"/>
              <a:buNone/>
            </a:pPr>
            <a:r>
              <a:rPr lang="en-GB" b="1" dirty="0" smtClean="0"/>
              <a:t>Sexual abuse</a:t>
            </a:r>
            <a:r>
              <a:rPr lang="en-GB" dirty="0" smtClean="0"/>
              <a:t>: rape, sexual</a:t>
            </a:r>
            <a:r>
              <a:rPr lang="en-GB" baseline="0" dirty="0" smtClean="0"/>
              <a:t> assault, being made to watch porn/sleep with other people</a:t>
            </a:r>
            <a:endParaRPr lang="en-GB" dirty="0" smtClean="0"/>
          </a:p>
          <a:p>
            <a:pPr marL="0" indent="0">
              <a:buFont typeface="Arial" panose="020B0604020202020204" pitchFamily="34" charset="0"/>
              <a:buNone/>
            </a:pPr>
            <a:r>
              <a:rPr lang="en-GB" b="1" dirty="0" smtClean="0"/>
              <a:t>Financial abuse</a:t>
            </a:r>
            <a:r>
              <a:rPr lang="en-GB" dirty="0" smtClean="0"/>
              <a:t>: controlling</a:t>
            </a:r>
            <a:r>
              <a:rPr lang="en-GB" baseline="0" dirty="0" smtClean="0"/>
              <a:t> all the money, gambling family assets, using some-one names for debt/credit</a:t>
            </a:r>
            <a:endParaRPr lang="en-GB" dirty="0" smtClean="0"/>
          </a:p>
          <a:p>
            <a:pPr marL="0" indent="0">
              <a:buFont typeface="Arial" panose="020B0604020202020204" pitchFamily="34" charset="0"/>
              <a:buNone/>
            </a:pPr>
            <a:r>
              <a:rPr lang="en-GB" b="1" dirty="0" smtClean="0"/>
              <a:t>C</a:t>
            </a:r>
            <a:r>
              <a:rPr lang="en-US" sz="1200" b="1" i="0" kern="1200" dirty="0" smtClean="0">
                <a:solidFill>
                  <a:schemeClr val="tx1"/>
                </a:solidFill>
                <a:effectLst/>
                <a:latin typeface="+mn-lt"/>
                <a:ea typeface="+mn-ea"/>
                <a:cs typeface="+mn-cs"/>
              </a:rPr>
              <a:t>coercive control</a:t>
            </a:r>
            <a:r>
              <a:rPr lang="en-US" sz="1200" b="0" i="0" kern="1200" dirty="0" smtClean="0">
                <a:solidFill>
                  <a:schemeClr val="tx1"/>
                </a:solidFill>
                <a:effectLst/>
                <a:latin typeface="+mn-lt"/>
                <a:ea typeface="+mn-ea"/>
                <a:cs typeface="+mn-cs"/>
              </a:rPr>
              <a:t> is when a person, repeatedly behaves in a way which makes you feel controlled, dependent, isolated or scared. The following types of </a:t>
            </a:r>
            <a:r>
              <a:rPr lang="en-US" sz="1200" b="0" i="0" kern="1200" dirty="0" err="1"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 are common </a:t>
            </a:r>
            <a:r>
              <a:rPr lang="en-US" sz="1200" b="1" i="0" kern="1200" dirty="0" smtClean="0">
                <a:solidFill>
                  <a:schemeClr val="tx1"/>
                </a:solidFill>
                <a:effectLst/>
                <a:latin typeface="+mn-lt"/>
                <a:ea typeface="+mn-ea"/>
                <a:cs typeface="+mn-cs"/>
              </a:rPr>
              <a:t>examples of coercive control</a:t>
            </a:r>
            <a:r>
              <a:rPr lang="en-US" sz="1200" b="0" i="0" kern="1200" dirty="0" smtClean="0">
                <a:solidFill>
                  <a:schemeClr val="tx1"/>
                </a:solidFill>
                <a:effectLst/>
                <a:latin typeface="+mn-lt"/>
                <a:ea typeface="+mn-ea"/>
                <a:cs typeface="+mn-cs"/>
              </a:rPr>
              <a:t>: isolating you from your friends and family/community.</a:t>
            </a:r>
            <a:r>
              <a:rPr lang="en-US" b="1" dirty="0" smtClean="0">
                <a:effectLst/>
              </a:rPr>
              <a:t> Taking your phone away. </a:t>
            </a:r>
            <a:r>
              <a:rPr lang="en-US" dirty="0" smtClean="0">
                <a:effectLst/>
              </a:rPr>
              <a:t>Or changing passwords to your iPad or laptop so you can't use them. This could include any form of restricting access to communication, information or services.</a:t>
            </a:r>
            <a:endParaRPr lang="en-GB" b="1" dirty="0" smtClean="0"/>
          </a:p>
          <a:p>
            <a:pPr marL="0" indent="0">
              <a:buFont typeface="Arial" panose="020B0604020202020204" pitchFamily="34" charset="0"/>
              <a:buNone/>
            </a:pPr>
            <a:r>
              <a:rPr lang="en-US" sz="1200" b="1" dirty="0" smtClean="0"/>
              <a:t>Controlling </a:t>
            </a:r>
            <a:r>
              <a:rPr lang="en-US" sz="1200" b="1" dirty="0" err="1" smtClean="0"/>
              <a:t>behaviour</a:t>
            </a:r>
            <a:r>
              <a:rPr lang="en-US" sz="1200" b="1" dirty="0" smtClean="0"/>
              <a:t> </a:t>
            </a:r>
            <a:r>
              <a:rPr lang="en-US" sz="1200" dirty="0" smtClean="0"/>
              <a:t>is: a range of acts designed to make a person subordinate and/or dependent by isolating them from sources of support, exploiting their resources and capacities for personal gain, depriving them of the means needed for independence, resistance and escape and regulating their everyday </a:t>
            </a:r>
            <a:r>
              <a:rPr lang="en-US" sz="1200" dirty="0" err="1" smtClean="0"/>
              <a:t>behaviour</a:t>
            </a:r>
            <a:r>
              <a:rPr lang="en-US" sz="1200" dirty="0" smtClean="0"/>
              <a:t>.</a:t>
            </a:r>
            <a:r>
              <a:rPr lang="en-US" b="1" dirty="0" smtClean="0"/>
              <a:t> Chronic criticism—even if it's 'small' things, Veiled or overt threats, against you or them threats to harm themselves/children if they left….</a:t>
            </a:r>
            <a:endParaRPr lang="en-US" sz="1200" dirty="0" smtClean="0"/>
          </a:p>
          <a:p>
            <a:pPr marL="0" indent="0">
              <a:buFont typeface="Arial" panose="020B0604020202020204" pitchFamily="34" charset="0"/>
              <a:buNone/>
            </a:pPr>
            <a:r>
              <a:rPr lang="en-GB" b="1" dirty="0" smtClean="0"/>
              <a:t> emotional abuse</a:t>
            </a:r>
            <a:r>
              <a:rPr lang="en-GB" dirty="0" smtClean="0"/>
              <a:t>: </a:t>
            </a:r>
            <a:r>
              <a:rPr lang="en-US" b="0" dirty="0" smtClean="0"/>
              <a:t>act or a pattern of acts of assault, threats, humiliation and intimidation or other abuse that is used to harm, punish, or frighten their victim.</a:t>
            </a:r>
            <a:endParaRPr lang="en-GB" b="0" dirty="0" smtClean="0"/>
          </a:p>
          <a:p>
            <a:pPr marL="0" indent="0">
              <a:buFont typeface="Arial" panose="020B0604020202020204" pitchFamily="34" charset="0"/>
              <a:buNone/>
            </a:pPr>
            <a:r>
              <a:rPr lang="en-GB" b="1" dirty="0" smtClean="0"/>
              <a:t>Digital / online abuse: </a:t>
            </a:r>
            <a:r>
              <a:rPr lang="en-US" b="0" dirty="0" smtClean="0"/>
              <a:t>monitoring of social media profiles or emails, abuse over social media such as Facebook or Twitter, sharing intimate photos or videos without your consent, using GPs locators or spyware. </a:t>
            </a:r>
            <a:endParaRPr lang="en-GB" b="0" dirty="0" smtClean="0"/>
          </a:p>
          <a:p>
            <a:r>
              <a:rPr lang="en-GB" b="1" dirty="0" smtClean="0"/>
              <a:t>Honour-based violence</a:t>
            </a:r>
            <a:r>
              <a:rPr lang="en-GB" dirty="0" smtClean="0"/>
              <a:t>: </a:t>
            </a:r>
            <a:r>
              <a:rPr lang="en-US" sz="1200" b="0" kern="1200" dirty="0" smtClean="0">
                <a:solidFill>
                  <a:schemeClr val="tx1"/>
                </a:solidFill>
                <a:effectLst/>
                <a:latin typeface="+mn-lt"/>
                <a:ea typeface="+mn-ea"/>
                <a:cs typeface="+mn-cs"/>
              </a:rPr>
              <a:t>Social ostracism, Denied access to children, Pressure to go/move abroad, House arrest and excessive restrictions of freedom, Denied access to the telephone, internet, or passport/key documentation</a:t>
            </a:r>
          </a:p>
          <a:p>
            <a:pPr marL="0" indent="0">
              <a:buFont typeface="Arial" panose="020B0604020202020204" pitchFamily="34" charset="0"/>
              <a:buNone/>
            </a:pPr>
            <a:r>
              <a:rPr lang="en-GB" b="1" dirty="0" smtClean="0"/>
              <a:t>Forced marriage</a:t>
            </a:r>
            <a:r>
              <a:rPr lang="en-GB" dirty="0" smtClean="0"/>
              <a:t>:  when </a:t>
            </a:r>
            <a:r>
              <a:rPr lang="en-US" dirty="0" smtClean="0"/>
              <a:t>parents, family members or other people in the victim's community coerce a girl, boy, woman or man to enter into marriage against their</a:t>
            </a:r>
            <a:r>
              <a:rPr lang="en-US" baseline="0" dirty="0" smtClean="0"/>
              <a:t> will</a:t>
            </a:r>
            <a:r>
              <a:rPr lang="en-US" dirty="0" smtClean="0"/>
              <a:t>.</a:t>
            </a:r>
            <a:r>
              <a:rPr lang="en-US" baseline="0" dirty="0" smtClean="0"/>
              <a:t>  </a:t>
            </a:r>
            <a:r>
              <a:rPr lang="en-US" b="1" baseline="0" dirty="0" smtClean="0"/>
              <a:t>Not </a:t>
            </a:r>
            <a:r>
              <a:rPr lang="en-US" baseline="0" dirty="0" smtClean="0"/>
              <a:t>the same as arranged marriage</a:t>
            </a:r>
            <a:endParaRPr lang="en-GB" dirty="0" smtClean="0"/>
          </a:p>
          <a:p>
            <a:pPr marL="0" indent="0">
              <a:buFont typeface="Arial" panose="020B0604020202020204" pitchFamily="34" charset="0"/>
              <a:buNone/>
            </a:pPr>
            <a:r>
              <a:rPr lang="en-GB" b="1" dirty="0" smtClean="0"/>
              <a:t>Female genital mutilation (FGM</a:t>
            </a:r>
            <a:r>
              <a:rPr lang="en-GB" dirty="0" smtClean="0"/>
              <a:t>): cutting/injuring</a:t>
            </a:r>
            <a:r>
              <a:rPr lang="en-GB" baseline="0" dirty="0" smtClean="0"/>
              <a:t> of female genitals – no health benefits, very dangerous, no religious reasons</a:t>
            </a:r>
            <a:endParaRPr lang="en-GB" dirty="0" smtClean="0"/>
          </a:p>
          <a:p>
            <a:endParaRPr lang="en-GB" b="1" i="1" dirty="0"/>
          </a:p>
        </p:txBody>
      </p:sp>
      <p:sp>
        <p:nvSpPr>
          <p:cNvPr id="4" name="Slide Number Placeholder 3"/>
          <p:cNvSpPr>
            <a:spLocks noGrp="1"/>
          </p:cNvSpPr>
          <p:nvPr>
            <p:ph type="sldNum" sz="quarter" idx="10"/>
          </p:nvPr>
        </p:nvSpPr>
        <p:spPr/>
        <p:txBody>
          <a:bodyPr/>
          <a:lstStyle/>
          <a:p>
            <a:fld id="{053AA191-16B8-4229-AF14-D68A8D6D775F}" type="slidenum">
              <a:rPr lang="en-GB" smtClean="0"/>
              <a:t>2</a:t>
            </a:fld>
            <a:endParaRPr lang="en-GB" dirty="0"/>
          </a:p>
        </p:txBody>
      </p:sp>
    </p:spTree>
    <p:extLst>
      <p:ext uri="{BB962C8B-B14F-4D97-AF65-F5344CB8AC3E}">
        <p14:creationId xmlns:p14="http://schemas.microsoft.com/office/powerpoint/2010/main" val="211460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Has more repeat victims than any other crime </a:t>
            </a:r>
          </a:p>
          <a:p>
            <a:r>
              <a:rPr lang="en-GB" sz="1200" b="1" dirty="0" smtClean="0"/>
              <a:t>400 </a:t>
            </a:r>
            <a:r>
              <a:rPr lang="en-GB" sz="1200" dirty="0" smtClean="0"/>
              <a:t>people commit suicide each year who have attended hospital for domestic abuse injuries in the previous 6 months (</a:t>
            </a:r>
            <a:r>
              <a:rPr lang="en-GB" sz="1200" b="1" dirty="0" smtClean="0"/>
              <a:t>200 </a:t>
            </a:r>
            <a:r>
              <a:rPr lang="en-GB" sz="1200" dirty="0" smtClean="0"/>
              <a:t>commit suicide on the day they are discharged)</a:t>
            </a:r>
          </a:p>
          <a:p>
            <a:endParaRPr lang="en-GB" dirty="0"/>
          </a:p>
        </p:txBody>
      </p:sp>
      <p:sp>
        <p:nvSpPr>
          <p:cNvPr id="4" name="Slide Number Placeholder 3"/>
          <p:cNvSpPr>
            <a:spLocks noGrp="1"/>
          </p:cNvSpPr>
          <p:nvPr>
            <p:ph type="sldNum" sz="quarter" idx="10"/>
          </p:nvPr>
        </p:nvSpPr>
        <p:spPr/>
        <p:txBody>
          <a:bodyPr/>
          <a:lstStyle/>
          <a:p>
            <a:fld id="{BA374645-B58E-4210-9A08-F3885B5460E7}" type="slidenum">
              <a:rPr lang="en-GB" smtClean="0"/>
              <a:t>4</a:t>
            </a:fld>
            <a:endParaRPr lang="en-GB"/>
          </a:p>
        </p:txBody>
      </p:sp>
    </p:spTree>
    <p:extLst>
      <p:ext uri="{BB962C8B-B14F-4D97-AF65-F5344CB8AC3E}">
        <p14:creationId xmlns:p14="http://schemas.microsoft.com/office/powerpoint/2010/main" val="376315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smtClean="0"/>
              <a:t>5</a:t>
            </a:r>
            <a:r>
              <a:rPr lang="en-GB" b="1" i="1" baseline="0" dirty="0" smtClean="0"/>
              <a:t> MINS</a:t>
            </a:r>
            <a:endParaRPr lang="en-GB"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smtClean="0"/>
              <a:t>Go over each bullet</a:t>
            </a:r>
            <a:r>
              <a:rPr lang="en-GB" b="1" i="1" baseline="0" dirty="0" smtClean="0"/>
              <a:t> point on the slide – brief details below: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baseline="0" dirty="0" smtClean="0"/>
          </a:p>
          <a:p>
            <a:pPr marL="285750" indent="-285750">
              <a:buFont typeface="Arial" panose="020B0604020202020204" pitchFamily="34" charset="0"/>
              <a:buChar char="•"/>
            </a:pPr>
            <a:r>
              <a:rPr lang="en-GB" sz="1200" b="1" kern="1200" dirty="0" smtClean="0">
                <a:solidFill>
                  <a:schemeClr val="tx1"/>
                </a:solidFill>
                <a:effectLst/>
                <a:latin typeface="+mn-lt"/>
                <a:ea typeface="+mn-ea"/>
                <a:cs typeface="+mn-cs"/>
              </a:rPr>
              <a:t>Domestic Homicide Review</a:t>
            </a:r>
            <a:r>
              <a:rPr lang="en-GB" sz="1200" b="0" kern="1200" dirty="0" smtClean="0">
                <a:solidFill>
                  <a:schemeClr val="tx1"/>
                </a:solidFill>
                <a:effectLst/>
                <a:latin typeface="+mn-lt"/>
                <a:ea typeface="+mn-ea"/>
                <a:cs typeface="+mn-cs"/>
              </a:rPr>
              <a:t> (DHR) is a multi-agency </a:t>
            </a:r>
            <a:r>
              <a:rPr lang="en-GB" sz="1200" b="1" kern="1200" dirty="0" smtClean="0">
                <a:solidFill>
                  <a:schemeClr val="tx1"/>
                </a:solidFill>
                <a:effectLst/>
                <a:latin typeface="+mn-lt"/>
                <a:ea typeface="+mn-ea"/>
                <a:cs typeface="+mn-cs"/>
              </a:rPr>
              <a:t>review</a:t>
            </a:r>
            <a:r>
              <a:rPr lang="en-GB" sz="1200" b="0" kern="1200" dirty="0" smtClean="0">
                <a:solidFill>
                  <a:schemeClr val="tx1"/>
                </a:solidFill>
                <a:effectLst/>
                <a:latin typeface="+mn-lt"/>
                <a:ea typeface="+mn-ea"/>
                <a:cs typeface="+mn-cs"/>
              </a:rPr>
              <a:t> of the circumstances in which the death of a person aged 16 or over has, or appears to have, resulted from violence, abuse or neglect by a person to whom they were related or with whom they were, or had been, in an intimate personal relationship, or a member of the</a:t>
            </a:r>
            <a:r>
              <a:rPr lang="en-GB" sz="1200" b="0" kern="1200" baseline="0" dirty="0" smtClean="0">
                <a:solidFill>
                  <a:schemeClr val="tx1"/>
                </a:solidFill>
                <a:effectLst/>
                <a:latin typeface="+mn-lt"/>
                <a:ea typeface="+mn-ea"/>
                <a:cs typeface="+mn-cs"/>
              </a:rPr>
              <a:t> same household</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sz="1200" b="1" kern="1200" dirty="0" smtClean="0">
                <a:solidFill>
                  <a:schemeClr val="tx1"/>
                </a:solidFill>
                <a:effectLst/>
                <a:latin typeface="+mn-lt"/>
                <a:ea typeface="+mn-ea"/>
                <a:cs typeface="+mn-cs"/>
              </a:rPr>
              <a:t>Serious case reviews</a:t>
            </a:r>
            <a:r>
              <a:rPr lang="en-GB" sz="1200" b="0" kern="1200" dirty="0" smtClean="0">
                <a:solidFill>
                  <a:schemeClr val="tx1"/>
                </a:solidFill>
                <a:effectLst/>
                <a:latin typeface="+mn-lt"/>
                <a:ea typeface="+mn-ea"/>
                <a:cs typeface="+mn-cs"/>
              </a:rPr>
              <a:t> ( SCRs ) are undertaken by local safeguarding children boards ( LSCBs ) for every </a:t>
            </a:r>
            <a:r>
              <a:rPr lang="en-GB" sz="1200" b="1" kern="1200" dirty="0" smtClean="0">
                <a:solidFill>
                  <a:schemeClr val="tx1"/>
                </a:solidFill>
                <a:effectLst/>
                <a:latin typeface="+mn-lt"/>
                <a:ea typeface="+mn-ea"/>
                <a:cs typeface="+mn-cs"/>
              </a:rPr>
              <a:t>case</a:t>
            </a:r>
            <a:r>
              <a:rPr lang="en-GB" sz="1200" b="0" kern="1200" dirty="0" smtClean="0">
                <a:solidFill>
                  <a:schemeClr val="tx1"/>
                </a:solidFill>
                <a:effectLst/>
                <a:latin typeface="+mn-lt"/>
                <a:ea typeface="+mn-ea"/>
                <a:cs typeface="+mn-cs"/>
              </a:rPr>
              <a:t> where abuse or neglect is known - or suspected - and either: a child dies. a child is </a:t>
            </a:r>
            <a:r>
              <a:rPr lang="en-GB" sz="1200" b="1" kern="1200" dirty="0" smtClean="0">
                <a:solidFill>
                  <a:schemeClr val="tx1"/>
                </a:solidFill>
                <a:effectLst/>
                <a:latin typeface="+mn-lt"/>
                <a:ea typeface="+mn-ea"/>
                <a:cs typeface="+mn-cs"/>
              </a:rPr>
              <a:t>seriously</a:t>
            </a:r>
            <a:r>
              <a:rPr lang="en-GB" sz="1200" b="0" kern="1200" dirty="0" smtClean="0">
                <a:solidFill>
                  <a:schemeClr val="tx1"/>
                </a:solidFill>
                <a:effectLst/>
                <a:latin typeface="+mn-lt"/>
                <a:ea typeface="+mn-ea"/>
                <a:cs typeface="+mn-cs"/>
              </a:rPr>
              <a:t> harmed and there are concerns about how organisations or professionals worked together to protect the child</a:t>
            </a:r>
            <a:endParaRPr lang="en-GB" dirty="0" smtClean="0"/>
          </a:p>
          <a:p>
            <a:pPr marL="285750" indent="-285750">
              <a:buFont typeface="Arial" panose="020B0604020202020204" pitchFamily="34" charset="0"/>
              <a:buChar char="•"/>
            </a:pPr>
            <a:endParaRPr lang="en-GB" dirty="0" smtClean="0"/>
          </a:p>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053AA191-16B8-4229-AF14-D68A8D6D775F}" type="slidenum">
              <a:rPr lang="en-GB" smtClean="0"/>
              <a:t>5</a:t>
            </a:fld>
            <a:endParaRPr lang="en-GB" dirty="0"/>
          </a:p>
        </p:txBody>
      </p:sp>
    </p:spTree>
    <p:extLst>
      <p:ext uri="{BB962C8B-B14F-4D97-AF65-F5344CB8AC3E}">
        <p14:creationId xmlns:p14="http://schemas.microsoft.com/office/powerpoint/2010/main" val="250301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a:xfrm>
            <a:off x="680879" y="4721941"/>
            <a:ext cx="5447030" cy="4833348"/>
          </a:xfrm>
        </p:spPr>
        <p:txBody>
          <a:bodyPr/>
          <a:lstStyle/>
          <a:p>
            <a:r>
              <a:rPr lang="en-GB" dirty="0" smtClean="0"/>
              <a:t>TRAINERS NOTES – </a:t>
            </a:r>
          </a:p>
          <a:p>
            <a:r>
              <a:rPr lang="en-GB" dirty="0" smtClean="0"/>
              <a:t>Exercise Instructions – 5 mins &amp; 5 mins discussion</a:t>
            </a:r>
          </a:p>
          <a:p>
            <a:pPr lvl="0"/>
            <a:r>
              <a:rPr lang="en-GB" dirty="0" smtClean="0">
                <a:solidFill>
                  <a:srgbClr val="7030A0"/>
                </a:solidFill>
              </a:rPr>
              <a:t>Ask the group to come up with reasons why an individual might be unable to disclose domestic abuse </a:t>
            </a:r>
          </a:p>
          <a:p>
            <a:pPr lvl="0"/>
            <a:endParaRPr lang="en-GB" baseline="0" dirty="0" smtClean="0">
              <a:solidFill>
                <a:srgbClr val="7030A0"/>
              </a:solidFill>
            </a:endParaRPr>
          </a:p>
          <a:p>
            <a:pPr lvl="0"/>
            <a:r>
              <a:rPr lang="en-GB" baseline="0" dirty="0" smtClean="0">
                <a:solidFill>
                  <a:srgbClr val="7030A0"/>
                </a:solidFill>
              </a:rPr>
              <a:t>At end </a:t>
            </a:r>
            <a:r>
              <a:rPr lang="en-GB" dirty="0" smtClean="0"/>
              <a:t>Explain that this exercise demonstrates that there are lots of obstacles and hurdles for a victim to face when they are thinking about making a disclosure and it is important we are there</a:t>
            </a:r>
            <a:r>
              <a:rPr lang="en-GB" baseline="0" dirty="0" smtClean="0"/>
              <a:t> to support family and friends if they talk to you about DA.</a:t>
            </a:r>
            <a:endParaRPr lang="en-GB" dirty="0" smtClean="0"/>
          </a:p>
        </p:txBody>
      </p:sp>
      <p:sp>
        <p:nvSpPr>
          <p:cNvPr id="4" name="Slide Number Placeholder 3"/>
          <p:cNvSpPr>
            <a:spLocks noGrp="1"/>
          </p:cNvSpPr>
          <p:nvPr>
            <p:ph type="sldNum" sz="quarter" idx="10"/>
          </p:nvPr>
        </p:nvSpPr>
        <p:spPr/>
        <p:txBody>
          <a:bodyPr/>
          <a:lstStyle/>
          <a:p>
            <a:fld id="{DD63990A-B981-4A3E-AAAA-1AE86229FD69}" type="slidenum">
              <a:rPr lang="en-GB" smtClean="0"/>
              <a:t>7</a:t>
            </a:fld>
            <a:endParaRPr lang="en-GB" dirty="0"/>
          </a:p>
        </p:txBody>
      </p:sp>
    </p:spTree>
    <p:extLst>
      <p:ext uri="{BB962C8B-B14F-4D97-AF65-F5344CB8AC3E}">
        <p14:creationId xmlns:p14="http://schemas.microsoft.com/office/powerpoint/2010/main" val="146664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70462" cy="3729037"/>
          </a:xfrm>
        </p:spPr>
      </p:sp>
      <p:sp>
        <p:nvSpPr>
          <p:cNvPr id="3" name="Notes Placeholder 2"/>
          <p:cNvSpPr>
            <a:spLocks noGrp="1"/>
          </p:cNvSpPr>
          <p:nvPr>
            <p:ph type="body" idx="1"/>
          </p:nvPr>
        </p:nvSpPr>
        <p:spPr/>
        <p:txBody>
          <a:bodyPr/>
          <a:lstStyle/>
          <a:p>
            <a:r>
              <a:rPr lang="en-GB" dirty="0" smtClean="0"/>
              <a:t>Still the first question most people will ask.</a:t>
            </a:r>
            <a:r>
              <a:rPr lang="en-GB" baseline="0" dirty="0" smtClean="0"/>
              <a:t> </a:t>
            </a:r>
          </a:p>
          <a:p>
            <a:endParaRPr lang="en-GB" baseline="0" dirty="0" smtClean="0"/>
          </a:p>
          <a:p>
            <a:r>
              <a:rPr lang="en-GB" baseline="0" dirty="0" smtClean="0"/>
              <a:t>Also one of the question that victims ask themselves.</a:t>
            </a:r>
          </a:p>
          <a:p>
            <a:endParaRPr lang="en-GB" baseline="0" dirty="0" smtClean="0"/>
          </a:p>
          <a:p>
            <a:r>
              <a:rPr lang="en-GB" baseline="0" dirty="0" smtClean="0"/>
              <a:t>Make the point that the gap between losing nearly everything important (job, home, relationship etc.) and getting it back again with maybe freedom and peace of mind and safety thrown in too is BIG and scary. This is why it is so hard to leave even a damaging and dangerous relationship behind and also why it is vital to have support along the way.</a:t>
            </a:r>
          </a:p>
          <a:p>
            <a:endParaRPr lang="en-GB" baseline="0" dirty="0" smtClean="0"/>
          </a:p>
          <a:p>
            <a:r>
              <a:rPr lang="en-GB" baseline="0" dirty="0" smtClean="0"/>
              <a:t>Animation on this slide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D63990A-B981-4A3E-AAAA-1AE86229FD69}"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04005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altLang="en-US" dirty="0" smtClean="0">
                <a:solidFill>
                  <a:schemeClr val="tx2">
                    <a:lumMod val="75000"/>
                  </a:schemeClr>
                </a:solidFill>
              </a:rPr>
              <a:t>The extent children are </a:t>
            </a:r>
            <a:r>
              <a:rPr lang="en-GB" altLang="en-US" smtClean="0">
                <a:solidFill>
                  <a:schemeClr val="tx2">
                    <a:lumMod val="75000"/>
                  </a:schemeClr>
                </a:solidFill>
              </a:rPr>
              <a:t>impacted depends:</a:t>
            </a:r>
            <a:r>
              <a:rPr lang="en-GB" altLang="en-US" baseline="0" smtClean="0">
                <a:solidFill>
                  <a:schemeClr val="tx2">
                    <a:lumMod val="75000"/>
                  </a:schemeClr>
                </a:solidFill>
              </a:rPr>
              <a:t> </a:t>
            </a:r>
            <a:r>
              <a:rPr lang="en-GB" altLang="en-US" smtClean="0">
                <a:solidFill>
                  <a:schemeClr val="tx2">
                    <a:lumMod val="75000"/>
                  </a:schemeClr>
                </a:solidFill>
              </a:rPr>
              <a:t>their </a:t>
            </a:r>
            <a:r>
              <a:rPr lang="en-GB" altLang="en-US" dirty="0" smtClean="0">
                <a:solidFill>
                  <a:schemeClr val="tx2">
                    <a:lumMod val="75000"/>
                  </a:schemeClr>
                </a:solidFill>
              </a:rPr>
              <a:t>exposure to the violence and their age</a:t>
            </a:r>
          </a:p>
          <a:p>
            <a:pPr lvl="1"/>
            <a:r>
              <a:rPr lang="en-GB" altLang="en-US" dirty="0" smtClean="0">
                <a:solidFill>
                  <a:schemeClr val="tx2">
                    <a:lumMod val="75000"/>
                  </a:schemeClr>
                </a:solidFill>
              </a:rPr>
              <a:t>the extent of their own resources</a:t>
            </a:r>
          </a:p>
          <a:p>
            <a:pPr lvl="1"/>
            <a:r>
              <a:rPr lang="en-GB" altLang="en-US" dirty="0" smtClean="0">
                <a:solidFill>
                  <a:schemeClr val="tx2">
                    <a:lumMod val="75000"/>
                  </a:schemeClr>
                </a:solidFill>
              </a:rPr>
              <a:t>the strength of their relationship with the non-abusing parent</a:t>
            </a:r>
          </a:p>
          <a:p>
            <a:pPr lvl="1"/>
            <a:r>
              <a:rPr lang="en-GB" altLang="en-US" dirty="0" smtClean="0">
                <a:solidFill>
                  <a:schemeClr val="tx2">
                    <a:lumMod val="75000"/>
                  </a:schemeClr>
                </a:solidFill>
              </a:rPr>
              <a:t>support from outside the family</a:t>
            </a:r>
            <a:endParaRPr lang="en-GB" dirty="0"/>
          </a:p>
        </p:txBody>
      </p:sp>
      <p:sp>
        <p:nvSpPr>
          <p:cNvPr id="4" name="Slide Number Placeholder 3"/>
          <p:cNvSpPr>
            <a:spLocks noGrp="1"/>
          </p:cNvSpPr>
          <p:nvPr>
            <p:ph type="sldNum" sz="quarter" idx="10"/>
          </p:nvPr>
        </p:nvSpPr>
        <p:spPr/>
        <p:txBody>
          <a:bodyPr/>
          <a:lstStyle/>
          <a:p>
            <a:fld id="{053AA191-16B8-4229-AF14-D68A8D6D775F}" type="slidenum">
              <a:rPr lang="en-GB" smtClean="0"/>
              <a:t>10</a:t>
            </a:fld>
            <a:endParaRPr lang="en-GB" dirty="0"/>
          </a:p>
        </p:txBody>
      </p:sp>
    </p:spTree>
    <p:extLst>
      <p:ext uri="{BB962C8B-B14F-4D97-AF65-F5344CB8AC3E}">
        <p14:creationId xmlns:p14="http://schemas.microsoft.com/office/powerpoint/2010/main" val="360566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smtClean="0"/>
              <a:t>10</a:t>
            </a:r>
            <a:r>
              <a:rPr lang="en-GB" b="1" i="1" baseline="0" dirty="0" smtClean="0"/>
              <a:t> MINS</a:t>
            </a:r>
            <a:endParaRPr lang="en-GB" b="1" i="1" dirty="0" smtClean="0"/>
          </a:p>
          <a:p>
            <a:r>
              <a:rPr lang="en-GB" b="1" i="1" dirty="0" smtClean="0"/>
              <a:t>Briefly go</a:t>
            </a:r>
            <a:r>
              <a:rPr lang="en-GB" b="1" i="1" baseline="0" dirty="0" smtClean="0"/>
              <a:t> over the legal remedies in place, make clear that we are not expecting nurseries to advise on the law, just for their knowledge. Just a quick summary of some of the laws and orders used.</a:t>
            </a:r>
          </a:p>
          <a:p>
            <a:r>
              <a:rPr lang="en-GB" b="1" i="1" baseline="0" dirty="0" smtClean="0"/>
              <a:t>Useful website: Right of Women www.rightsofwomen.org.uk </a:t>
            </a:r>
          </a:p>
          <a:p>
            <a:endParaRPr lang="en-GB" b="1" i="1" dirty="0" smtClean="0"/>
          </a:p>
          <a:p>
            <a:r>
              <a:rPr lang="en-GB" b="1" dirty="0" smtClean="0"/>
              <a:t>Claire’s Law</a:t>
            </a:r>
            <a:r>
              <a:rPr lang="en-GB" dirty="0" smtClean="0"/>
              <a:t>: Disclosure</a:t>
            </a:r>
            <a:r>
              <a:rPr lang="en-GB" baseline="0" dirty="0" smtClean="0"/>
              <a:t> Scheme – members of public can enquire about someone they or someone they know are in a relationship with to see if they are a risk</a:t>
            </a:r>
            <a:endParaRPr lang="en-GB" dirty="0" smtClean="0"/>
          </a:p>
          <a:p>
            <a:r>
              <a:rPr lang="en-GB" b="1" dirty="0" smtClean="0"/>
              <a:t>DVPN/O</a:t>
            </a:r>
            <a:r>
              <a:rPr lang="en-GB" dirty="0" smtClean="0"/>
              <a:t>:  </a:t>
            </a:r>
            <a:r>
              <a:rPr lang="en-GB" b="1" dirty="0" smtClean="0"/>
              <a:t>DVPN</a:t>
            </a:r>
            <a:r>
              <a:rPr lang="en-GB" dirty="0" smtClean="0"/>
              <a:t> – Is issued by the Police in order to provide  emergency protection to the victim.  Includes certain prohibitions and must be heard by a Magistrates Court within 48 hours. </a:t>
            </a:r>
          </a:p>
          <a:p>
            <a:r>
              <a:rPr lang="en-GB" dirty="0" smtClean="0"/>
              <a:t>                 </a:t>
            </a:r>
            <a:r>
              <a:rPr lang="en-GB" b="1" dirty="0" smtClean="0"/>
              <a:t>DVPO</a:t>
            </a:r>
            <a:r>
              <a:rPr lang="en-GB" dirty="0" smtClean="0"/>
              <a:t> – Police apply at the courts for a DVPO after a DVPN has been issued where the Courts may grant a DVPO for a period of between 14 – 28 days.</a:t>
            </a:r>
          </a:p>
          <a:p>
            <a:r>
              <a:rPr lang="en-GB" dirty="0" smtClean="0"/>
              <a:t>Qualifying Factors    </a:t>
            </a:r>
          </a:p>
          <a:p>
            <a:r>
              <a:rPr lang="en-GB" dirty="0" smtClean="0"/>
              <a:t>	The perpetrator must be 18 years old or over    </a:t>
            </a:r>
          </a:p>
          <a:p>
            <a:r>
              <a:rPr lang="en-GB" dirty="0" smtClean="0"/>
              <a:t>	The perpetrator must have: been violent towards, or threatened violence towards the victim</a:t>
            </a:r>
          </a:p>
          <a:p>
            <a:r>
              <a:rPr lang="en-GB" dirty="0" smtClean="0"/>
              <a:t>	It must be NECESSARY to protect the victim from further violence or the threat of further violence</a:t>
            </a:r>
          </a:p>
          <a:p>
            <a:pPr>
              <a:lnSpc>
                <a:spcPct val="120000"/>
              </a:lnSpc>
              <a:buClrTx/>
            </a:pPr>
            <a:r>
              <a:rPr lang="en-GB" sz="1200" b="1" dirty="0" smtClean="0">
                <a:latin typeface="Arial" panose="020B0604020202020204" pitchFamily="34" charset="0"/>
                <a:cs typeface="Arial" panose="020B0604020202020204" pitchFamily="34" charset="0"/>
              </a:rPr>
              <a:t>Coercion and control offence: </a:t>
            </a:r>
            <a:r>
              <a:rPr lang="en-GB" sz="1200" b="0" dirty="0" smtClean="0">
                <a:latin typeface="Arial" panose="020B0604020202020204" pitchFamily="34" charset="0"/>
                <a:cs typeface="Arial" panose="020B0604020202020204" pitchFamily="34" charset="0"/>
              </a:rPr>
              <a:t>Criminal</a:t>
            </a:r>
            <a:r>
              <a:rPr lang="en-GB" sz="1200" b="0" baseline="0" dirty="0" smtClean="0">
                <a:latin typeface="Arial" panose="020B0604020202020204" pitchFamily="34" charset="0"/>
                <a:cs typeface="Arial" panose="020B0604020202020204" pitchFamily="34" charset="0"/>
              </a:rPr>
              <a:t> offence – max of 5 years</a:t>
            </a:r>
            <a:endParaRPr lang="en-GB" sz="1200" b="1" dirty="0" smtClean="0">
              <a:latin typeface="Arial" panose="020B0604020202020204" pitchFamily="34" charset="0"/>
              <a:cs typeface="Arial" panose="020B0604020202020204" pitchFamily="34" charset="0"/>
            </a:endParaRPr>
          </a:p>
          <a:p>
            <a:pPr>
              <a:lnSpc>
                <a:spcPct val="120000"/>
              </a:lnSpc>
              <a:buClrTx/>
            </a:pPr>
            <a:r>
              <a:rPr lang="en-GB" sz="1200" b="1" dirty="0" smtClean="0">
                <a:latin typeface="Arial" panose="020B0604020202020204" pitchFamily="34" charset="0"/>
                <a:cs typeface="Arial" panose="020B0604020202020204" pitchFamily="34" charset="0"/>
              </a:rPr>
              <a:t>Stalking and Harassment Laws: </a:t>
            </a:r>
            <a:r>
              <a:rPr lang="en-GB" sz="1200" b="0" dirty="0" smtClean="0">
                <a:latin typeface="Arial" panose="020B0604020202020204" pitchFamily="34" charset="0"/>
                <a:cs typeface="Arial" panose="020B0604020202020204" pitchFamily="34" charset="0"/>
              </a:rPr>
              <a:t>Report</a:t>
            </a:r>
            <a:r>
              <a:rPr lang="en-GB" sz="1200" b="0" baseline="0" dirty="0" smtClean="0">
                <a:latin typeface="Arial" panose="020B0604020202020204" pitchFamily="34" charset="0"/>
                <a:cs typeface="Arial" panose="020B0604020202020204" pitchFamily="34" charset="0"/>
              </a:rPr>
              <a:t> to police – they can warn offender – arrest – court – restraining order. Or civil route – harassment injunction.</a:t>
            </a:r>
            <a:endParaRPr lang="en-GB" sz="1200" b="1" dirty="0" smtClean="0">
              <a:latin typeface="Arial" panose="020B0604020202020204" pitchFamily="34" charset="0"/>
              <a:cs typeface="Arial" panose="020B0604020202020204" pitchFamily="34" charset="0"/>
            </a:endParaRPr>
          </a:p>
          <a:p>
            <a:pPr>
              <a:lnSpc>
                <a:spcPct val="120000"/>
              </a:lnSpc>
              <a:buClrTx/>
            </a:pPr>
            <a:r>
              <a:rPr lang="en-GB" sz="1200" b="1" dirty="0" smtClean="0">
                <a:latin typeface="Arial" panose="020B0604020202020204" pitchFamily="34" charset="0"/>
                <a:cs typeface="Arial" panose="020B0604020202020204" pitchFamily="34" charset="0"/>
              </a:rPr>
              <a:t>Injunctions: </a:t>
            </a:r>
          </a:p>
          <a:p>
            <a:pPr marL="171450" indent="-171450">
              <a:lnSpc>
                <a:spcPct val="120000"/>
              </a:lnSpc>
              <a:buClrTx/>
              <a:buFont typeface="Arial" panose="020B0604020202020204" pitchFamily="34" charset="0"/>
              <a:buChar char="•"/>
            </a:pPr>
            <a:r>
              <a:rPr lang="en-US" dirty="0" smtClean="0">
                <a:effectLst/>
              </a:rPr>
              <a:t>A non-molestation order can protect you and any relevant child from violence or harassment,</a:t>
            </a:r>
            <a:r>
              <a:rPr lang="en-US" baseline="0" dirty="0" smtClean="0">
                <a:effectLst/>
              </a:rPr>
              <a:t> can be obtained </a:t>
            </a:r>
            <a:r>
              <a:rPr lang="en-US" dirty="0" smtClean="0">
                <a:effectLst/>
              </a:rPr>
              <a:t>against someone who has been physically violent or against someone who is harassing, intimidating or pestering you. An injunction is a court order which can forbid your abuser from doing certain things such as being physically violent, contacting you directly or indirectly (by making someone else contact you), or going to your home address, place of work or children’s school.</a:t>
            </a:r>
          </a:p>
          <a:p>
            <a:pPr marL="171450" indent="-171450">
              <a:buFont typeface="Arial" panose="020B0604020202020204" pitchFamily="34" charset="0"/>
              <a:buChar char="•"/>
            </a:pPr>
            <a:r>
              <a:rPr lang="en-US" dirty="0" smtClean="0">
                <a:effectLst/>
              </a:rPr>
              <a:t>An occupation order is a type of injunction which deals with who lives at the family home. An occupation order can</a:t>
            </a:r>
            <a:r>
              <a:rPr lang="en-US" baseline="0" dirty="0" smtClean="0">
                <a:effectLst/>
              </a:rPr>
              <a:t> o</a:t>
            </a:r>
            <a:r>
              <a:rPr lang="en-US" dirty="0" smtClean="0">
                <a:effectLst/>
              </a:rPr>
              <a:t>rder your abuser to move out of the home or to stay away from the home, to keep a certain distance away from the home, to stay in certain parts of the home at certain times.</a:t>
            </a:r>
          </a:p>
          <a:p>
            <a:r>
              <a:rPr lang="en-US" dirty="0" smtClean="0">
                <a:effectLst/>
              </a:rPr>
              <a:t>Breaching</a:t>
            </a:r>
            <a:r>
              <a:rPr lang="en-US" baseline="0" dirty="0" smtClean="0">
                <a:effectLst/>
              </a:rPr>
              <a:t> can be dealt with via the criminal route – report for harassment etc or civil route – go back to court that issued order. For occupation orders it depends if there is a power of arrest attached – if there is – report to police – if not – go back to </a:t>
            </a:r>
            <a:r>
              <a:rPr lang="en-US" baseline="0" dirty="0" err="1" smtClean="0">
                <a:effectLst/>
              </a:rPr>
              <a:t>court</a:t>
            </a:r>
            <a:r>
              <a:rPr lang="en-US" dirty="0" err="1" smtClean="0"/>
              <a:t>They</a:t>
            </a:r>
            <a:r>
              <a:rPr lang="en-US" dirty="0" smtClean="0"/>
              <a:t> are issued by police following an allegation of harassment which, if true and repeated, would amount to an offence under the Protection from Harassment Act 1997. Under the Act it is a criminal offence to pursue a course of conduct (more than one instance) which amounts to harassment against another person, where the person pursuing the conduct knows – or ought to know – that their </a:t>
            </a:r>
            <a:r>
              <a:rPr lang="en-US" dirty="0" err="1" smtClean="0"/>
              <a:t>behaviour</a:t>
            </a:r>
            <a:r>
              <a:rPr lang="en-US" dirty="0" smtClean="0"/>
              <a:t> amounts of causing harassment, alarm or distress. There needs to be at least two separate occasions where someone’s </a:t>
            </a:r>
            <a:r>
              <a:rPr lang="en-US" dirty="0" err="1" smtClean="0"/>
              <a:t>behaviour</a:t>
            </a:r>
            <a:r>
              <a:rPr lang="en-US" dirty="0" smtClean="0"/>
              <a:t> can be said to amount to harassment.</a:t>
            </a:r>
          </a:p>
          <a:p>
            <a:r>
              <a:rPr lang="en-US" dirty="0" smtClean="0"/>
              <a:t>The PIN lets the recipient know that a complaint has been received and that a charge may follow if the harassment complained of is repeated.</a:t>
            </a:r>
          </a:p>
          <a:p>
            <a:pPr marL="171450" indent="-171450">
              <a:buFont typeface="Arial" panose="020B0604020202020204" pitchFamily="34" charset="0"/>
              <a:buChar char="•"/>
            </a:pPr>
            <a:endParaRPr lang="en-US" baseline="0" dirty="0" smtClean="0">
              <a:effectLst/>
            </a:endParaRPr>
          </a:p>
          <a:p>
            <a:pPr marL="171450" indent="-171450">
              <a:buFont typeface="Arial" panose="020B0604020202020204" pitchFamily="34" charset="0"/>
              <a:buChar char="•"/>
            </a:pPr>
            <a:endParaRPr lang="en-US" dirty="0" smtClean="0">
              <a:effectLst/>
            </a:endParaRPr>
          </a:p>
          <a:p>
            <a:pPr>
              <a:lnSpc>
                <a:spcPct val="120000"/>
              </a:lnSpc>
              <a:buClrTx/>
            </a:pPr>
            <a:r>
              <a:rPr lang="en-GB" sz="1200" b="1" dirty="0" smtClean="0">
                <a:latin typeface="Arial" panose="020B0604020202020204" pitchFamily="34" charset="0"/>
                <a:cs typeface="Arial" panose="020B0604020202020204" pitchFamily="34" charset="0"/>
              </a:rPr>
              <a:t>Forced marriage protection orders: </a:t>
            </a:r>
            <a:r>
              <a:rPr lang="en-GB" sz="1200" b="0" dirty="0" smtClean="0">
                <a:latin typeface="Arial" panose="020B0604020202020204" pitchFamily="34" charset="0"/>
                <a:cs typeface="Arial" panose="020B0604020202020204" pitchFamily="34" charset="0"/>
              </a:rPr>
              <a:t>forced</a:t>
            </a:r>
            <a:r>
              <a:rPr lang="en-GB" sz="1200" b="0" baseline="0" dirty="0" smtClean="0">
                <a:latin typeface="Arial" panose="020B0604020202020204" pitchFamily="34" charset="0"/>
                <a:cs typeface="Arial" panose="020B0604020202020204" pitchFamily="34" charset="0"/>
              </a:rPr>
              <a:t> marriage is a criminal offence, court order to protect a person being forced to marry. Breach of order – max 5 years imprisonment</a:t>
            </a:r>
            <a:endParaRPr lang="en-GB" sz="1200" b="1" dirty="0" smtClean="0">
              <a:latin typeface="Arial" panose="020B0604020202020204" pitchFamily="34" charset="0"/>
              <a:cs typeface="Arial" panose="020B0604020202020204" pitchFamily="34" charset="0"/>
            </a:endParaRPr>
          </a:p>
          <a:p>
            <a:pPr>
              <a:lnSpc>
                <a:spcPct val="120000"/>
              </a:lnSpc>
              <a:buClrTx/>
            </a:pPr>
            <a:r>
              <a:rPr lang="en-GB" sz="1200" b="1" dirty="0" smtClean="0">
                <a:latin typeface="Arial" panose="020B0604020202020204" pitchFamily="34" charset="0"/>
                <a:cs typeface="Arial" panose="020B0604020202020204" pitchFamily="34" charset="0"/>
              </a:rPr>
              <a:t>FGM protection orders: </a:t>
            </a:r>
            <a:r>
              <a:rPr lang="en-GB" sz="1200" b="0" dirty="0" smtClean="0">
                <a:latin typeface="Arial" panose="020B0604020202020204" pitchFamily="34" charset="0"/>
                <a:cs typeface="Arial" panose="020B0604020202020204" pitchFamily="34" charset="0"/>
              </a:rPr>
              <a:t>FGM</a:t>
            </a:r>
            <a:r>
              <a:rPr lang="en-GB" sz="1200" b="0" baseline="0" dirty="0" smtClean="0">
                <a:latin typeface="Arial" panose="020B0604020202020204" pitchFamily="34" charset="0"/>
                <a:cs typeface="Arial" panose="020B0604020202020204" pitchFamily="34" charset="0"/>
              </a:rPr>
              <a:t> is a criminal offence, orders can protect people at risk, can include surrendering passports. Breach of order – max 5 years imprisonment.</a:t>
            </a:r>
            <a:endParaRPr lang="en-GB" sz="1200" b="0" dirty="0" smtClean="0">
              <a:latin typeface="Arial" panose="020B0604020202020204" pitchFamily="34" charset="0"/>
              <a:cs typeface="Arial" panose="020B0604020202020204" pitchFamily="34" charset="0"/>
            </a:endParaRPr>
          </a:p>
          <a:p>
            <a:endParaRPr lang="en-GB" b="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53AA191-16B8-4229-AF14-D68A8D6D775F}" type="slidenum">
              <a:rPr lang="en-GB" smtClean="0"/>
              <a:t>12</a:t>
            </a:fld>
            <a:endParaRPr lang="en-GB" dirty="0"/>
          </a:p>
        </p:txBody>
      </p:sp>
    </p:spTree>
    <p:extLst>
      <p:ext uri="{BB962C8B-B14F-4D97-AF65-F5344CB8AC3E}">
        <p14:creationId xmlns:p14="http://schemas.microsoft.com/office/powerpoint/2010/main" val="358664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8ABD9F-A163-43F0-B52F-3E1765F41CBC}" type="slidenum">
              <a:rPr lang="en-GB" smtClean="0"/>
              <a:t>13</a:t>
            </a:fld>
            <a:endParaRPr lang="en-GB" dirty="0"/>
          </a:p>
        </p:txBody>
      </p:sp>
    </p:spTree>
    <p:extLst>
      <p:ext uri="{BB962C8B-B14F-4D97-AF65-F5344CB8AC3E}">
        <p14:creationId xmlns:p14="http://schemas.microsoft.com/office/powerpoint/2010/main" val="2742598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0000" y="3078000"/>
            <a:ext cx="3978104" cy="972000"/>
          </a:xfrm>
          <a:solidFill>
            <a:schemeClr val="bg1"/>
          </a:solidFill>
        </p:spPr>
        <p:txBody>
          <a:bodyPr wrap="none" lIns="144000" tIns="144000" rIns="144000" anchor="t" anchorCtr="0"/>
          <a:lstStyle>
            <a:lvl1pPr>
              <a:defRPr>
                <a:solidFill>
                  <a:schemeClr val="accent3"/>
                </a:solidFill>
              </a:defRPr>
            </a:lvl1pPr>
          </a:lstStyle>
          <a:p>
            <a:r>
              <a:rPr lang="en-US" smtClean="0"/>
              <a:t>Click to edit Master title style</a:t>
            </a:r>
            <a:endParaRPr lang="en-GB"/>
          </a:p>
        </p:txBody>
      </p:sp>
      <p:sp>
        <p:nvSpPr>
          <p:cNvPr id="3" name="Subtitle 2"/>
          <p:cNvSpPr>
            <a:spLocks noGrp="1"/>
          </p:cNvSpPr>
          <p:nvPr>
            <p:ph type="subTitle" idx="1"/>
          </p:nvPr>
        </p:nvSpPr>
        <p:spPr>
          <a:xfrm>
            <a:off x="1530000" y="3573016"/>
            <a:ext cx="3978104" cy="334888"/>
          </a:xfrm>
        </p:spPr>
        <p:txBody>
          <a:bodyPr wrap="none" lIns="144000" rIns="144000">
            <a:no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Rectangle 6"/>
          <p:cNvSpPr/>
          <p:nvPr userDrawn="1"/>
        </p:nvSpPr>
        <p:spPr>
          <a:xfrm>
            <a:off x="0" y="3078000"/>
            <a:ext cx="154766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4572000" y="3906000"/>
            <a:ext cx="4572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9940"/>
          <a:stretch/>
        </p:blipFill>
        <p:spPr>
          <a:xfrm>
            <a:off x="-9522" y="5661248"/>
            <a:ext cx="9163044" cy="1209718"/>
          </a:xfrm>
          <a:prstGeom prst="rect">
            <a:avLst/>
          </a:prstGeom>
        </p:spPr>
      </p:pic>
      <p:grpSp>
        <p:nvGrpSpPr>
          <p:cNvPr id="6" name="Group 5"/>
          <p:cNvGrpSpPr/>
          <p:nvPr userDrawn="1"/>
        </p:nvGrpSpPr>
        <p:grpSpPr>
          <a:xfrm>
            <a:off x="0" y="0"/>
            <a:ext cx="1573200" cy="1778400"/>
            <a:chOff x="0" y="0"/>
            <a:chExt cx="1573200" cy="1778400"/>
          </a:xfrm>
        </p:grpSpPr>
        <p:sp>
          <p:nvSpPr>
            <p:cNvPr id="5" name="Rectangle 4"/>
            <p:cNvSpPr/>
            <p:nvPr userDrawn="1"/>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C:\Users\David\Documents\Clients\JGM\Rochdale BC\RochdaleBC_Port_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575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Green More">
    <p:spTree>
      <p:nvGrpSpPr>
        <p:cNvPr id="1" name=""/>
        <p:cNvGrpSpPr/>
        <p:nvPr/>
      </p:nvGrpSpPr>
      <p:grpSpPr>
        <a:xfrm>
          <a:off x="0" y="0"/>
          <a:ext cx="0" cy="0"/>
          <a:chOff x="0" y="0"/>
          <a:chExt cx="0" cy="0"/>
        </a:xfrm>
      </p:grpSpPr>
      <p:pic>
        <p:nvPicPr>
          <p:cNvPr id="3074" name="Picture 2" descr="\\IMAC-D0AD8C\Documents\1868_SlideTemplate-resize.indd\back gree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3525"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2331946" y="4134012"/>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Web address</a:t>
            </a:r>
          </a:p>
        </p:txBody>
      </p:sp>
      <p:sp>
        <p:nvSpPr>
          <p:cNvPr id="9" name="Text Placeholder 2"/>
          <p:cNvSpPr>
            <a:spLocks noGrp="1"/>
          </p:cNvSpPr>
          <p:nvPr>
            <p:ph type="body" sz="quarter" idx="11" hasCustomPrompt="1"/>
          </p:nvPr>
        </p:nvSpPr>
        <p:spPr>
          <a:xfrm>
            <a:off x="2329200" y="3080766"/>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Telephone contact</a:t>
            </a:r>
          </a:p>
        </p:txBody>
      </p:sp>
      <p:sp>
        <p:nvSpPr>
          <p:cNvPr id="10" name="Text Placeholder 2"/>
          <p:cNvSpPr>
            <a:spLocks noGrp="1"/>
          </p:cNvSpPr>
          <p:nvPr>
            <p:ph type="body" sz="quarter" idx="12" hasCustomPrompt="1"/>
          </p:nvPr>
        </p:nvSpPr>
        <p:spPr>
          <a:xfrm>
            <a:off x="2329200" y="3607389"/>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Email contact</a:t>
            </a:r>
          </a:p>
        </p:txBody>
      </p:sp>
      <p:pic>
        <p:nvPicPr>
          <p:cNvPr id="3075" name="Picture 3" descr="\\IMAC-D0AD8C\Documents\1868_SlideTemplate-resize.indd\email icon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8606" y="3651609"/>
            <a:ext cx="341313" cy="21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C-D0AD8C\Documents\1868_SlideTemplate-resize.indd\tel icon 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03258" y="3080862"/>
            <a:ext cx="354012" cy="3079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C-D0AD8C\Documents\1868_SlideTemplate-resize.indd\web icon whit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66745" y="4111773"/>
            <a:ext cx="390525" cy="2952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0" y="0"/>
            <a:ext cx="1573200" cy="1778400"/>
            <a:chOff x="0" y="0"/>
            <a:chExt cx="1573200" cy="1778400"/>
          </a:xfrm>
        </p:grpSpPr>
        <p:sp>
          <p:nvSpPr>
            <p:cNvPr id="14" name="Rectangle 13"/>
            <p:cNvSpPr/>
            <p:nvPr userDrawn="1"/>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descr="C:\Users\David\Documents\Clients\JGM\Rochdale BC\RochdaleBC_Port_Col.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05863" y="4700197"/>
            <a:ext cx="282646" cy="228611"/>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26251" y="2060848"/>
            <a:ext cx="266020" cy="241081"/>
          </a:xfrm>
          <a:prstGeom prst="rect">
            <a:avLst/>
          </a:prstGeom>
        </p:spPr>
      </p:pic>
      <p:sp>
        <p:nvSpPr>
          <p:cNvPr id="16" name="Text Placeholder 2"/>
          <p:cNvSpPr>
            <a:spLocks noGrp="1"/>
          </p:cNvSpPr>
          <p:nvPr>
            <p:ph type="body" sz="quarter" idx="13" hasCustomPrompt="1"/>
          </p:nvPr>
        </p:nvSpPr>
        <p:spPr>
          <a:xfrm>
            <a:off x="2339752" y="2027520"/>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Name</a:t>
            </a:r>
          </a:p>
        </p:txBody>
      </p:sp>
      <p:sp>
        <p:nvSpPr>
          <p:cNvPr id="17" name="Text Placeholder 2"/>
          <p:cNvSpPr>
            <a:spLocks noGrp="1"/>
          </p:cNvSpPr>
          <p:nvPr>
            <p:ph type="body" sz="quarter" idx="14" hasCustomPrompt="1"/>
          </p:nvPr>
        </p:nvSpPr>
        <p:spPr>
          <a:xfrm>
            <a:off x="2339752" y="2554143"/>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Job title</a:t>
            </a:r>
          </a:p>
        </p:txBody>
      </p:sp>
      <p:sp>
        <p:nvSpPr>
          <p:cNvPr id="18" name="Text Placeholder 2"/>
          <p:cNvSpPr>
            <a:spLocks noGrp="1"/>
          </p:cNvSpPr>
          <p:nvPr>
            <p:ph type="body" sz="quarter" idx="15" hasCustomPrompt="1"/>
          </p:nvPr>
        </p:nvSpPr>
        <p:spPr>
          <a:xfrm>
            <a:off x="2339752" y="4660634"/>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Twitter</a:t>
            </a:r>
          </a:p>
        </p:txBody>
      </p:sp>
    </p:spTree>
    <p:extLst>
      <p:ext uri="{BB962C8B-B14F-4D97-AF65-F5344CB8AC3E}">
        <p14:creationId xmlns:p14="http://schemas.microsoft.com/office/powerpoint/2010/main" val="7520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03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276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90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645023"/>
            <a:ext cx="8219256" cy="259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306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9947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
          <p:cNvSpPr/>
          <p:nvPr userDrawn="1"/>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6934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144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63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102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90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645023"/>
            <a:ext cx="8219256" cy="259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86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109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3"/>
        </a:solidFill>
        <a:effectLst/>
      </p:bgPr>
    </p:bg>
    <p:spTree>
      <p:nvGrpSpPr>
        <p:cNvPr id="1" name=""/>
        <p:cNvGrpSpPr/>
        <p:nvPr/>
      </p:nvGrpSpPr>
      <p:grpSpPr>
        <a:xfrm>
          <a:off x="0" y="0"/>
          <a:ext cx="0" cy="0"/>
          <a:chOff x="0" y="0"/>
          <a:chExt cx="0" cy="0"/>
        </a:xfrm>
      </p:grpSpPr>
      <p:sp>
        <p:nvSpPr>
          <p:cNvPr id="7" name="Rectangle 6"/>
          <p:cNvSpPr/>
          <p:nvPr userDrawn="1"/>
        </p:nvSpPr>
        <p:spPr>
          <a:xfrm>
            <a:off x="-26067" y="3762000"/>
            <a:ext cx="154766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4572000" y="4590000"/>
            <a:ext cx="4572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C:\Users\David\Documents\Clients\JGM\Rochdale BC\RochdaleBC_Port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3053" r="29395" b="7423"/>
          <a:stretch/>
        </p:blipFill>
        <p:spPr>
          <a:xfrm>
            <a:off x="2267999" y="0"/>
            <a:ext cx="6876001" cy="4590000"/>
          </a:xfrm>
          <a:prstGeom prst="rect">
            <a:avLst/>
          </a:prstGeom>
        </p:spPr>
      </p:pic>
      <p:sp>
        <p:nvSpPr>
          <p:cNvPr id="13" name="Picture Placeholder 12"/>
          <p:cNvSpPr>
            <a:spLocks noGrp="1"/>
          </p:cNvSpPr>
          <p:nvPr>
            <p:ph type="pic" sz="quarter" idx="10"/>
          </p:nvPr>
        </p:nvSpPr>
        <p:spPr>
          <a:xfrm>
            <a:off x="-25400" y="3906000"/>
            <a:ext cx="3049200" cy="2952075"/>
          </a:xfrm>
          <a:blipFill>
            <a:blip r:embed="rId4"/>
            <a:stretch>
              <a:fillRect/>
            </a:stretch>
          </a:blipFill>
        </p:spPr>
        <p:txBody>
          <a:bodyPr/>
          <a:lstStyle/>
          <a:p>
            <a:r>
              <a:rPr lang="en-US" dirty="0" smtClean="0"/>
              <a:t>Click icon to add picture</a:t>
            </a:r>
            <a:endParaRPr lang="en-GB" dirty="0"/>
          </a:p>
        </p:txBody>
      </p:sp>
      <p:sp>
        <p:nvSpPr>
          <p:cNvPr id="2" name="Title 1"/>
          <p:cNvSpPr>
            <a:spLocks noGrp="1"/>
          </p:cNvSpPr>
          <p:nvPr>
            <p:ph type="ctrTitle"/>
          </p:nvPr>
        </p:nvSpPr>
        <p:spPr>
          <a:xfrm>
            <a:off x="1530000" y="3762000"/>
            <a:ext cx="3978104" cy="972000"/>
          </a:xfrm>
          <a:solidFill>
            <a:schemeClr val="bg1"/>
          </a:solidFill>
        </p:spPr>
        <p:txBody>
          <a:bodyPr wrap="none" lIns="144000" tIns="144000" rIns="144000" anchor="t" anchorCtr="0"/>
          <a:lstStyle>
            <a:lvl1pPr>
              <a:defRPr>
                <a:solidFill>
                  <a:schemeClr val="accent3"/>
                </a:solidFill>
              </a:defRPr>
            </a:lvl1pPr>
          </a:lstStyle>
          <a:p>
            <a:r>
              <a:rPr lang="en-US" smtClean="0"/>
              <a:t>Click to edit Master title style</a:t>
            </a:r>
            <a:endParaRPr lang="en-GB"/>
          </a:p>
        </p:txBody>
      </p:sp>
      <p:sp>
        <p:nvSpPr>
          <p:cNvPr id="3" name="Subtitle 2"/>
          <p:cNvSpPr>
            <a:spLocks noGrp="1"/>
          </p:cNvSpPr>
          <p:nvPr>
            <p:ph type="subTitle" idx="1"/>
          </p:nvPr>
        </p:nvSpPr>
        <p:spPr>
          <a:xfrm>
            <a:off x="1530000" y="4318248"/>
            <a:ext cx="3978104" cy="334888"/>
          </a:xfrm>
        </p:spPr>
        <p:txBody>
          <a:bodyPr wrap="none" lIns="144000" rIns="144000">
            <a:no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5" name="Picture Placeholder 12"/>
          <p:cNvSpPr>
            <a:spLocks noGrp="1"/>
          </p:cNvSpPr>
          <p:nvPr>
            <p:ph type="pic" sz="quarter" idx="11"/>
          </p:nvPr>
        </p:nvSpPr>
        <p:spPr>
          <a:xfrm>
            <a:off x="3034700" y="4734000"/>
            <a:ext cx="3049200" cy="2124075"/>
          </a:xfrm>
          <a:blipFill>
            <a:blip r:embed="rId5"/>
            <a:stretch>
              <a:fillRect/>
            </a:stretch>
          </a:blipFill>
        </p:spPr>
        <p:txBody>
          <a:bodyPr/>
          <a:lstStyle/>
          <a:p>
            <a:r>
              <a:rPr lang="en-US" dirty="0" smtClean="0"/>
              <a:t>Click icon to add picture</a:t>
            </a:r>
            <a:endParaRPr lang="en-GB" dirty="0"/>
          </a:p>
        </p:txBody>
      </p:sp>
      <p:sp>
        <p:nvSpPr>
          <p:cNvPr id="16" name="Picture Placeholder 12"/>
          <p:cNvSpPr>
            <a:spLocks noGrp="1"/>
          </p:cNvSpPr>
          <p:nvPr>
            <p:ph type="pic" sz="quarter" idx="12"/>
          </p:nvPr>
        </p:nvSpPr>
        <p:spPr>
          <a:xfrm>
            <a:off x="6094800" y="4734000"/>
            <a:ext cx="3049200" cy="2124075"/>
          </a:xfrm>
          <a:blipFill>
            <a:blip r:embed="rId6"/>
            <a:stretch>
              <a:fillRect/>
            </a:stretch>
          </a:blipFill>
        </p:spPr>
        <p:txBody>
          <a:bodyPr/>
          <a:lstStyle/>
          <a:p>
            <a:r>
              <a:rPr lang="en-US" dirty="0" smtClean="0"/>
              <a:t>Click icon to add picture</a:t>
            </a:r>
            <a:endParaRPr lang="en-GB" dirty="0"/>
          </a:p>
        </p:txBody>
      </p:sp>
    </p:spTree>
    <p:extLst>
      <p:ext uri="{BB962C8B-B14F-4D97-AF65-F5344CB8AC3E}">
        <p14:creationId xmlns:p14="http://schemas.microsoft.com/office/powerpoint/2010/main" val="274768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
          <p:cNvSpPr/>
          <p:nvPr userDrawn="1"/>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userDrawn="1"/>
        </p:nvSpPr>
        <p:spPr>
          <a:xfrm>
            <a:off x="467544" y="6254094"/>
            <a:ext cx="1531317" cy="323165"/>
          </a:xfrm>
          <a:prstGeom prst="rect">
            <a:avLst/>
          </a:prstGeom>
          <a:noFill/>
        </p:spPr>
        <p:txBody>
          <a:bodyPr wrap="none" rtlCol="0">
            <a:spAutoFit/>
          </a:bodyPr>
          <a:lstStyle/>
          <a:p>
            <a:r>
              <a:rPr lang="en-GB" sz="1500" dirty="0" smtClean="0">
                <a:solidFill>
                  <a:schemeClr val="accent3"/>
                </a:solidFill>
              </a:rPr>
              <a:t>rochdale.gov.uk</a:t>
            </a:r>
            <a:endParaRPr lang="en-GB" sz="1500" dirty="0">
              <a:solidFill>
                <a:schemeClr val="accent3"/>
              </a:solidFill>
            </a:endParaRPr>
          </a:p>
        </p:txBody>
      </p:sp>
    </p:spTree>
    <p:extLst>
      <p:ext uri="{BB962C8B-B14F-4D97-AF65-F5344CB8AC3E}">
        <p14:creationId xmlns:p14="http://schemas.microsoft.com/office/powerpoint/2010/main" val="200193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365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3385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8219256" cy="1828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544" y="3501007"/>
            <a:ext cx="8219256" cy="2376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144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63603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3828"/>
            <a:ext cx="9144000" cy="1134172"/>
          </a:xfrm>
          <a:prstGeom prst="rect">
            <a:avLst/>
          </a:prstGeom>
        </p:spPr>
      </p:pic>
    </p:spTree>
    <p:extLst>
      <p:ext uri="{BB962C8B-B14F-4D97-AF65-F5344CB8AC3E}">
        <p14:creationId xmlns:p14="http://schemas.microsoft.com/office/powerpoint/2010/main" val="91344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White">
    <p:spTree>
      <p:nvGrpSpPr>
        <p:cNvPr id="1" name=""/>
        <p:cNvGrpSpPr/>
        <p:nvPr/>
      </p:nvGrpSpPr>
      <p:grpSpPr>
        <a:xfrm>
          <a:off x="0" y="0"/>
          <a:ext cx="0" cy="0"/>
          <a:chOff x="0" y="0"/>
          <a:chExt cx="0" cy="0"/>
        </a:xfrm>
      </p:grpSpPr>
      <p:pic>
        <p:nvPicPr>
          <p:cNvPr id="2050" name="Picture 2" descr="\\IMAC-D0AD8C\Documents\1868_SlideTemplate-resize.indd\back whit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MAC-D0AD8C\Documents\1868_SlideTemplate-resize.indd\web ico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4000" y="2520000"/>
            <a:ext cx="3905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C-D0AD8C\Documents\1868_SlideTemplate-resize.indd\tel ic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82256" y="3024727"/>
            <a:ext cx="354013" cy="3079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MAC-D0AD8C\Documents\1868_SlideTemplate-resize.indd\email ico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88606" y="3600818"/>
            <a:ext cx="341312" cy="212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2329200" y="2520000"/>
            <a:ext cx="4691072" cy="307736"/>
          </a:xfrm>
        </p:spPr>
        <p:txBody>
          <a:bodyPr lIns="0" rIns="0"/>
          <a:lstStyle>
            <a:lvl1pPr>
              <a:lnSpc>
                <a:spcPct val="100000"/>
              </a:lnSpc>
              <a:spcAft>
                <a:spcPts val="0"/>
              </a:spcAft>
              <a:defRPr>
                <a:solidFill>
                  <a:schemeClr val="accent3"/>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Web address</a:t>
            </a:r>
          </a:p>
        </p:txBody>
      </p:sp>
      <p:sp>
        <p:nvSpPr>
          <p:cNvPr id="9" name="Text Placeholder 2"/>
          <p:cNvSpPr>
            <a:spLocks noGrp="1"/>
          </p:cNvSpPr>
          <p:nvPr>
            <p:ph type="body" sz="quarter" idx="11" hasCustomPrompt="1"/>
          </p:nvPr>
        </p:nvSpPr>
        <p:spPr>
          <a:xfrm>
            <a:off x="2329200" y="3024846"/>
            <a:ext cx="4691072" cy="307736"/>
          </a:xfrm>
        </p:spPr>
        <p:txBody>
          <a:bodyPr lIns="0" rIns="0"/>
          <a:lstStyle>
            <a:lvl1pPr>
              <a:lnSpc>
                <a:spcPct val="100000"/>
              </a:lnSpc>
              <a:spcAft>
                <a:spcPts val="0"/>
              </a:spcAft>
              <a:defRPr>
                <a:solidFill>
                  <a:schemeClr val="accent3"/>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Telephone contact</a:t>
            </a:r>
          </a:p>
        </p:txBody>
      </p:sp>
      <p:sp>
        <p:nvSpPr>
          <p:cNvPr id="10" name="Text Placeholder 2"/>
          <p:cNvSpPr>
            <a:spLocks noGrp="1"/>
          </p:cNvSpPr>
          <p:nvPr>
            <p:ph type="body" sz="quarter" idx="12" hasCustomPrompt="1"/>
          </p:nvPr>
        </p:nvSpPr>
        <p:spPr>
          <a:xfrm>
            <a:off x="2329200" y="3553312"/>
            <a:ext cx="4691072" cy="307736"/>
          </a:xfrm>
        </p:spPr>
        <p:txBody>
          <a:bodyPr lIns="0" rIns="0"/>
          <a:lstStyle>
            <a:lvl1pPr>
              <a:lnSpc>
                <a:spcPct val="100000"/>
              </a:lnSpc>
              <a:spcAft>
                <a:spcPts val="0"/>
              </a:spcAft>
              <a:defRPr>
                <a:solidFill>
                  <a:schemeClr val="accent3"/>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Email contact</a:t>
            </a:r>
          </a:p>
        </p:txBody>
      </p:sp>
    </p:spTree>
    <p:extLst>
      <p:ext uri="{BB962C8B-B14F-4D97-AF65-F5344CB8AC3E}">
        <p14:creationId xmlns:p14="http://schemas.microsoft.com/office/powerpoint/2010/main" val="95840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Green">
    <p:spTree>
      <p:nvGrpSpPr>
        <p:cNvPr id="1" name=""/>
        <p:cNvGrpSpPr/>
        <p:nvPr/>
      </p:nvGrpSpPr>
      <p:grpSpPr>
        <a:xfrm>
          <a:off x="0" y="0"/>
          <a:ext cx="0" cy="0"/>
          <a:chOff x="0" y="0"/>
          <a:chExt cx="0" cy="0"/>
        </a:xfrm>
      </p:grpSpPr>
      <p:pic>
        <p:nvPicPr>
          <p:cNvPr id="3074" name="Picture 2" descr="\\IMAC-D0AD8C\Documents\1868_SlideTemplate-resize.indd\back gree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3525"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2329200" y="2520000"/>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Web address</a:t>
            </a:r>
          </a:p>
        </p:txBody>
      </p:sp>
      <p:sp>
        <p:nvSpPr>
          <p:cNvPr id="9" name="Text Placeholder 2"/>
          <p:cNvSpPr>
            <a:spLocks noGrp="1"/>
          </p:cNvSpPr>
          <p:nvPr>
            <p:ph type="body" sz="quarter" idx="11" hasCustomPrompt="1"/>
          </p:nvPr>
        </p:nvSpPr>
        <p:spPr>
          <a:xfrm>
            <a:off x="2329200" y="3024846"/>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Telephone contact</a:t>
            </a:r>
          </a:p>
        </p:txBody>
      </p:sp>
      <p:sp>
        <p:nvSpPr>
          <p:cNvPr id="10" name="Text Placeholder 2"/>
          <p:cNvSpPr>
            <a:spLocks noGrp="1"/>
          </p:cNvSpPr>
          <p:nvPr>
            <p:ph type="body" sz="quarter" idx="12" hasCustomPrompt="1"/>
          </p:nvPr>
        </p:nvSpPr>
        <p:spPr>
          <a:xfrm>
            <a:off x="2329200" y="3553312"/>
            <a:ext cx="4691072" cy="307736"/>
          </a:xfrm>
        </p:spPr>
        <p:txBody>
          <a:bodyPr lIns="0" rIns="0"/>
          <a:lstStyle>
            <a:lvl1pPr>
              <a:lnSpc>
                <a:spcPct val="100000"/>
              </a:lnSpc>
              <a:spcAft>
                <a:spcPts val="0"/>
              </a:spcAft>
              <a:defRPr>
                <a:solidFill>
                  <a:schemeClr val="bg1"/>
                </a:solidFill>
              </a:defRPr>
            </a:lvl1pPr>
            <a:lvl2pPr>
              <a:lnSpc>
                <a:spcPts val="2000"/>
              </a:lnSpc>
              <a:spcAft>
                <a:spcPts val="2000"/>
              </a:spcAft>
              <a:defRPr/>
            </a:lvl2pPr>
            <a:lvl3pPr>
              <a:lnSpc>
                <a:spcPts val="2000"/>
              </a:lnSpc>
              <a:spcAft>
                <a:spcPts val="2000"/>
              </a:spcAft>
              <a:defRPr/>
            </a:lvl3pPr>
            <a:lvl4pPr>
              <a:lnSpc>
                <a:spcPts val="2000"/>
              </a:lnSpc>
              <a:spcAft>
                <a:spcPts val="2000"/>
              </a:spcAft>
              <a:defRPr/>
            </a:lvl4pPr>
            <a:lvl5pPr>
              <a:lnSpc>
                <a:spcPts val="2000"/>
              </a:lnSpc>
              <a:spcAft>
                <a:spcPts val="2000"/>
              </a:spcAft>
              <a:defRPr/>
            </a:lvl5pPr>
          </a:lstStyle>
          <a:p>
            <a:pPr lvl="0"/>
            <a:r>
              <a:rPr lang="en-US" smtClean="0"/>
              <a:t>Email contact</a:t>
            </a:r>
          </a:p>
        </p:txBody>
      </p:sp>
      <p:pic>
        <p:nvPicPr>
          <p:cNvPr id="3075" name="Picture 3" descr="\\IMAC-D0AD8C\Documents\1868_SlideTemplate-resize.indd\email icon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8606" y="3600818"/>
            <a:ext cx="341313" cy="21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C-D0AD8C\Documents\1868_SlideTemplate-resize.indd\tel icon 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82256" y="3024727"/>
            <a:ext cx="354012" cy="3079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C-D0AD8C\Documents\1868_SlideTemplate-resize.indd\web icon whit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63999" y="2520000"/>
            <a:ext cx="390525" cy="2952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0" y="0"/>
            <a:ext cx="1573200" cy="1778400"/>
            <a:chOff x="0" y="0"/>
            <a:chExt cx="1573200" cy="1778400"/>
          </a:xfrm>
        </p:grpSpPr>
        <p:sp>
          <p:nvSpPr>
            <p:cNvPr id="14" name="Rectangle 13"/>
            <p:cNvSpPr/>
            <p:nvPr userDrawn="1"/>
          </p:nvSpPr>
          <p:spPr>
            <a:xfrm>
              <a:off x="0" y="0"/>
              <a:ext cx="1573200" cy="177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descr="C:\Users\David\Documents\Clients\JGM\Rochdale BC\RochdaleBC_Port_Col.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46600" y="214325"/>
              <a:ext cx="1080000" cy="13497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501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145664"/>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b="8158"/>
          <a:stretch/>
        </p:blipFill>
        <p:spPr>
          <a:xfrm>
            <a:off x="0" y="5628186"/>
            <a:ext cx="9151335" cy="1229814"/>
          </a:xfrm>
          <a:prstGeom prst="rect">
            <a:avLst/>
          </a:prstGeom>
        </p:spPr>
      </p:pic>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876026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9" r:id="rId5"/>
    <p:sldLayoutId id="2147483654" r:id="rId6"/>
    <p:sldLayoutId id="2147483655" r:id="rId7"/>
    <p:sldLayoutId id="2147483657" r:id="rId8"/>
    <p:sldLayoutId id="2147483658" r:id="rId9"/>
    <p:sldLayoutId id="2147483670"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577712"/>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11853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0000"/>
            <a:ext cx="4114800" cy="540000"/>
          </a:xfrm>
          <a:prstGeom prst="rect">
            <a:avLst/>
          </a:prstGeom>
          <a:solidFill>
            <a:schemeClr val="accent3"/>
          </a:solidFill>
        </p:spPr>
        <p:txBody>
          <a:bodyPr vert="horz" wrap="square" lIns="262800" tIns="0" rIns="262800" bIns="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457200" y="1659600"/>
            <a:ext cx="8229600" cy="4577712"/>
          </a:xfrm>
          <a:prstGeom prst="rect">
            <a:avLst/>
          </a:prstGeom>
        </p:spPr>
        <p:txBody>
          <a:bodyPr vert="horz" lIns="262800" tIns="0" rIns="26280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540000"/>
            <a:ext cx="46754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3059832" y="935984"/>
            <a:ext cx="6084168"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0" y="6606000"/>
            <a:ext cx="9144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67544" y="6254094"/>
            <a:ext cx="1531317" cy="323165"/>
          </a:xfrm>
          <a:prstGeom prst="rect">
            <a:avLst/>
          </a:prstGeom>
          <a:noFill/>
        </p:spPr>
        <p:txBody>
          <a:bodyPr wrap="none" rtlCol="0">
            <a:spAutoFit/>
          </a:bodyPr>
          <a:lstStyle/>
          <a:p>
            <a:r>
              <a:rPr lang="en-GB" sz="1500" dirty="0" smtClean="0">
                <a:solidFill>
                  <a:schemeClr val="accent3"/>
                </a:solidFill>
              </a:rPr>
              <a:t>rochdale.gov.uk</a:t>
            </a:r>
            <a:endParaRPr lang="en-GB" sz="1500" dirty="0">
              <a:solidFill>
                <a:schemeClr val="accent3"/>
              </a:solidFill>
            </a:endParaRPr>
          </a:p>
        </p:txBody>
      </p:sp>
    </p:spTree>
    <p:extLst>
      <p:ext uri="{BB962C8B-B14F-4D97-AF65-F5344CB8AC3E}">
        <p14:creationId xmlns:p14="http://schemas.microsoft.com/office/powerpoint/2010/main" val="9235608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100000"/>
        </a:lnSpc>
        <a:spcBef>
          <a:spcPct val="0"/>
        </a:spcBef>
        <a:buNone/>
        <a:defRPr sz="2150" kern="1200">
          <a:solidFill>
            <a:schemeClr val="bg1"/>
          </a:solidFill>
          <a:latin typeface="+mj-lt"/>
          <a:ea typeface="+mj-ea"/>
          <a:cs typeface="+mj-cs"/>
        </a:defRPr>
      </a:lvl1pPr>
    </p:titleStyle>
    <p:bodyStyle>
      <a:lvl1pPr marL="0" indent="0" algn="l" defTabSz="914400" rtl="0" eaLnBrk="1" latinLnBrk="0" hangingPunct="1">
        <a:lnSpc>
          <a:spcPts val="2280"/>
        </a:lnSpc>
        <a:spcBef>
          <a:spcPts val="0"/>
        </a:spcBef>
        <a:spcAft>
          <a:spcPts val="1616"/>
        </a:spcAft>
        <a:buFont typeface="Arial" panose="020B0604020202020204" pitchFamily="34" charset="0"/>
        <a:buNone/>
        <a:defRPr sz="1900" kern="1200">
          <a:solidFill>
            <a:schemeClr val="tx1"/>
          </a:solidFill>
          <a:latin typeface="+mn-lt"/>
          <a:ea typeface="+mn-ea"/>
          <a:cs typeface="+mn-cs"/>
        </a:defRPr>
      </a:lvl1pPr>
      <a:lvl2pPr marL="285750" indent="-28575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2pPr>
      <a:lvl3pPr marL="538163"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3pPr>
      <a:lvl4pPr marL="803275"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4pPr>
      <a:lvl5pPr marL="992188" indent="-228600" algn="l" defTabSz="914400" rtl="0" eaLnBrk="1" latinLnBrk="0" hangingPunct="1">
        <a:lnSpc>
          <a:spcPts val="2280"/>
        </a:lnSpc>
        <a:spcBef>
          <a:spcPts val="0"/>
        </a:spcBef>
        <a:spcAft>
          <a:spcPts val="1616"/>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strivingforchangerochdale@talklistenchange.org.u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contact@safenet.org.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r-c-t.co.uk/" TargetMode="External"/><Relationship Id="rId4" Type="http://schemas.openxmlformats.org/officeDocument/2006/relationships/hyperlink" Target="mailto:rochdale@victimsupport.org.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talklistenchange.org.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rwwa.org.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Freedomprogramme@rochdale.gov.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dee.alletson@rochdale.gov.u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rochdale.gov.uk/health-and-wellbeing/domestic-violence-and-abuse/Pages/domestic-violence-and-abuse.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kooth.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rbscb.org/multi-agency-training-courses/course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mailto:deborah.stelling@rochdale.gov.uk" TargetMode="External"/><Relationship Id="rId3" Type="http://schemas.openxmlformats.org/officeDocument/2006/relationships/hyperlink" Target="mailto:wendy.stringer@rochdale.gov.uk" TargetMode="External"/><Relationship Id="rId7" Type="http://schemas.openxmlformats.org/officeDocument/2006/relationships/hyperlink" Target="mailto:kim.brogan@rochdale.gov.u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mailto:donna.stockton@rochdale.gov.uk" TargetMode="External"/><Relationship Id="rId5" Type="http://schemas.openxmlformats.org/officeDocument/2006/relationships/hyperlink" Target="mailto:carlie.ford@rochdale.gov.uk" TargetMode="External"/><Relationship Id="rId10" Type="http://schemas.openxmlformats.org/officeDocument/2006/relationships/hyperlink" Target="http://www.rochdale.gov.uk/children-and-childcare/how-we-deliver-childrens-serv/Pages/eha-for-professionals.aspx" TargetMode="External"/><Relationship Id="rId4" Type="http://schemas.openxmlformats.org/officeDocument/2006/relationships/hyperlink" Target="mailto:ehash@rochdale.gov.uk" TargetMode="External"/><Relationship Id="rId9" Type="http://schemas.openxmlformats.org/officeDocument/2006/relationships/hyperlink" Target="http://rochdale.gov.uk/health-and-wellbeing/domestic-violence-and-abuse/Pages/domestic-violence-and-abuse.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47664" y="2204864"/>
            <a:ext cx="5184576" cy="1836096"/>
          </a:xfrm>
        </p:spPr>
        <p:txBody>
          <a:bodyPr/>
          <a:lstStyle/>
          <a:p>
            <a:r>
              <a:rPr lang="en-GB" sz="2800" dirty="0" smtClean="0">
                <a:latin typeface="+mn-lt"/>
              </a:rPr>
              <a:t>Domestic  Violence &amp; Abuse</a:t>
            </a:r>
            <a:endParaRPr lang="en-GB" sz="2800" dirty="0"/>
          </a:p>
        </p:txBody>
      </p:sp>
      <p:sp>
        <p:nvSpPr>
          <p:cNvPr id="6" name="Subtitle 5"/>
          <p:cNvSpPr>
            <a:spLocks noGrp="1"/>
          </p:cNvSpPr>
          <p:nvPr>
            <p:ph type="subTitle" idx="1"/>
          </p:nvPr>
        </p:nvSpPr>
        <p:spPr>
          <a:xfrm>
            <a:off x="1530000" y="3068960"/>
            <a:ext cx="5418264" cy="838944"/>
          </a:xfrm>
        </p:spPr>
        <p:txBody>
          <a:bodyPr/>
          <a:lstStyle/>
          <a:p>
            <a:r>
              <a:rPr lang="en-GB" sz="2200" dirty="0" smtClean="0"/>
              <a:t>Jaria Hussain-Lala</a:t>
            </a:r>
          </a:p>
          <a:p>
            <a:r>
              <a:rPr lang="en-GB" sz="2200" dirty="0" smtClean="0"/>
              <a:t>Early Help Domestic Abuse Officer </a:t>
            </a:r>
            <a:endParaRPr lang="en-GB" sz="2200" dirty="0"/>
          </a:p>
        </p:txBody>
      </p:sp>
    </p:spTree>
    <p:extLst>
      <p:ext uri="{BB962C8B-B14F-4D97-AF65-F5344CB8AC3E}">
        <p14:creationId xmlns:p14="http://schemas.microsoft.com/office/powerpoint/2010/main" val="334374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7"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16DA7783-AE04-40FC-8380-B2D0C53B4B9F}"/>
              </a:ext>
            </a:extLst>
          </p:cNvPr>
          <p:cNvSpPr>
            <a:spLocks noGrp="1"/>
          </p:cNvSpPr>
          <p:nvPr>
            <p:ph type="title"/>
          </p:nvPr>
        </p:nvSpPr>
        <p:spPr>
          <a:xfrm>
            <a:off x="647272" y="1012004"/>
            <a:ext cx="2562119" cy="4795408"/>
          </a:xfrm>
        </p:spPr>
        <p:txBody>
          <a:bodyPr>
            <a:normAutofit/>
          </a:bodyPr>
          <a:lstStyle/>
          <a:p>
            <a:r>
              <a:rPr lang="en-GB" dirty="0">
                <a:solidFill>
                  <a:srgbClr val="FFFFFF"/>
                </a:solidFill>
              </a:rPr>
              <a:t>Impact on Children and Young People</a:t>
            </a:r>
          </a:p>
        </p:txBody>
      </p:sp>
      <p:graphicFrame>
        <p:nvGraphicFramePr>
          <p:cNvPr id="5" name="Content Placeholder 2">
            <a:extLst>
              <a:ext uri="{FF2B5EF4-FFF2-40B4-BE49-F238E27FC236}">
                <a16:creationId xmlns="" xmlns:a16="http://schemas.microsoft.com/office/drawing/2014/main" id="{D8E7842E-BD6C-4367-AA27-C77471762F1A}"/>
              </a:ext>
            </a:extLst>
          </p:cNvPr>
          <p:cNvGraphicFramePr>
            <a:graphicFrameLocks noGrp="1"/>
          </p:cNvGraphicFramePr>
          <p:nvPr>
            <p:ph idx="1"/>
            <p:extLst>
              <p:ext uri="{D42A27DB-BD31-4B8C-83A1-F6EECF244321}">
                <p14:modId xmlns:p14="http://schemas.microsoft.com/office/powerpoint/2010/main" val="137818710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34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2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E6E16C-F97F-44DD-BC41-AC91DC8ECF3A}"/>
              </a:ext>
            </a:extLst>
          </p:cNvPr>
          <p:cNvSpPr>
            <a:spLocks noGrp="1"/>
          </p:cNvSpPr>
          <p:nvPr>
            <p:ph type="title"/>
          </p:nvPr>
        </p:nvSpPr>
        <p:spPr>
          <a:xfrm>
            <a:off x="628650" y="811161"/>
            <a:ext cx="2501696" cy="5403370"/>
          </a:xfrm>
        </p:spPr>
        <p:txBody>
          <a:bodyPr>
            <a:normAutofit/>
          </a:bodyPr>
          <a:lstStyle/>
          <a:p>
            <a:r>
              <a:rPr lang="en-GB" dirty="0">
                <a:solidFill>
                  <a:srgbClr val="FFFFFF"/>
                </a:solidFill>
                <a:latin typeface="Arial" panose="020B0604020202020204" pitchFamily="34" charset="0"/>
                <a:cs typeface="Arial" panose="020B0604020202020204" pitchFamily="34" charset="0"/>
              </a:rPr>
              <a:t>Impact on Children &amp; Young People</a:t>
            </a:r>
          </a:p>
        </p:txBody>
      </p:sp>
      <p:sp>
        <p:nvSpPr>
          <p:cNvPr id="17" name="Rectangle 16">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0"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A67E218A-60FC-4787-92E8-B0460DC8D1CC}"/>
              </a:ext>
            </a:extLst>
          </p:cNvPr>
          <p:cNvGraphicFramePr>
            <a:graphicFrameLocks noGrp="1"/>
          </p:cNvGraphicFramePr>
          <p:nvPr>
            <p:ph idx="1"/>
            <p:extLst>
              <p:ext uri="{D42A27DB-BD31-4B8C-83A1-F6EECF244321}">
                <p14:modId xmlns:p14="http://schemas.microsoft.com/office/powerpoint/2010/main" val="854995785"/>
              </p:ext>
            </p:extLst>
          </p:nvPr>
        </p:nvGraphicFramePr>
        <p:xfrm>
          <a:off x="4094560" y="642939"/>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39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6995120" cy="540000"/>
          </a:xfrm>
        </p:spPr>
        <p:txBody>
          <a:bodyPr>
            <a:noAutofit/>
          </a:bodyPr>
          <a:lstStyle/>
          <a:p>
            <a:r>
              <a:rPr lang="en-GB" sz="3200" dirty="0" smtClean="0">
                <a:latin typeface="Arial" panose="020B0604020202020204" pitchFamily="34" charset="0"/>
                <a:cs typeface="Arial" panose="020B0604020202020204" pitchFamily="34" charset="0"/>
              </a:rPr>
              <a:t>Legal Remedies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68760"/>
            <a:ext cx="8229600" cy="4536504"/>
          </a:xfrm>
        </p:spPr>
        <p:txBody>
          <a:bodyPr>
            <a:normAutofit fontScale="92500" lnSpcReduction="10000"/>
          </a:bodyPr>
          <a:lstStyle/>
          <a:p>
            <a:pPr marL="342900" indent="-342900">
              <a:lnSpc>
                <a:spcPct val="120000"/>
              </a:lnSpc>
              <a:buClrTx/>
              <a:buFont typeface="Arial" panose="020B0604020202020204" pitchFamily="34" charset="0"/>
              <a:buChar char="•"/>
            </a:pPr>
            <a:r>
              <a:rPr lang="en-GB" sz="2400" dirty="0">
                <a:latin typeface="Arial" panose="020B0604020202020204" pitchFamily="34" charset="0"/>
                <a:cs typeface="Arial" panose="020B0604020202020204" pitchFamily="34" charset="0"/>
              </a:rPr>
              <a:t>Domestic Abuse Disclosure Scheme (Clare’s </a:t>
            </a:r>
            <a:r>
              <a:rPr lang="en-GB" sz="2400" dirty="0" smtClean="0">
                <a:latin typeface="Arial" panose="020B0604020202020204" pitchFamily="34" charset="0"/>
                <a:cs typeface="Arial" panose="020B0604020202020204" pitchFamily="34" charset="0"/>
              </a:rPr>
              <a:t>Law) </a:t>
            </a:r>
          </a:p>
          <a:p>
            <a:pPr>
              <a:lnSpc>
                <a:spcPct val="120000"/>
              </a:lnSpc>
            </a:pPr>
            <a:r>
              <a:rPr lang="en-GB" sz="2400" dirty="0" smtClean="0">
                <a:latin typeface="Arial" panose="020B0604020202020204" pitchFamily="34" charset="0"/>
                <a:cs typeface="Arial" panose="020B0604020202020204" pitchFamily="34" charset="0"/>
              </a:rPr>
              <a:t>	Right to ask, Right to (</a:t>
            </a:r>
            <a:r>
              <a:rPr lang="en-GB" sz="2000" dirty="0">
                <a:latin typeface="Arial" panose="020B0604020202020204" pitchFamily="34" charset="0"/>
                <a:cs typeface="Arial" panose="020B0604020202020204" pitchFamily="34" charset="0"/>
              </a:rPr>
              <a:t>Over </a:t>
            </a:r>
            <a:r>
              <a:rPr lang="en-GB" altLang="en-US" sz="2000" dirty="0" smtClean="0">
                <a:solidFill>
                  <a:srgbClr val="FF0000"/>
                </a:solidFill>
              </a:rPr>
              <a:t>200</a:t>
            </a:r>
            <a:r>
              <a:rPr lang="en-GB" altLang="en-US" sz="2000" dirty="0" smtClean="0"/>
              <a:t> disclosures made in 2018)</a:t>
            </a:r>
          </a:p>
          <a:p>
            <a:pPr marL="342900" indent="-342900">
              <a:lnSpc>
                <a:spcPct val="120000"/>
              </a:lnSpc>
              <a:buFont typeface="Arial" panose="020B0604020202020204" pitchFamily="34" charset="0"/>
              <a:buChar char="•"/>
            </a:pPr>
            <a:r>
              <a:rPr lang="en-GB" altLang="en-US" sz="2400" dirty="0"/>
              <a:t>The more </a:t>
            </a:r>
            <a:r>
              <a:rPr lang="en-GB" altLang="en-US" sz="2400" u="sng" dirty="0"/>
              <a:t>disclosures </a:t>
            </a:r>
            <a:r>
              <a:rPr lang="en-GB" altLang="en-US" sz="2400" dirty="0"/>
              <a:t>requested, the more lives that can be </a:t>
            </a:r>
            <a:r>
              <a:rPr lang="en-GB" altLang="en-US" sz="2400" u="sng" dirty="0"/>
              <a:t>saved</a:t>
            </a:r>
            <a:r>
              <a:rPr lang="en-GB" altLang="en-US" sz="2400" u="sng" dirty="0" smtClean="0"/>
              <a:t>.</a:t>
            </a:r>
            <a:endParaRPr lang="en-GB" sz="2400" u="sng" dirty="0" smtClean="0">
              <a:latin typeface="Arial" panose="020B0604020202020204" pitchFamily="34" charset="0"/>
              <a:cs typeface="Arial" panose="020B0604020202020204" pitchFamily="34" charset="0"/>
            </a:endParaRPr>
          </a:p>
          <a:p>
            <a:pPr marL="342900" indent="-342900">
              <a:lnSpc>
                <a:spcPct val="120000"/>
              </a:lnSpc>
              <a:buClrTx/>
              <a:buFont typeface="Arial" panose="020B0604020202020204" pitchFamily="34" charset="0"/>
              <a:buChar char="•"/>
            </a:pPr>
            <a:r>
              <a:rPr lang="en-GB" sz="2400" dirty="0" smtClean="0">
                <a:latin typeface="Arial" panose="020B0604020202020204" pitchFamily="34" charset="0"/>
                <a:cs typeface="Arial" panose="020B0604020202020204" pitchFamily="34" charset="0"/>
              </a:rPr>
              <a:t>Domestic Violence Protection Notice (DVPN/O)</a:t>
            </a:r>
          </a:p>
          <a:p>
            <a:pPr marL="342900" indent="-342900">
              <a:lnSpc>
                <a:spcPct val="120000"/>
              </a:lnSpc>
              <a:buClrTx/>
              <a:buFont typeface="Arial" panose="020B0604020202020204" pitchFamily="34" charset="0"/>
              <a:buChar char="•"/>
            </a:pPr>
            <a:r>
              <a:rPr lang="en-GB" sz="2400" dirty="0" smtClean="0">
                <a:latin typeface="Arial" panose="020B0604020202020204" pitchFamily="34" charset="0"/>
                <a:cs typeface="Arial" panose="020B0604020202020204" pitchFamily="34" charset="0"/>
              </a:rPr>
              <a:t>Coercion </a:t>
            </a:r>
            <a:r>
              <a:rPr lang="en-GB" sz="2400" dirty="0">
                <a:latin typeface="Arial" panose="020B0604020202020204" pitchFamily="34" charset="0"/>
                <a:cs typeface="Arial" panose="020B0604020202020204" pitchFamily="34" charset="0"/>
              </a:rPr>
              <a:t>and control </a:t>
            </a:r>
            <a:r>
              <a:rPr lang="en-GB" sz="2400" dirty="0" smtClean="0">
                <a:latin typeface="Arial" panose="020B0604020202020204" pitchFamily="34" charset="0"/>
                <a:cs typeface="Arial" panose="020B0604020202020204" pitchFamily="34" charset="0"/>
              </a:rPr>
              <a:t>offence (Serious Crime Act 2015)</a:t>
            </a:r>
            <a:endParaRPr lang="en-GB" sz="2400" dirty="0">
              <a:latin typeface="Arial" panose="020B0604020202020204" pitchFamily="34" charset="0"/>
              <a:cs typeface="Arial" panose="020B0604020202020204" pitchFamily="34" charset="0"/>
            </a:endParaRPr>
          </a:p>
          <a:p>
            <a:pPr marL="342900" indent="-342900">
              <a:lnSpc>
                <a:spcPct val="120000"/>
              </a:lnSpc>
              <a:buClrTx/>
              <a:buFont typeface="Arial" panose="020B0604020202020204" pitchFamily="34" charset="0"/>
              <a:buChar char="•"/>
            </a:pPr>
            <a:r>
              <a:rPr lang="en-GB" sz="2400" dirty="0">
                <a:latin typeface="Arial" panose="020B0604020202020204" pitchFamily="34" charset="0"/>
                <a:cs typeface="Arial" panose="020B0604020202020204" pitchFamily="34" charset="0"/>
              </a:rPr>
              <a:t>Stalking and Harassment Laws</a:t>
            </a:r>
          </a:p>
          <a:p>
            <a:pPr marL="342900" indent="-342900">
              <a:lnSpc>
                <a:spcPct val="120000"/>
              </a:lnSpc>
              <a:buClrTx/>
              <a:buFont typeface="Arial" panose="020B0604020202020204" pitchFamily="34" charset="0"/>
              <a:buChar char="•"/>
            </a:pPr>
            <a:r>
              <a:rPr lang="en-GB" sz="2400" dirty="0" smtClean="0">
                <a:latin typeface="Arial" panose="020B0604020202020204" pitchFamily="34" charset="0"/>
                <a:cs typeface="Arial" panose="020B0604020202020204" pitchFamily="34" charset="0"/>
              </a:rPr>
              <a:t>Injunctions</a:t>
            </a:r>
          </a:p>
          <a:p>
            <a:pPr marL="0" indent="0">
              <a:buNone/>
            </a:pPr>
            <a:endParaRPr lang="en-GB" sz="2400" dirty="0"/>
          </a:p>
        </p:txBody>
      </p:sp>
    </p:spTree>
    <p:extLst>
      <p:ext uri="{BB962C8B-B14F-4D97-AF65-F5344CB8AC3E}">
        <p14:creationId xmlns:p14="http://schemas.microsoft.com/office/powerpoint/2010/main" val="86580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6203032" cy="1008112"/>
          </a:xfrm>
        </p:spPr>
        <p:txBody>
          <a:bodyPr>
            <a:normAutofit/>
          </a:bodyPr>
          <a:lstStyle/>
          <a:p>
            <a:r>
              <a:rPr lang="en-US" sz="2400" dirty="0">
                <a:latin typeface="Arial" panose="020B0604020202020204" pitchFamily="34" charset="0"/>
                <a:cs typeface="Arial" panose="020B0604020202020204" pitchFamily="34" charset="0"/>
              </a:rPr>
              <a:t>How to respond if someone discloses they are experiencing abuse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1752" y="1700808"/>
            <a:ext cx="8503920" cy="4398240"/>
          </a:xfrm>
        </p:spPr>
        <p:txBody>
          <a:bodyPr>
            <a:normAutofit fontScale="70000" lnSpcReduction="20000"/>
          </a:bodyPr>
          <a:lstStyle/>
          <a:p>
            <a:endParaRPr lang="en-GB" dirty="0" smtClean="0"/>
          </a:p>
          <a:p>
            <a:pPr marL="342900" indent="-3429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It </a:t>
            </a:r>
            <a:r>
              <a:rPr lang="en-GB" sz="2600" dirty="0">
                <a:latin typeface="Arial" panose="020B0604020202020204" pitchFamily="34" charset="0"/>
                <a:cs typeface="Arial" panose="020B0604020202020204" pitchFamily="34" charset="0"/>
              </a:rPr>
              <a:t>can be uncomfortable to listen to a person disclosing difficult issues however within your role there are things you can </a:t>
            </a:r>
            <a:r>
              <a:rPr lang="en-GB" sz="2600" dirty="0" smtClean="0">
                <a:latin typeface="Arial" panose="020B0604020202020204" pitchFamily="34" charset="0"/>
                <a:cs typeface="Arial" panose="020B0604020202020204" pitchFamily="34" charset="0"/>
              </a:rPr>
              <a:t>do:</a:t>
            </a:r>
          </a:p>
          <a:p>
            <a:pPr marL="342900" indent="-3429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Allow </a:t>
            </a:r>
            <a:r>
              <a:rPr lang="en-GB" sz="2600" dirty="0">
                <a:latin typeface="Arial" panose="020B0604020202020204" pitchFamily="34" charset="0"/>
                <a:cs typeface="Arial" panose="020B0604020202020204" pitchFamily="34" charset="0"/>
              </a:rPr>
              <a:t>the person to speak and listen without </a:t>
            </a:r>
            <a:r>
              <a:rPr lang="en-GB" sz="2600" dirty="0" smtClean="0">
                <a:latin typeface="Arial" panose="020B0604020202020204" pitchFamily="34" charset="0"/>
                <a:cs typeface="Arial" panose="020B0604020202020204" pitchFamily="34" charset="0"/>
              </a:rPr>
              <a:t>judgement in </a:t>
            </a:r>
            <a:r>
              <a:rPr lang="en-GB" sz="2600" u="sng" dirty="0" smtClean="0">
                <a:latin typeface="Arial" panose="020B0604020202020204" pitchFamily="34" charset="0"/>
                <a:cs typeface="Arial" panose="020B0604020202020204" pitchFamily="34" charset="0"/>
              </a:rPr>
              <a:t>a private space</a:t>
            </a:r>
            <a:endParaRPr lang="en-GB" sz="2600"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600" dirty="0">
                <a:latin typeface="Arial" panose="020B0604020202020204" pitchFamily="34" charset="0"/>
                <a:cs typeface="Arial" panose="020B0604020202020204" pitchFamily="34" charset="0"/>
              </a:rPr>
              <a:t>Remain calm and try not to </a:t>
            </a:r>
            <a:r>
              <a:rPr lang="en-GB" sz="2600" dirty="0" smtClean="0">
                <a:latin typeface="Arial" panose="020B0604020202020204" pitchFamily="34" charset="0"/>
                <a:cs typeface="Arial" panose="020B0604020202020204" pitchFamily="34" charset="0"/>
              </a:rPr>
              <a:t>panic</a:t>
            </a:r>
          </a:p>
          <a:p>
            <a:pPr marL="342900" indent="-342900">
              <a:buFont typeface="Arial" panose="020B0604020202020204" pitchFamily="34" charset="0"/>
              <a:buChar char="•"/>
            </a:pPr>
            <a:r>
              <a:rPr lang="en-GB" sz="2600" dirty="0" smtClean="0">
                <a:solidFill>
                  <a:srgbClr val="FF0000"/>
                </a:solidFill>
                <a:latin typeface="Arial" panose="020B0604020202020204" pitchFamily="34" charset="0"/>
                <a:cs typeface="Arial" panose="020B0604020202020204" pitchFamily="34" charset="0"/>
              </a:rPr>
              <a:t>Believe</a:t>
            </a:r>
            <a:r>
              <a:rPr lang="en-GB" sz="2600" dirty="0" smtClean="0">
                <a:latin typeface="Arial" panose="020B0604020202020204" pitchFamily="34" charset="0"/>
                <a:cs typeface="Arial" panose="020B0604020202020204" pitchFamily="34" charset="0"/>
              </a:rPr>
              <a:t> them</a:t>
            </a:r>
          </a:p>
          <a:p>
            <a:pPr marL="342900" indent="-342900">
              <a:buFont typeface="Arial" panose="020B0604020202020204" pitchFamily="34" charset="0"/>
              <a:buChar char="•"/>
            </a:pPr>
            <a:r>
              <a:rPr lang="en-GB" sz="2600" dirty="0" smtClean="0">
                <a:latin typeface="Arial" panose="020B0604020202020204" pitchFamily="34" charset="0"/>
                <a:cs typeface="Arial" panose="020B0604020202020204" pitchFamily="34" charset="0"/>
              </a:rPr>
              <a:t>Tell </a:t>
            </a:r>
            <a:r>
              <a:rPr lang="en-GB" sz="2600" dirty="0">
                <a:latin typeface="Arial" panose="020B0604020202020204" pitchFamily="34" charset="0"/>
                <a:cs typeface="Arial" panose="020B0604020202020204" pitchFamily="34" charset="0"/>
              </a:rPr>
              <a:t>them there is help out there ‘I might not be the best person to help you with this but I can find someone who is</a:t>
            </a:r>
            <a:r>
              <a:rPr lang="en-GB" sz="26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Let the person know </a:t>
            </a:r>
            <a:r>
              <a:rPr lang="en-US" sz="2600" dirty="0">
                <a:latin typeface="Arial" panose="020B0604020202020204" pitchFamily="34" charset="0"/>
                <a:cs typeface="Arial" panose="020B0604020202020204" pitchFamily="34" charset="0"/>
              </a:rPr>
              <a:t>that you will keep any information confidential  (with the  exception of safeguarding parameters)</a:t>
            </a:r>
          </a:p>
          <a:p>
            <a:pPr marL="342900" indent="-342900">
              <a:buFont typeface="Arial" panose="020B0604020202020204" pitchFamily="34" charset="0"/>
              <a:buChar char="•"/>
            </a:pPr>
            <a:endParaRPr lang="en-GB" sz="2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262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Offering support</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dirty="0"/>
              <a:t>Some victims may not have had previous relationship or they may have had a number of abusive relationships.</a:t>
            </a:r>
          </a:p>
          <a:p>
            <a:pPr marL="342900" indent="-342900">
              <a:buFont typeface="Arial" panose="020B0604020202020204" pitchFamily="34" charset="0"/>
              <a:buChar char="•"/>
            </a:pPr>
            <a:r>
              <a:rPr lang="en-GB" sz="2000" dirty="0"/>
              <a:t>However do inform them that living </a:t>
            </a:r>
            <a:r>
              <a:rPr lang="en-GB" sz="2000" u="sng" dirty="0"/>
              <a:t>with abuse is not okay</a:t>
            </a:r>
            <a:r>
              <a:rPr lang="en-GB" sz="2000" dirty="0"/>
              <a:t> and this is not a healthy relationship </a:t>
            </a:r>
          </a:p>
          <a:p>
            <a:pPr marL="342900" indent="-342900">
              <a:buFont typeface="Arial" panose="020B0604020202020204" pitchFamily="34" charset="0"/>
              <a:buChar char="•"/>
            </a:pPr>
            <a:r>
              <a:rPr lang="en-GB" sz="2000" dirty="0"/>
              <a:t>Inform them you are aware of services who can help </a:t>
            </a:r>
          </a:p>
          <a:p>
            <a:endParaRPr lang="en-GB" dirty="0"/>
          </a:p>
        </p:txBody>
      </p:sp>
    </p:spTree>
    <p:extLst>
      <p:ext uri="{BB962C8B-B14F-4D97-AF65-F5344CB8AC3E}">
        <p14:creationId xmlns:p14="http://schemas.microsoft.com/office/powerpoint/2010/main" val="122336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Perpetrators/Abusers </a:t>
            </a:r>
            <a:endParaRPr lang="en-GB" dirty="0"/>
          </a:p>
        </p:txBody>
      </p:sp>
      <p:sp>
        <p:nvSpPr>
          <p:cNvPr id="3" name="Content Placeholder 2"/>
          <p:cNvSpPr>
            <a:spLocks noGrp="1"/>
          </p:cNvSpPr>
          <p:nvPr>
            <p:ph idx="1"/>
          </p:nvPr>
        </p:nvSpPr>
        <p:spPr>
          <a:xfrm>
            <a:off x="467544" y="1700808"/>
            <a:ext cx="8229600" cy="4145664"/>
          </a:xfrm>
        </p:spPr>
        <p:txBody>
          <a:bodyPr>
            <a:normAutofit/>
          </a:bodyPr>
          <a:lstStyle/>
          <a:p>
            <a:r>
              <a:rPr lang="en-GB" sz="2000" dirty="0" smtClean="0">
                <a:latin typeface="Arial" panose="020B0604020202020204" pitchFamily="34" charset="0"/>
                <a:cs typeface="Arial" panose="020B0604020202020204" pitchFamily="34" charset="0"/>
              </a:rPr>
              <a:t>Some perpetrators want to change their behaviour but don’t know how</a:t>
            </a:r>
          </a:p>
          <a:p>
            <a:r>
              <a:rPr lang="en-GB" sz="2000" dirty="0" smtClean="0">
                <a:latin typeface="Arial" panose="020B0604020202020204" pitchFamily="34" charset="0"/>
                <a:cs typeface="Arial" panose="020B0604020202020204" pitchFamily="34" charset="0"/>
              </a:rPr>
              <a:t>Locally we have the following offer:</a:t>
            </a:r>
          </a:p>
          <a:p>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755576" y="2996952"/>
            <a:ext cx="7848872" cy="1200329"/>
          </a:xfrm>
          <a:prstGeom prst="rect">
            <a:avLst/>
          </a:prstGeom>
        </p:spPr>
        <p:txBody>
          <a:bodyPr wrap="square">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Striving For Change: </a:t>
            </a:r>
            <a:r>
              <a:rPr lang="en-GB" dirty="0">
                <a:latin typeface="Arial" panose="020B0604020202020204" pitchFamily="34" charset="0"/>
                <a:cs typeface="Arial" panose="020B0604020202020204" pitchFamily="34" charset="0"/>
              </a:rPr>
              <a:t>Short and long-term programmes </a:t>
            </a:r>
            <a:r>
              <a:rPr lang="en-US" dirty="0">
                <a:latin typeface="Arial" panose="020B0604020202020204" pitchFamily="34" charset="0"/>
                <a:cs typeface="Arial" panose="020B0604020202020204" pitchFamily="34" charset="0"/>
              </a:rPr>
              <a:t>for men and women who are abusive in their intimate relationships and want to access support to address their behaviour. </a:t>
            </a:r>
            <a:r>
              <a:rPr lang="en-GB" u="sng" dirty="0">
                <a:latin typeface="Arial" panose="020B0604020202020204" pitchFamily="34" charset="0"/>
                <a:cs typeface="Arial" panose="020B0604020202020204" pitchFamily="34" charset="0"/>
                <a:hlinkClick r:id="rId3"/>
              </a:rPr>
              <a:t>strivingforchangerochdale@talklistenchange.org.uk</a:t>
            </a:r>
            <a:endParaRPr lang="en-GB"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33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6779096" cy="540000"/>
          </a:xfrm>
        </p:spPr>
        <p:txBody>
          <a:bodyPr/>
          <a:lstStyle/>
          <a:p>
            <a:r>
              <a:rPr lang="en-GB" dirty="0" smtClean="0"/>
              <a:t>Local resources</a:t>
            </a:r>
            <a:endParaRPr lang="en-GB" dirty="0"/>
          </a:p>
        </p:txBody>
      </p:sp>
      <p:sp>
        <p:nvSpPr>
          <p:cNvPr id="3" name="Content Placeholder 2"/>
          <p:cNvSpPr>
            <a:spLocks noGrp="1"/>
          </p:cNvSpPr>
          <p:nvPr>
            <p:ph idx="1"/>
          </p:nvPr>
        </p:nvSpPr>
        <p:spPr>
          <a:xfrm>
            <a:off x="251520" y="1268760"/>
            <a:ext cx="8568952" cy="4536504"/>
          </a:xfrm>
        </p:spPr>
        <p:txBody>
          <a:bodyPr>
            <a:normAutofit/>
          </a:bodyPr>
          <a:lstStyle/>
          <a:p>
            <a:pPr>
              <a:lnSpc>
                <a:spcPct val="100000"/>
              </a:lnSpc>
              <a:spcAft>
                <a:spcPts val="600"/>
              </a:spcAft>
            </a:pPr>
            <a:r>
              <a:rPr lang="en-GB" b="1" u="sng" dirty="0" smtClean="0"/>
              <a:t>Safenet:</a:t>
            </a:r>
            <a:r>
              <a:rPr lang="en-GB" u="sng" dirty="0" smtClean="0"/>
              <a:t> </a:t>
            </a:r>
          </a:p>
          <a:p>
            <a:pPr marL="628650" lvl="1" indent="-342900">
              <a:lnSpc>
                <a:spcPct val="100000"/>
              </a:lnSpc>
              <a:spcAft>
                <a:spcPts val="600"/>
              </a:spcAft>
              <a:buFont typeface="Arial" panose="020B0604020202020204" pitchFamily="34" charset="0"/>
              <a:buChar char="•"/>
            </a:pPr>
            <a:r>
              <a:rPr lang="en-GB" dirty="0" smtClean="0"/>
              <a:t>24 hour emergency refuge provision for women and children         Tel: 01706 868 896</a:t>
            </a:r>
          </a:p>
          <a:p>
            <a:pPr marL="628650" lvl="1" indent="-342900">
              <a:lnSpc>
                <a:spcPct val="100000"/>
              </a:lnSpc>
              <a:spcAft>
                <a:spcPts val="600"/>
              </a:spcAft>
              <a:buFont typeface="Arial" panose="020B0604020202020204" pitchFamily="34" charset="0"/>
              <a:buChar char="•"/>
            </a:pPr>
            <a:r>
              <a:rPr lang="en-GB" dirty="0" smtClean="0"/>
              <a:t>Floating Support, for men/women affected by abuse</a:t>
            </a:r>
            <a:r>
              <a:rPr lang="en-GB" dirty="0"/>
              <a:t> </a:t>
            </a:r>
            <a:r>
              <a:rPr lang="en-GB" dirty="0" smtClean="0"/>
              <a:t>                      Tel: 01706 658 171 </a:t>
            </a:r>
            <a:r>
              <a:rPr lang="en-GB" dirty="0" smtClean="0">
                <a:hlinkClick r:id="rId3"/>
              </a:rPr>
              <a:t>contact@safenet.org.uk</a:t>
            </a:r>
            <a:r>
              <a:rPr lang="en-GB" dirty="0" smtClean="0"/>
              <a:t> </a:t>
            </a:r>
            <a:endParaRPr lang="en-GB" dirty="0"/>
          </a:p>
          <a:p>
            <a:pPr>
              <a:lnSpc>
                <a:spcPct val="100000"/>
              </a:lnSpc>
              <a:spcAft>
                <a:spcPts val="600"/>
              </a:spcAft>
            </a:pPr>
            <a:r>
              <a:rPr lang="en-GB" b="1" u="sng" dirty="0" smtClean="0"/>
              <a:t>Victim support: </a:t>
            </a:r>
          </a:p>
          <a:p>
            <a:pPr marL="628650" lvl="1" indent="-342900">
              <a:lnSpc>
                <a:spcPct val="100000"/>
              </a:lnSpc>
              <a:spcAft>
                <a:spcPts val="600"/>
              </a:spcAft>
              <a:buFont typeface="Arial" panose="020B0604020202020204" pitchFamily="34" charset="0"/>
              <a:buChar char="•"/>
            </a:pPr>
            <a:r>
              <a:rPr lang="en-GB" dirty="0" smtClean="0"/>
              <a:t>IDVA service for high risk cases of DA. Tel: </a:t>
            </a:r>
            <a:r>
              <a:rPr lang="en-GB" sz="2000" dirty="0" smtClean="0">
                <a:latin typeface="Arial" panose="020B0604020202020204" pitchFamily="34" charset="0"/>
                <a:cs typeface="Arial" panose="020B0604020202020204" pitchFamily="34" charset="0"/>
              </a:rPr>
              <a:t>0161 </a:t>
            </a:r>
            <a:r>
              <a:rPr lang="en-GB" sz="2000" dirty="0">
                <a:latin typeface="Arial" panose="020B0604020202020204" pitchFamily="34" charset="0"/>
                <a:cs typeface="Arial" panose="020B0604020202020204" pitchFamily="34" charset="0"/>
              </a:rPr>
              <a:t>856 </a:t>
            </a:r>
            <a:r>
              <a:rPr lang="en-GB" sz="2000" dirty="0" smtClean="0">
                <a:latin typeface="Arial" panose="020B0604020202020204" pitchFamily="34" charset="0"/>
                <a:cs typeface="Arial" panose="020B0604020202020204" pitchFamily="34" charset="0"/>
              </a:rPr>
              <a:t>5810, </a:t>
            </a:r>
            <a:r>
              <a:rPr lang="en-GB" sz="2000" dirty="0" smtClean="0">
                <a:latin typeface="Trebuchet MS" pitchFamily="34"/>
                <a:hlinkClick r:id="rId4"/>
              </a:rPr>
              <a:t>rochdale@victimsupport.org.uk</a:t>
            </a:r>
            <a:endParaRPr lang="en-GB" sz="2000" dirty="0" smtClean="0">
              <a:latin typeface="Trebuchet MS" pitchFamily="34"/>
            </a:endParaRPr>
          </a:p>
          <a:p>
            <a:pPr>
              <a:lnSpc>
                <a:spcPct val="100000"/>
              </a:lnSpc>
              <a:spcAft>
                <a:spcPts val="600"/>
              </a:spcAft>
            </a:pPr>
            <a:r>
              <a:rPr lang="en-GB" sz="2000" b="1" u="sng" dirty="0" smtClean="0">
                <a:latin typeface="Trebuchet MS" pitchFamily="34"/>
              </a:rPr>
              <a:t>RCT: </a:t>
            </a:r>
          </a:p>
          <a:p>
            <a:pPr marL="628650" lvl="1" indent="-342900">
              <a:lnSpc>
                <a:spcPct val="100000"/>
              </a:lnSpc>
              <a:spcAft>
                <a:spcPts val="600"/>
              </a:spcAft>
              <a:buFont typeface="Arial" panose="020B0604020202020204" pitchFamily="34" charset="0"/>
              <a:buChar char="•"/>
            </a:pPr>
            <a:r>
              <a:rPr lang="en-GB" sz="2000" dirty="0" smtClean="0">
                <a:latin typeface="Trebuchet MS" pitchFamily="34"/>
              </a:rPr>
              <a:t>One to one and group work with men and women, survivors and perpetrators. Counselling, work in schools.</a:t>
            </a:r>
          </a:p>
          <a:p>
            <a:pPr marL="628650" lvl="1" indent="-342900">
              <a:lnSpc>
                <a:spcPct val="100000"/>
              </a:lnSpc>
              <a:spcAft>
                <a:spcPts val="600"/>
              </a:spcAft>
              <a:buFont typeface="Arial" panose="020B0604020202020204" pitchFamily="34" charset="0"/>
              <a:buChar char="•"/>
            </a:pPr>
            <a:r>
              <a:rPr lang="en-GB" sz="2000" dirty="0" smtClean="0">
                <a:latin typeface="Arial" panose="020B0604020202020204" pitchFamily="34" charset="0"/>
                <a:cs typeface="Arial" panose="020B0604020202020204" pitchFamily="34" charset="0"/>
              </a:rPr>
              <a:t>Tel</a:t>
            </a:r>
            <a:r>
              <a:rPr lang="en-GB" sz="2000" dirty="0">
                <a:latin typeface="Arial" panose="020B0604020202020204" pitchFamily="34" charset="0"/>
                <a:cs typeface="Arial" panose="020B0604020202020204" pitchFamily="34" charset="0"/>
              </a:rPr>
              <a:t>: 01706 345 </a:t>
            </a:r>
            <a:r>
              <a:rPr lang="en-GB" sz="2000" dirty="0" smtClean="0">
                <a:latin typeface="Arial" panose="020B0604020202020204" pitchFamily="34" charset="0"/>
                <a:cs typeface="Arial" panose="020B0604020202020204" pitchFamily="34" charset="0"/>
              </a:rPr>
              <a:t>111 </a:t>
            </a:r>
            <a:r>
              <a:rPr lang="en-GB" sz="2000" dirty="0" smtClean="0">
                <a:latin typeface="Arial" panose="020B0604020202020204" pitchFamily="34" charset="0"/>
                <a:cs typeface="Arial" panose="020B0604020202020204" pitchFamily="34" charset="0"/>
                <a:hlinkClick r:id="rId5"/>
              </a:rPr>
              <a:t>http</a:t>
            </a:r>
            <a:r>
              <a:rPr lang="en-GB" sz="2000" dirty="0">
                <a:latin typeface="Arial" panose="020B0604020202020204" pitchFamily="34" charset="0"/>
                <a:cs typeface="Arial" panose="020B0604020202020204" pitchFamily="34" charset="0"/>
                <a:hlinkClick r:id="rId5"/>
              </a:rPr>
              <a:t>://www.r-c-t.co.uk</a:t>
            </a:r>
            <a:r>
              <a:rPr lang="en-GB" sz="2000" dirty="0">
                <a:latin typeface="Arial" panose="020B0604020202020204" pitchFamily="34" charset="0"/>
                <a:cs typeface="Arial" panose="020B0604020202020204" pitchFamily="34" charset="0"/>
              </a:rPr>
              <a:t> </a:t>
            </a:r>
          </a:p>
          <a:p>
            <a:pPr marL="342900" indent="-342900">
              <a:lnSpc>
                <a:spcPct val="100000"/>
              </a:lnSpc>
              <a:spcAft>
                <a:spcPts val="600"/>
              </a:spcAft>
              <a:buFont typeface="Arial" panose="020B0604020202020204" pitchFamily="34" charset="0"/>
              <a:buChar char="•"/>
            </a:pPr>
            <a:endParaRPr lang="en-GB" sz="2000" b="1" u="sng" dirty="0" smtClean="0">
              <a:latin typeface="Trebuchet MS" pitchFamily="34"/>
            </a:endParaRPr>
          </a:p>
          <a:p>
            <a:pPr lvl="1" indent="0">
              <a:buNone/>
            </a:pPr>
            <a:endParaRPr lang="en-GB" sz="2000" b="1" dirty="0">
              <a:solidFill>
                <a:srgbClr val="00B0F0"/>
              </a:solidFill>
              <a:latin typeface="Arial" panose="020B0604020202020204" pitchFamily="34" charset="0"/>
              <a:cs typeface="Arial" panose="020B0604020202020204" pitchFamily="34" charset="0"/>
            </a:endParaRPr>
          </a:p>
          <a:p>
            <a:pPr marL="628650" lvl="1" indent="-342900">
              <a:buFont typeface="Arial" panose="020B0604020202020204" pitchFamily="34" charset="0"/>
              <a:buChar char="•"/>
            </a:pPr>
            <a:endParaRPr lang="en-GB" dirty="0" smtClean="0"/>
          </a:p>
          <a:p>
            <a:endParaRPr lang="en-GB" dirty="0"/>
          </a:p>
        </p:txBody>
      </p:sp>
    </p:spTree>
    <p:extLst>
      <p:ext uri="{BB962C8B-B14F-4D97-AF65-F5344CB8AC3E}">
        <p14:creationId xmlns:p14="http://schemas.microsoft.com/office/powerpoint/2010/main" val="252763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6779096" cy="540000"/>
          </a:xfrm>
        </p:spPr>
        <p:txBody>
          <a:bodyPr/>
          <a:lstStyle/>
          <a:p>
            <a:r>
              <a:rPr lang="en-GB" dirty="0" smtClean="0"/>
              <a:t>Local resources</a:t>
            </a:r>
            <a:endParaRPr lang="en-GB" dirty="0"/>
          </a:p>
        </p:txBody>
      </p:sp>
      <p:sp>
        <p:nvSpPr>
          <p:cNvPr id="3" name="Content Placeholder 2"/>
          <p:cNvSpPr>
            <a:spLocks noGrp="1"/>
          </p:cNvSpPr>
          <p:nvPr>
            <p:ph idx="1"/>
          </p:nvPr>
        </p:nvSpPr>
        <p:spPr>
          <a:xfrm>
            <a:off x="251520" y="1268760"/>
            <a:ext cx="8568952" cy="4536504"/>
          </a:xfrm>
        </p:spPr>
        <p:txBody>
          <a:bodyPr>
            <a:normAutofit/>
          </a:bodyPr>
          <a:lstStyle/>
          <a:p>
            <a:pPr marL="342900" indent="-342900">
              <a:lnSpc>
                <a:spcPct val="100000"/>
              </a:lnSpc>
              <a:spcAft>
                <a:spcPts val="600"/>
              </a:spcAft>
              <a:buFont typeface="Arial" panose="020B0604020202020204" pitchFamily="34" charset="0"/>
              <a:buChar char="•"/>
            </a:pPr>
            <a:endParaRPr lang="en-GB" sz="2000" b="1" u="sng" dirty="0" smtClean="0">
              <a:latin typeface="Trebuchet MS" pitchFamily="34"/>
            </a:endParaRPr>
          </a:p>
          <a:p>
            <a:pPr lvl="1" indent="0">
              <a:buNone/>
            </a:pPr>
            <a:endParaRPr lang="en-GB" sz="2000" b="1" dirty="0">
              <a:solidFill>
                <a:srgbClr val="00B0F0"/>
              </a:solidFill>
              <a:latin typeface="Arial" panose="020B0604020202020204" pitchFamily="34" charset="0"/>
              <a:cs typeface="Arial" panose="020B0604020202020204" pitchFamily="34" charset="0"/>
            </a:endParaRPr>
          </a:p>
          <a:p>
            <a:pPr marL="628650" lvl="1" indent="-342900">
              <a:buFont typeface="Arial" panose="020B0604020202020204" pitchFamily="34" charset="0"/>
              <a:buChar char="•"/>
            </a:pPr>
            <a:endParaRPr lang="en-GB" dirty="0" smtClean="0"/>
          </a:p>
          <a:p>
            <a:endParaRPr lang="en-GB" dirty="0"/>
          </a:p>
        </p:txBody>
      </p:sp>
      <p:sp>
        <p:nvSpPr>
          <p:cNvPr id="4" name="Rectangle 3"/>
          <p:cNvSpPr/>
          <p:nvPr/>
        </p:nvSpPr>
        <p:spPr>
          <a:xfrm>
            <a:off x="395536" y="1124744"/>
            <a:ext cx="8136904" cy="3970318"/>
          </a:xfrm>
          <a:prstGeom prst="rect">
            <a:avLst/>
          </a:prstGeom>
        </p:spPr>
        <p:txBody>
          <a:bodyPr wrap="square">
            <a:spAutoFit/>
          </a:bodyPr>
          <a:lstStyle/>
          <a:p>
            <a:r>
              <a:rPr lang="en-GB" b="1" u="sng" dirty="0"/>
              <a:t>Talk Listen Change: </a:t>
            </a:r>
            <a:endParaRPr lang="en-GB" b="1" u="sng" dirty="0" smtClean="0"/>
          </a:p>
          <a:p>
            <a:pPr marL="800100" lvl="1" indent="-342900">
              <a:buFont typeface="Arial" panose="020B0604020202020204" pitchFamily="34" charset="0"/>
              <a:buChar char="•"/>
            </a:pPr>
            <a:r>
              <a:rPr lang="en-GB" dirty="0" smtClean="0"/>
              <a:t>6-8 </a:t>
            </a:r>
            <a:r>
              <a:rPr lang="en-GB" dirty="0"/>
              <a:t>awareness raising sessions healthy </a:t>
            </a:r>
            <a:r>
              <a:rPr lang="en-GB" dirty="0" smtClean="0"/>
              <a:t>relationships for male/female, support for whole family.</a:t>
            </a:r>
          </a:p>
          <a:p>
            <a:pPr marL="800100" lvl="1" indent="-342900">
              <a:buFont typeface="Arial" panose="020B0604020202020204" pitchFamily="34" charset="0"/>
              <a:buChar char="•"/>
            </a:pPr>
            <a:r>
              <a:rPr lang="en-GB" dirty="0" smtClean="0"/>
              <a:t>Tel:</a:t>
            </a:r>
            <a:r>
              <a:rPr lang="en-GB" dirty="0"/>
              <a:t>07715 </a:t>
            </a:r>
            <a:r>
              <a:rPr lang="en-GB" dirty="0" smtClean="0"/>
              <a:t>665019  </a:t>
            </a:r>
            <a:r>
              <a:rPr lang="en-GB" dirty="0" smtClean="0">
                <a:hlinkClick r:id="rId3"/>
              </a:rPr>
              <a:t>www.talklistenchange.org.uk</a:t>
            </a:r>
            <a:r>
              <a:rPr lang="en-GB" dirty="0" smtClean="0"/>
              <a:t> </a:t>
            </a:r>
          </a:p>
          <a:p>
            <a:pPr marL="800100" lvl="1" indent="-342900">
              <a:buFont typeface="Arial" panose="020B0604020202020204" pitchFamily="34" charset="0"/>
              <a:buChar char="•"/>
            </a:pPr>
            <a:r>
              <a:rPr lang="en-GB" dirty="0" smtClean="0"/>
              <a:t>Programme for Female perpetrators in Old </a:t>
            </a:r>
            <a:r>
              <a:rPr lang="en-GB" dirty="0"/>
              <a:t>T</a:t>
            </a:r>
            <a:r>
              <a:rPr lang="en-GB" dirty="0" smtClean="0"/>
              <a:t>rafford </a:t>
            </a:r>
            <a:endParaRPr lang="en-GB" dirty="0"/>
          </a:p>
          <a:p>
            <a:pPr marL="800100" lvl="1" indent="-342900">
              <a:buFont typeface="Arial" panose="020B0604020202020204" pitchFamily="34" charset="0"/>
              <a:buChar char="•"/>
            </a:pPr>
            <a:endParaRPr lang="en-GB" dirty="0"/>
          </a:p>
          <a:p>
            <a:r>
              <a:rPr lang="en-GB" b="1" u="sng" dirty="0" smtClean="0"/>
              <a:t>Rochdale Women’s Welfare: </a:t>
            </a:r>
          </a:p>
          <a:p>
            <a:pPr marL="742950" lvl="1" indent="-285750">
              <a:buFont typeface="Arial" panose="020B0604020202020204" pitchFamily="34" charset="0"/>
              <a:buChar char="•"/>
            </a:pPr>
            <a:r>
              <a:rPr lang="en-GB" dirty="0" smtClean="0"/>
              <a:t>Freedom Programme in Urdu</a:t>
            </a:r>
          </a:p>
          <a:p>
            <a:pPr marL="742950" lvl="1" indent="-285750">
              <a:buFont typeface="Arial" panose="020B0604020202020204" pitchFamily="34" charset="0"/>
              <a:buChar char="•"/>
            </a:pPr>
            <a:r>
              <a:rPr lang="en-GB" dirty="0" smtClean="0"/>
              <a:t>Specialist one to one support and training for forced marriage and “honour-based violence”</a:t>
            </a:r>
          </a:p>
          <a:p>
            <a:pPr marL="742950" lvl="1" indent="-285750">
              <a:buFont typeface="Arial" panose="020B0604020202020204" pitchFamily="34" charset="0"/>
              <a:buChar char="•"/>
            </a:pPr>
            <a:r>
              <a:rPr lang="en-GB" dirty="0"/>
              <a:t>Tel: 01706 </a:t>
            </a:r>
            <a:r>
              <a:rPr lang="en-GB" dirty="0" smtClean="0"/>
              <a:t>860157  </a:t>
            </a:r>
            <a:r>
              <a:rPr lang="en-GB" dirty="0" smtClean="0">
                <a:hlinkClick r:id="rId4"/>
              </a:rPr>
              <a:t>www.rwwa.org.uk</a:t>
            </a:r>
            <a:r>
              <a:rPr lang="en-GB" dirty="0" smtClean="0"/>
              <a:t> </a:t>
            </a:r>
          </a:p>
          <a:p>
            <a:pPr lvl="1"/>
            <a:endParaRPr lang="en-GB" dirty="0" smtClean="0"/>
          </a:p>
          <a:p>
            <a:pPr lvl="1"/>
            <a:endParaRPr lang="en-GB" dirty="0" smtClean="0"/>
          </a:p>
          <a:p>
            <a:endParaRPr lang="en-GB" b="1" u="sng" dirty="0"/>
          </a:p>
        </p:txBody>
      </p:sp>
    </p:spTree>
    <p:extLst>
      <p:ext uri="{BB962C8B-B14F-4D97-AF65-F5344CB8AC3E}">
        <p14:creationId xmlns:p14="http://schemas.microsoft.com/office/powerpoint/2010/main" val="270677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6779096" cy="540000"/>
          </a:xfrm>
        </p:spPr>
        <p:txBody>
          <a:bodyPr/>
          <a:lstStyle/>
          <a:p>
            <a:r>
              <a:rPr lang="en-GB" dirty="0" smtClean="0"/>
              <a:t>Local resources</a:t>
            </a:r>
            <a:endParaRPr lang="en-GB" dirty="0"/>
          </a:p>
        </p:txBody>
      </p:sp>
      <p:sp>
        <p:nvSpPr>
          <p:cNvPr id="3" name="Content Placeholder 2"/>
          <p:cNvSpPr>
            <a:spLocks noGrp="1"/>
          </p:cNvSpPr>
          <p:nvPr>
            <p:ph idx="1"/>
          </p:nvPr>
        </p:nvSpPr>
        <p:spPr>
          <a:xfrm>
            <a:off x="251520" y="1268760"/>
            <a:ext cx="8568952" cy="4536504"/>
          </a:xfrm>
        </p:spPr>
        <p:txBody>
          <a:bodyPr>
            <a:normAutofit fontScale="70000" lnSpcReduction="20000"/>
          </a:bodyPr>
          <a:lstStyle/>
          <a:p>
            <a:r>
              <a:rPr lang="en-GB" b="1" u="sng" dirty="0">
                <a:latin typeface="Arial" panose="020B0604020202020204" pitchFamily="34" charset="0"/>
                <a:cs typeface="Arial" panose="020B0604020202020204" pitchFamily="34" charset="0"/>
              </a:rPr>
              <a:t>Freedom </a:t>
            </a:r>
            <a:r>
              <a:rPr lang="en-GB" b="1" u="sng" dirty="0" smtClean="0">
                <a:latin typeface="Arial" panose="020B0604020202020204" pitchFamily="34" charset="0"/>
                <a:cs typeface="Arial" panose="020B0604020202020204" pitchFamily="34" charset="0"/>
              </a:rPr>
              <a:t>programme</a:t>
            </a:r>
            <a:r>
              <a:rPr lang="en-GB" dirty="0" smtClean="0">
                <a:latin typeface="Arial" panose="020B0604020202020204" pitchFamily="34" charset="0"/>
                <a:cs typeface="Arial" panose="020B0604020202020204" pitchFamily="34" charset="0"/>
              </a:rPr>
              <a:t>:12 </a:t>
            </a:r>
            <a:r>
              <a:rPr lang="en-GB" dirty="0">
                <a:latin typeface="Arial" panose="020B0604020202020204" pitchFamily="34" charset="0"/>
                <a:cs typeface="Arial" panose="020B0604020202020204" pitchFamily="34" charset="0"/>
              </a:rPr>
              <a:t>week programme for women to understand domestic abuse and the effects. </a:t>
            </a:r>
            <a:r>
              <a:rPr lang="en-GB" dirty="0">
                <a:latin typeface="Arial" panose="020B0604020202020204" pitchFamily="34" charset="0"/>
                <a:cs typeface="Arial" panose="020B0604020202020204" pitchFamily="34" charset="0"/>
                <a:hlinkClick r:id="rId3"/>
              </a:rPr>
              <a:t>Freedomprogramme@rochdale.gov.uk</a:t>
            </a:r>
            <a:r>
              <a:rPr lang="en-GB" dirty="0">
                <a:latin typeface="Arial" panose="020B0604020202020204" pitchFamily="34" charset="0"/>
                <a:cs typeface="Arial" panose="020B0604020202020204" pitchFamily="34" charset="0"/>
              </a:rPr>
              <a:t> </a:t>
            </a:r>
          </a:p>
          <a:p>
            <a:r>
              <a:rPr lang="en-GB" b="1" u="sng" dirty="0" smtClean="0">
                <a:latin typeface="Arial" panose="020B0604020202020204" pitchFamily="34" charset="0"/>
                <a:cs typeface="Arial" panose="020B0604020202020204" pitchFamily="34" charset="0"/>
              </a:rPr>
              <a:t>Adult Recovery Tool Kit : </a:t>
            </a:r>
            <a:r>
              <a:rPr lang="en-GB" dirty="0" smtClean="0">
                <a:latin typeface="Arial" panose="020B0604020202020204" pitchFamily="34" charset="0"/>
                <a:cs typeface="Arial" panose="020B0604020202020204" pitchFamily="34" charset="0"/>
              </a:rPr>
              <a:t>12 week recovery programme for woman the next step from the Freedom programme. </a:t>
            </a:r>
            <a:r>
              <a:rPr lang="en-US" dirty="0"/>
              <a:t>The course aims to help women to recover from the psychological trauma of being in an abusive relationship, as well and providing information and support in moving forward with life.</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hlinkClick r:id="rId3"/>
              </a:rPr>
              <a:t>Freedomprogramme@rochdale.gov.uk</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u="sng" dirty="0" smtClean="0">
                <a:latin typeface="Arial" panose="020B0604020202020204" pitchFamily="34" charset="0"/>
                <a:cs typeface="Arial" panose="020B0604020202020204" pitchFamily="34" charset="0"/>
              </a:rPr>
              <a:t>Resolve</a:t>
            </a:r>
            <a:r>
              <a:rPr lang="en-GB" u="sng"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One </a:t>
            </a:r>
            <a:r>
              <a:rPr lang="en-GB" dirty="0">
                <a:latin typeface="Arial" panose="020B0604020202020204" pitchFamily="34" charset="0"/>
                <a:cs typeface="Arial" panose="020B0604020202020204" pitchFamily="34" charset="0"/>
              </a:rPr>
              <a:t>to one therapy/counselling for young people aged 5-19 who have been affected by domestic or sexual abuse. </a:t>
            </a:r>
            <a:r>
              <a:rPr lang="en-GB" dirty="0">
                <a:solidFill>
                  <a:srgbClr val="0000FF"/>
                </a:solidFill>
                <a:latin typeface="Arial" panose="020B0604020202020204" pitchFamily="34" charset="0"/>
                <a:cs typeface="Arial" panose="020B0604020202020204" pitchFamily="34" charset="0"/>
              </a:rPr>
              <a:t>0161 633 </a:t>
            </a:r>
            <a:r>
              <a:rPr lang="en-GB" dirty="0" smtClean="0">
                <a:solidFill>
                  <a:srgbClr val="0000FF"/>
                </a:solidFill>
                <a:latin typeface="Arial" panose="020B0604020202020204" pitchFamily="34" charset="0"/>
                <a:cs typeface="Arial" panose="020B0604020202020204" pitchFamily="34" charset="0"/>
              </a:rPr>
              <a:t>599</a:t>
            </a:r>
            <a:endParaRPr lang="en-GB" dirty="0">
              <a:solidFill>
                <a:srgbClr val="0000FF"/>
              </a:solidFill>
              <a:latin typeface="Arial" panose="020B0604020202020204" pitchFamily="34" charset="0"/>
              <a:cs typeface="Arial" panose="020B0604020202020204" pitchFamily="34" charset="0"/>
            </a:endParaRPr>
          </a:p>
          <a:p>
            <a:r>
              <a:rPr lang="en-GB" b="1" u="sng" dirty="0" smtClean="0">
                <a:latin typeface="Arial" panose="020B0604020202020204" pitchFamily="34" charset="0"/>
                <a:cs typeface="Arial" panose="020B0604020202020204" pitchFamily="34" charset="0"/>
              </a:rPr>
              <a:t>Break4Change</a:t>
            </a:r>
            <a:r>
              <a:rPr lang="en-GB" b="1" dirty="0">
                <a:latin typeface="Arial" panose="020B0604020202020204" pitchFamily="34" charset="0"/>
                <a:cs typeface="Arial" panose="020B0604020202020204" pitchFamily="34" charset="0"/>
              </a:rPr>
              <a:t>: </a:t>
            </a:r>
            <a:endParaRPr lang="en-GB"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10 </a:t>
            </a:r>
            <a:r>
              <a:rPr lang="en-GB" dirty="0">
                <a:latin typeface="Arial" panose="020B0604020202020204" pitchFamily="34" charset="0"/>
                <a:cs typeface="Arial" panose="020B0604020202020204" pitchFamily="34" charset="0"/>
              </a:rPr>
              <a:t>week group programme for families where young people are being abusive towards their parent(s)/carer(s) </a:t>
            </a:r>
            <a:r>
              <a:rPr lang="en-GB" dirty="0" smtClean="0">
                <a:latin typeface="Arial" panose="020B0604020202020204" pitchFamily="34" charset="0"/>
                <a:cs typeface="Arial" panose="020B0604020202020204" pitchFamily="34" charset="0"/>
              </a:rPr>
              <a:t>               </a:t>
            </a:r>
            <a:r>
              <a:rPr lang="en-GB" dirty="0" smtClean="0">
                <a:solidFill>
                  <a:srgbClr val="0000FF"/>
                </a:solidFill>
                <a:latin typeface="Arial" panose="020B0604020202020204" pitchFamily="34" charset="0"/>
                <a:cs typeface="Arial" panose="020B0604020202020204" pitchFamily="34" charset="0"/>
              </a:rPr>
              <a:t>dee.alletson@rochdale.gov.uk </a:t>
            </a:r>
            <a:r>
              <a:rPr lang="en-GB" dirty="0">
                <a:solidFill>
                  <a:srgbClr val="0000FF"/>
                </a:solidFill>
                <a:latin typeface="Arial" panose="020B0604020202020204" pitchFamily="34" charset="0"/>
                <a:cs typeface="Arial" panose="020B0604020202020204" pitchFamily="34" charset="0"/>
              </a:rPr>
              <a:t>or </a:t>
            </a:r>
            <a:r>
              <a:rPr lang="en-GB" dirty="0" smtClean="0">
                <a:solidFill>
                  <a:srgbClr val="0000FF"/>
                </a:solidFill>
                <a:latin typeface="Arial" panose="020B0604020202020204" pitchFamily="34" charset="0"/>
                <a:cs typeface="Arial" panose="020B0604020202020204" pitchFamily="34" charset="0"/>
              </a:rPr>
              <a:t>emily.nickson@rochdale.gov.uk</a:t>
            </a:r>
            <a:endParaRPr lang="en-GB"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41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6779096" cy="540000"/>
          </a:xfrm>
        </p:spPr>
        <p:txBody>
          <a:bodyPr/>
          <a:lstStyle/>
          <a:p>
            <a:r>
              <a:rPr lang="en-GB" dirty="0" smtClean="0"/>
              <a:t>Local resources</a:t>
            </a:r>
            <a:endParaRPr lang="en-GB" dirty="0"/>
          </a:p>
        </p:txBody>
      </p:sp>
      <p:sp>
        <p:nvSpPr>
          <p:cNvPr id="3" name="Content Placeholder 2"/>
          <p:cNvSpPr>
            <a:spLocks noGrp="1"/>
          </p:cNvSpPr>
          <p:nvPr>
            <p:ph idx="1"/>
          </p:nvPr>
        </p:nvSpPr>
        <p:spPr>
          <a:xfrm>
            <a:off x="251520" y="1268760"/>
            <a:ext cx="8568952" cy="4536504"/>
          </a:xfrm>
        </p:spPr>
        <p:txBody>
          <a:bodyPr>
            <a:normAutofit/>
          </a:bodyPr>
          <a:lstStyle/>
          <a:p>
            <a:r>
              <a:rPr lang="en-US"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GB" dirty="0" smtClean="0"/>
          </a:p>
        </p:txBody>
      </p:sp>
      <p:sp>
        <p:nvSpPr>
          <p:cNvPr id="4" name="Rectangle 3"/>
          <p:cNvSpPr/>
          <p:nvPr/>
        </p:nvSpPr>
        <p:spPr>
          <a:xfrm>
            <a:off x="323528" y="1124744"/>
            <a:ext cx="8208912" cy="2585323"/>
          </a:xfrm>
          <a:prstGeom prst="rect">
            <a:avLst/>
          </a:prstGeom>
        </p:spPr>
        <p:txBody>
          <a:bodyPr wrap="square">
            <a:spAutoFit/>
          </a:bodyPr>
          <a:lstStyle/>
          <a:p>
            <a:endParaRPr lang="en-US" b="1" u="sng"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Adolescent </a:t>
            </a:r>
            <a:r>
              <a:rPr lang="en-US" b="1" u="sng" dirty="0">
                <a:latin typeface="Arial" panose="020B0604020202020204" pitchFamily="34" charset="0"/>
                <a:cs typeface="Arial" panose="020B0604020202020204" pitchFamily="34" charset="0"/>
              </a:rPr>
              <a:t>to Parent Violence and Abuse programme (APVA)</a:t>
            </a:r>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to 1 programme is for families where young people, aged 10 -17, are aggressive towards people close to them - like their siblings, parents or carers. </a:t>
            </a:r>
            <a:r>
              <a:rPr lang="en-GB" dirty="0">
                <a:solidFill>
                  <a:srgbClr val="0000FF"/>
                </a:solidFill>
                <a:latin typeface="Arial" panose="020B0604020202020204" pitchFamily="34" charset="0"/>
                <a:cs typeface="Arial" panose="020B0604020202020204" pitchFamily="34" charset="0"/>
                <a:hlinkClick r:id="rId3"/>
              </a:rPr>
              <a:t>dee.alletson@rochdale.gov.uk</a:t>
            </a:r>
            <a:r>
              <a:rPr lang="en-GB" dirty="0">
                <a:solidFill>
                  <a:srgbClr val="0000FF"/>
                </a:solidFill>
                <a:latin typeface="Arial" panose="020B0604020202020204" pitchFamily="34" charset="0"/>
                <a:cs typeface="Arial" panose="020B0604020202020204" pitchFamily="34" charset="0"/>
              </a:rPr>
              <a:t> </a:t>
            </a:r>
          </a:p>
          <a:p>
            <a:endParaRPr lang="en-GB" dirty="0">
              <a:solidFill>
                <a:srgbClr val="0000FF"/>
              </a:solidFill>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rPr>
              <a:t>Rochdale Council Domestic Abuse Website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365760" lvl="1" indent="0">
              <a:buNone/>
            </a:pPr>
            <a:r>
              <a:rPr lang="en-GB" u="sng" dirty="0">
                <a:latin typeface="Arial" panose="020B0604020202020204" pitchFamily="34" charset="0"/>
                <a:cs typeface="Arial" panose="020B0604020202020204" pitchFamily="34" charset="0"/>
                <a:hlinkClick r:id="rId4"/>
              </a:rPr>
              <a:t>http://rochdale.gov.uk/health-and-wellbeing/domestic-violence-and-abuse/Pages/domestic-violence-and-abuse.aspx</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30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7211144" cy="656752"/>
          </a:xfrm>
        </p:spPr>
        <p:txBody>
          <a:bodyPr>
            <a:noAutofit/>
          </a:bodyPr>
          <a:lstStyle/>
          <a:p>
            <a:r>
              <a:rPr lang="en-GB" sz="2400" dirty="0" smtClean="0"/>
              <a:t>What is domestic abuse?</a:t>
            </a:r>
            <a:endParaRPr lang="en-GB" sz="2400" dirty="0"/>
          </a:p>
        </p:txBody>
      </p:sp>
      <p:sp>
        <p:nvSpPr>
          <p:cNvPr id="3" name="Content Placeholder 2"/>
          <p:cNvSpPr>
            <a:spLocks noGrp="1"/>
          </p:cNvSpPr>
          <p:nvPr>
            <p:ph idx="1"/>
          </p:nvPr>
        </p:nvSpPr>
        <p:spPr>
          <a:xfrm>
            <a:off x="457200" y="1412776"/>
            <a:ext cx="8229600" cy="4392488"/>
          </a:xfrm>
        </p:spPr>
        <p:txBody>
          <a:bodyPr>
            <a:normAutofit/>
          </a:bodyPr>
          <a:lstStyle/>
          <a:p>
            <a:pPr marL="0" indent="0">
              <a:buNone/>
            </a:pPr>
            <a:endParaRPr lang="en-GB" sz="2800" dirty="0" smtClean="0"/>
          </a:p>
          <a:p>
            <a:pPr marL="0" indent="0">
              <a:buNone/>
            </a:pPr>
            <a:endParaRPr lang="en-GB" sz="1800" dirty="0" smtClean="0"/>
          </a:p>
          <a:p>
            <a:pPr marL="0" indent="0">
              <a:buNone/>
            </a:pPr>
            <a:endParaRPr lang="en-GB" sz="1800" dirty="0" smtClean="0"/>
          </a:p>
          <a:p>
            <a:pPr marL="0" indent="0">
              <a:buNone/>
            </a:pPr>
            <a:endParaRPr lang="en-GB" sz="1800" dirty="0" smtClean="0"/>
          </a:p>
        </p:txBody>
      </p:sp>
      <p:sp>
        <p:nvSpPr>
          <p:cNvPr id="4" name="Rectangle 3"/>
          <p:cNvSpPr/>
          <p:nvPr/>
        </p:nvSpPr>
        <p:spPr>
          <a:xfrm>
            <a:off x="539552" y="1484784"/>
            <a:ext cx="8064896" cy="4524315"/>
          </a:xfrm>
          <a:prstGeom prst="rect">
            <a:avLst/>
          </a:prstGeom>
        </p:spPr>
        <p:txBody>
          <a:bodyPr wrap="square">
            <a:spAutoFit/>
          </a:bodyPr>
          <a:lstStyle/>
          <a:p>
            <a:pPr marL="285750" indent="-285750">
              <a:buFont typeface="Arial" panose="020B0604020202020204" pitchFamily="34" charset="0"/>
              <a:buChar char="•"/>
            </a:pPr>
            <a:r>
              <a:rPr lang="en-GB" dirty="0" smtClean="0"/>
              <a:t>Physical abuse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Sexual abuse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Financial abuse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Coercive </a:t>
            </a:r>
            <a:r>
              <a:rPr lang="en-GB" dirty="0"/>
              <a:t>control </a:t>
            </a:r>
            <a:r>
              <a:rPr lang="en-GB" dirty="0" smtClean="0"/>
              <a:t>/Controlling behaviour</a:t>
            </a:r>
          </a:p>
          <a:p>
            <a:r>
              <a:rPr lang="en-GB" dirty="0" smtClean="0"/>
              <a:t> </a:t>
            </a:r>
            <a:endParaRPr lang="en-GB" dirty="0"/>
          </a:p>
          <a:p>
            <a:pPr marL="285750" indent="-285750">
              <a:buFont typeface="Arial" panose="020B0604020202020204" pitchFamily="34" charset="0"/>
              <a:buChar char="•"/>
            </a:pPr>
            <a:r>
              <a:rPr lang="en-GB" dirty="0"/>
              <a:t>D</a:t>
            </a:r>
            <a:r>
              <a:rPr lang="en-GB" dirty="0" smtClean="0"/>
              <a:t>igital </a:t>
            </a:r>
            <a:r>
              <a:rPr lang="en-GB" dirty="0"/>
              <a:t>/ online </a:t>
            </a:r>
            <a:r>
              <a:rPr lang="en-GB" dirty="0" smtClean="0"/>
              <a:t>abuse</a:t>
            </a:r>
          </a:p>
          <a:p>
            <a:endParaRPr lang="en-GB" dirty="0"/>
          </a:p>
          <a:p>
            <a:pPr marL="285750" indent="-285750">
              <a:buFont typeface="Arial" panose="020B0604020202020204" pitchFamily="34" charset="0"/>
              <a:buChar char="•"/>
            </a:pPr>
            <a:r>
              <a:rPr lang="en-GB" dirty="0"/>
              <a:t>H</a:t>
            </a:r>
            <a:r>
              <a:rPr lang="en-GB" dirty="0" smtClean="0"/>
              <a:t>onour-based violence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a:t>
            </a:r>
            <a:r>
              <a:rPr lang="en-GB" dirty="0" smtClean="0"/>
              <a:t>orced marriage</a:t>
            </a:r>
          </a:p>
          <a:p>
            <a:endParaRPr lang="en-GB" dirty="0"/>
          </a:p>
          <a:p>
            <a:pPr marL="285750" indent="-285750">
              <a:buFont typeface="Arial" panose="020B0604020202020204" pitchFamily="34" charset="0"/>
              <a:buChar char="•"/>
            </a:pPr>
            <a:r>
              <a:rPr lang="en-GB" dirty="0"/>
              <a:t>F</a:t>
            </a:r>
            <a:r>
              <a:rPr lang="en-GB" dirty="0" smtClean="0"/>
              <a:t>emale </a:t>
            </a:r>
            <a:r>
              <a:rPr lang="en-GB" dirty="0"/>
              <a:t>genital mutilation (FGM</a:t>
            </a:r>
            <a:r>
              <a:rPr lang="en-GB" dirty="0" smtClean="0"/>
              <a: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7289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539750"/>
            <a:ext cx="4318000" cy="712788"/>
          </a:xfrm>
        </p:spPr>
        <p:txBody>
          <a:bodyPr numCol="1" anchorCtr="0" compatLnSpc="1">
            <a:prstTxWarp prst="textNoShape">
              <a:avLst/>
            </a:prstTxWarp>
          </a:bodyPr>
          <a:lstStyle/>
          <a:p>
            <a:pPr eaLnBrk="1" hangingPunct="1"/>
            <a:r>
              <a:rPr lang="en-GB" altLang="en-US" sz="2400" b="1" dirty="0" smtClean="0"/>
              <a:t>Local Resources: Health</a:t>
            </a:r>
          </a:p>
        </p:txBody>
      </p:sp>
      <p:sp>
        <p:nvSpPr>
          <p:cNvPr id="3" name="Content Placeholder 2"/>
          <p:cNvSpPr>
            <a:spLocks noGrp="1"/>
          </p:cNvSpPr>
          <p:nvPr>
            <p:ph idx="1"/>
          </p:nvPr>
        </p:nvSpPr>
        <p:spPr>
          <a:xfrm>
            <a:off x="334963" y="1930400"/>
            <a:ext cx="8569325" cy="4383088"/>
          </a:xfrm>
        </p:spPr>
        <p:txBody>
          <a:bodyPr rtlCol="0">
            <a:normAutofit/>
          </a:bodyPr>
          <a:lstStyle/>
          <a:p>
            <a:pPr indent="-342900" eaLnBrk="1" fontAlgn="auto" hangingPunct="1">
              <a:lnSpc>
                <a:spcPts val="2280"/>
              </a:lnSpc>
              <a:spcBef>
                <a:spcPts val="0"/>
              </a:spcBef>
              <a:spcAft>
                <a:spcPts val="1616"/>
              </a:spcAft>
              <a:buFont typeface="Arial" pitchFamily="34" charset="0"/>
              <a:buChar char="•"/>
              <a:defRPr/>
            </a:pPr>
            <a:r>
              <a:rPr lang="en-GB" sz="2400" b="1" dirty="0" smtClean="0"/>
              <a:t>School Nurse</a:t>
            </a:r>
            <a:r>
              <a:rPr lang="en-GB" sz="2400" dirty="0" smtClean="0"/>
              <a:t>: Healthy </a:t>
            </a:r>
            <a:r>
              <a:rPr lang="en-GB" sz="2400" dirty="0"/>
              <a:t>Child Programme: </a:t>
            </a:r>
            <a:r>
              <a:rPr lang="en-GB" sz="2400" dirty="0" smtClean="0"/>
              <a:t>CYP aged 5-19, physical </a:t>
            </a:r>
            <a:r>
              <a:rPr lang="en-GB" sz="2400" dirty="0"/>
              <a:t>and emotional health </a:t>
            </a:r>
            <a:r>
              <a:rPr lang="en-GB" sz="2400" dirty="0" smtClean="0"/>
              <a:t>advice.  </a:t>
            </a:r>
            <a:endParaRPr lang="en-GB" sz="2400" dirty="0"/>
          </a:p>
          <a:p>
            <a:pPr indent="-342900" eaLnBrk="1" fontAlgn="auto" hangingPunct="1">
              <a:lnSpc>
                <a:spcPts val="2280"/>
              </a:lnSpc>
              <a:spcBef>
                <a:spcPts val="0"/>
              </a:spcBef>
              <a:spcAft>
                <a:spcPts val="1616"/>
              </a:spcAft>
              <a:buFont typeface="Arial" pitchFamily="34" charset="0"/>
              <a:buChar char="•"/>
              <a:defRPr/>
            </a:pPr>
            <a:r>
              <a:rPr lang="en-GB" sz="2400" b="1" dirty="0" smtClean="0"/>
              <a:t>#Thrive</a:t>
            </a:r>
            <a:r>
              <a:rPr lang="en-GB" sz="2400" dirty="0" smtClean="0"/>
              <a:t>: </a:t>
            </a:r>
            <a:r>
              <a:rPr lang="en-GB" sz="2400" dirty="0"/>
              <a:t>For CYP aged up 19: Drop-ins, one-to-one or group counselling sessions,  online courses, signposting.  </a:t>
            </a:r>
            <a:r>
              <a:rPr lang="en-GB" sz="2400" dirty="0">
                <a:solidFill>
                  <a:srgbClr val="0000FF"/>
                </a:solidFill>
              </a:rPr>
              <a:t>0161 716 2844 </a:t>
            </a:r>
            <a:endParaRPr lang="en-GB" sz="2400" dirty="0" smtClean="0">
              <a:solidFill>
                <a:srgbClr val="0000FF"/>
              </a:solidFill>
            </a:endParaRPr>
          </a:p>
          <a:p>
            <a:pPr indent="-342900" eaLnBrk="1" fontAlgn="auto" hangingPunct="1">
              <a:lnSpc>
                <a:spcPts val="2280"/>
              </a:lnSpc>
              <a:spcBef>
                <a:spcPts val="0"/>
              </a:spcBef>
              <a:spcAft>
                <a:spcPts val="1616"/>
              </a:spcAft>
              <a:buFont typeface="Arial" pitchFamily="34" charset="0"/>
              <a:buChar char="•"/>
              <a:defRPr/>
            </a:pPr>
            <a:r>
              <a:rPr lang="en-GB" sz="2400" b="1" dirty="0" smtClean="0"/>
              <a:t>Healthy Young Minds</a:t>
            </a:r>
            <a:r>
              <a:rPr lang="en-GB" sz="2400" dirty="0" smtClean="0"/>
              <a:t>: </a:t>
            </a:r>
            <a:r>
              <a:rPr lang="en-GB" sz="2400" dirty="0"/>
              <a:t>Specialist support for CYP: aged up to 18 with mental health issues. Referrals from GPs and </a:t>
            </a:r>
            <a:r>
              <a:rPr lang="en-GB" sz="2400" dirty="0" smtClean="0"/>
              <a:t>SENCOs.   </a:t>
            </a:r>
            <a:r>
              <a:rPr lang="en-GB" sz="2400" dirty="0" smtClean="0">
                <a:solidFill>
                  <a:srgbClr val="0000FF"/>
                </a:solidFill>
              </a:rPr>
              <a:t>Tel:01706 </a:t>
            </a:r>
            <a:r>
              <a:rPr lang="en-GB" sz="2400" dirty="0">
                <a:solidFill>
                  <a:srgbClr val="0000FF"/>
                </a:solidFill>
              </a:rPr>
              <a:t>676 000</a:t>
            </a:r>
            <a:r>
              <a:rPr lang="en-GB" sz="2400" dirty="0" smtClean="0">
                <a:solidFill>
                  <a:srgbClr val="0000FF"/>
                </a:solidFill>
              </a:rPr>
              <a:t>           </a:t>
            </a:r>
          </a:p>
          <a:p>
            <a:pPr indent="-342900" eaLnBrk="1" fontAlgn="auto" hangingPunct="1">
              <a:lnSpc>
                <a:spcPts val="2280"/>
              </a:lnSpc>
              <a:spcBef>
                <a:spcPts val="0"/>
              </a:spcBef>
              <a:spcAft>
                <a:spcPts val="1616"/>
              </a:spcAft>
              <a:buFont typeface="Arial" pitchFamily="34" charset="0"/>
              <a:buChar char="•"/>
              <a:defRPr/>
            </a:pPr>
            <a:r>
              <a:rPr lang="en-GB" sz="2400" b="1" dirty="0" smtClean="0"/>
              <a:t>Kooth: </a:t>
            </a:r>
            <a:r>
              <a:rPr lang="en-GB" sz="2400" dirty="0" smtClean="0"/>
              <a:t>Online Counselling for young people</a:t>
            </a:r>
            <a:r>
              <a:rPr lang="en-GB" sz="2400" dirty="0" smtClean="0">
                <a:solidFill>
                  <a:srgbClr val="0000FF"/>
                </a:solidFill>
              </a:rPr>
              <a:t>, </a:t>
            </a:r>
            <a:r>
              <a:rPr lang="en-GB" sz="2400" dirty="0" smtClean="0">
                <a:solidFill>
                  <a:srgbClr val="0000FF"/>
                </a:solidFill>
                <a:hlinkClick r:id="rId3"/>
              </a:rPr>
              <a:t>www.kooth.com</a:t>
            </a:r>
            <a:r>
              <a:rPr lang="en-GB" sz="2400" dirty="0" smtClean="0">
                <a:solidFill>
                  <a:srgbClr val="0000FF"/>
                </a:solidFill>
              </a:rPr>
              <a:t>                                                       </a:t>
            </a:r>
          </a:p>
          <a:p>
            <a:pPr eaLnBrk="1" fontAlgn="auto" hangingPunct="1">
              <a:lnSpc>
                <a:spcPts val="2280"/>
              </a:lnSpc>
              <a:spcBef>
                <a:spcPts val="0"/>
              </a:spcBef>
              <a:spcAft>
                <a:spcPts val="1616"/>
              </a:spcAft>
              <a:defRPr/>
            </a:pPr>
            <a:endParaRPr lang="en-GB" dirty="0" smtClean="0"/>
          </a:p>
          <a:p>
            <a:pPr indent="-342900" eaLnBrk="1" fontAlgn="auto" hangingPunct="1">
              <a:lnSpc>
                <a:spcPts val="2280"/>
              </a:lnSpc>
              <a:spcBef>
                <a:spcPts val="0"/>
              </a:spcBef>
              <a:spcAft>
                <a:spcPts val="1616"/>
              </a:spcAft>
              <a:buFont typeface="Arial" pitchFamily="34" charset="0"/>
              <a:buChar char="•"/>
              <a:defRPr/>
            </a:pPr>
            <a:endParaRPr lang="en-GB" dirty="0"/>
          </a:p>
        </p:txBody>
      </p:sp>
    </p:spTree>
    <p:extLst>
      <p:ext uri="{BB962C8B-B14F-4D97-AF65-F5344CB8AC3E}">
        <p14:creationId xmlns:p14="http://schemas.microsoft.com/office/powerpoint/2010/main" val="280973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available</a:t>
            </a:r>
            <a:endParaRPr lang="en-GB" dirty="0"/>
          </a:p>
        </p:txBody>
      </p:sp>
      <p:sp>
        <p:nvSpPr>
          <p:cNvPr id="3" name="Content Placeholder 2"/>
          <p:cNvSpPr>
            <a:spLocks noGrp="1"/>
          </p:cNvSpPr>
          <p:nvPr>
            <p:ph idx="1"/>
          </p:nvPr>
        </p:nvSpPr>
        <p:spPr>
          <a:xfrm>
            <a:off x="457200" y="1340768"/>
            <a:ext cx="8229600" cy="4464496"/>
          </a:xfrm>
        </p:spPr>
        <p:txBody>
          <a:bodyPr/>
          <a:lstStyle/>
          <a:p>
            <a:pPr marL="342900" indent="-342900">
              <a:buFont typeface="Arial" panose="020B0604020202020204" pitchFamily="34" charset="0"/>
              <a:buChar char="•"/>
            </a:pPr>
            <a:r>
              <a:rPr lang="en-GB" sz="2400" dirty="0" smtClean="0"/>
              <a:t>Domestic Abuse</a:t>
            </a:r>
          </a:p>
          <a:p>
            <a:pPr marL="342900" indent="-342900">
              <a:buFont typeface="Arial" panose="020B0604020202020204" pitchFamily="34" charset="0"/>
              <a:buChar char="•"/>
            </a:pPr>
            <a:r>
              <a:rPr lang="en-GB" sz="2400" dirty="0" smtClean="0"/>
              <a:t>Toxic </a:t>
            </a:r>
            <a:r>
              <a:rPr lang="en-GB" sz="2400" dirty="0"/>
              <a:t>Trio – Parental</a:t>
            </a:r>
          </a:p>
          <a:p>
            <a:pPr marL="342900" indent="-342900">
              <a:buFont typeface="Arial" panose="020B0604020202020204" pitchFamily="34" charset="0"/>
              <a:buChar char="•"/>
            </a:pPr>
            <a:r>
              <a:rPr lang="en-GB" sz="2400" dirty="0"/>
              <a:t>Toxic Trio – Adults</a:t>
            </a:r>
          </a:p>
          <a:p>
            <a:pPr marL="342900" indent="-342900">
              <a:buFont typeface="Arial" panose="020B0604020202020204" pitchFamily="34" charset="0"/>
              <a:buChar char="•"/>
            </a:pPr>
            <a:r>
              <a:rPr lang="en-GB" sz="2400" dirty="0"/>
              <a:t>Honour abuse, forced marriage and female genital </a:t>
            </a:r>
            <a:r>
              <a:rPr lang="en-GB" sz="2400" dirty="0" smtClean="0"/>
              <a:t>mutilation</a:t>
            </a:r>
          </a:p>
          <a:p>
            <a:pPr marL="342900" indent="-342900">
              <a:buFont typeface="Arial" panose="020B0604020202020204" pitchFamily="34" charset="0"/>
              <a:buChar char="•"/>
            </a:pPr>
            <a:r>
              <a:rPr lang="en-GB" sz="2400" dirty="0" smtClean="0">
                <a:hlinkClick r:id="rId3"/>
              </a:rPr>
              <a:t>https</a:t>
            </a:r>
            <a:r>
              <a:rPr lang="en-GB" sz="2400" dirty="0">
                <a:hlinkClick r:id="rId3"/>
              </a:rPr>
              <a:t>://www.rbscb.org/multi-agency-training-courses/courses</a:t>
            </a:r>
            <a:r>
              <a:rPr lang="en-GB" sz="2400" dirty="0" smtClean="0">
                <a:hlinkClick r:id="rId3"/>
              </a:rPr>
              <a:t>/</a:t>
            </a:r>
            <a:r>
              <a:rPr lang="en-GB" sz="2400" dirty="0" smtClean="0"/>
              <a:t> </a:t>
            </a:r>
          </a:p>
          <a:p>
            <a:pPr algn="ctr"/>
            <a:r>
              <a:rPr lang="en-GB" sz="2800" i="1" dirty="0" smtClean="0">
                <a:solidFill>
                  <a:schemeClr val="accent3"/>
                </a:solidFill>
              </a:rPr>
              <a:t>What other training would you like to see?</a:t>
            </a:r>
          </a:p>
        </p:txBody>
      </p:sp>
    </p:spTree>
    <p:extLst>
      <p:ext uri="{BB962C8B-B14F-4D97-AF65-F5344CB8AC3E}">
        <p14:creationId xmlns:p14="http://schemas.microsoft.com/office/powerpoint/2010/main" val="133114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Contacts</a:t>
            </a:r>
            <a:endParaRPr lang="en-GB" sz="2400" dirty="0"/>
          </a:p>
        </p:txBody>
      </p:sp>
      <p:sp>
        <p:nvSpPr>
          <p:cNvPr id="3" name="Content Placeholder 2"/>
          <p:cNvSpPr>
            <a:spLocks noGrp="1"/>
          </p:cNvSpPr>
          <p:nvPr>
            <p:ph idx="1"/>
          </p:nvPr>
        </p:nvSpPr>
        <p:spPr>
          <a:xfrm>
            <a:off x="457200" y="1124744"/>
            <a:ext cx="8229600" cy="4680520"/>
          </a:xfrm>
        </p:spPr>
        <p:txBody>
          <a:bodyPr>
            <a:normAutofit fontScale="32500" lnSpcReduction="20000"/>
          </a:bodyPr>
          <a:lstStyle/>
          <a:p>
            <a:pPr>
              <a:spcAft>
                <a:spcPts val="0"/>
              </a:spcAft>
            </a:pPr>
            <a:r>
              <a:rPr lang="en-GB" sz="3800" b="1" u="sng" dirty="0" smtClean="0"/>
              <a:t>Jaria Hussain-Lala Early Help Officer</a:t>
            </a:r>
            <a:r>
              <a:rPr lang="en-GB" sz="3800" dirty="0" smtClean="0"/>
              <a:t> </a:t>
            </a:r>
            <a:r>
              <a:rPr lang="en-GB" sz="3800" b="1" dirty="0" smtClean="0"/>
              <a:t> </a:t>
            </a:r>
            <a:r>
              <a:rPr lang="en-GB" sz="3800" dirty="0" smtClean="0"/>
              <a:t>Email: Jaria.Hussain-lala</a:t>
            </a:r>
            <a:r>
              <a:rPr lang="en-GB" sz="3800" dirty="0" smtClean="0">
                <a:hlinkClick r:id="rId3"/>
              </a:rPr>
              <a:t>@rochdale.gov.uk</a:t>
            </a:r>
            <a:r>
              <a:rPr lang="en-GB" sz="3800" dirty="0" smtClean="0"/>
              <a:t>  Tel: 925836</a:t>
            </a:r>
          </a:p>
          <a:p>
            <a:pPr>
              <a:spcAft>
                <a:spcPts val="0"/>
              </a:spcAft>
            </a:pPr>
            <a:r>
              <a:rPr lang="en-GB" sz="3800" b="1" u="sng" dirty="0" smtClean="0"/>
              <a:t>Complex Early Help and Safeguarding Hub (E-HASH) </a:t>
            </a:r>
          </a:p>
          <a:p>
            <a:pPr>
              <a:spcAft>
                <a:spcPts val="0"/>
              </a:spcAft>
            </a:pPr>
            <a:r>
              <a:rPr lang="en-GB" sz="3800" dirty="0" smtClean="0"/>
              <a:t>Tel: 	</a:t>
            </a:r>
            <a:r>
              <a:rPr lang="en-US" sz="3800" dirty="0" smtClean="0"/>
              <a:t>0300 </a:t>
            </a:r>
            <a:r>
              <a:rPr lang="en-US" sz="3800" dirty="0"/>
              <a:t>303 0440 (8.30am - </a:t>
            </a:r>
            <a:r>
              <a:rPr lang="en-US" sz="3800" dirty="0" smtClean="0"/>
              <a:t>4.45pm</a:t>
            </a:r>
            <a:r>
              <a:rPr lang="en-US" sz="3800" dirty="0"/>
              <a:t>)     </a:t>
            </a:r>
            <a:r>
              <a:rPr lang="en-US" sz="3800" dirty="0" smtClean="0"/>
              <a:t> </a:t>
            </a:r>
            <a:r>
              <a:rPr lang="en-US" sz="3800" dirty="0"/>
              <a:t>            </a:t>
            </a:r>
            <a:r>
              <a:rPr lang="en-US" sz="3800" dirty="0" smtClean="0"/>
              <a:t>    	          	           	0300 303 </a:t>
            </a:r>
            <a:r>
              <a:rPr lang="en-US" sz="3800" dirty="0"/>
              <a:t>8875 (out of office hours)</a:t>
            </a:r>
          </a:p>
          <a:p>
            <a:pPr>
              <a:spcAft>
                <a:spcPts val="0"/>
              </a:spcAft>
            </a:pPr>
            <a:r>
              <a:rPr lang="en-US" sz="3800" dirty="0"/>
              <a:t>E</a:t>
            </a:r>
            <a:r>
              <a:rPr lang="en-US" sz="3800" dirty="0" smtClean="0"/>
              <a:t>mail</a:t>
            </a:r>
            <a:r>
              <a:rPr lang="en-US" sz="3800" dirty="0"/>
              <a:t>:</a:t>
            </a:r>
            <a:r>
              <a:rPr lang="en-US" sz="3800" b="1" dirty="0"/>
              <a:t> </a:t>
            </a:r>
            <a:r>
              <a:rPr lang="en-US" sz="3800" b="1" dirty="0" smtClean="0"/>
              <a:t>	</a:t>
            </a:r>
            <a:r>
              <a:rPr lang="en-US" sz="3800" b="1" dirty="0" smtClean="0">
                <a:hlinkClick r:id="rId4"/>
              </a:rPr>
              <a:t>ehash@rochdale.gov.uk</a:t>
            </a:r>
            <a:endParaRPr lang="en-US" sz="3800" b="1" dirty="0" smtClean="0"/>
          </a:p>
          <a:p>
            <a:pPr>
              <a:spcAft>
                <a:spcPts val="0"/>
              </a:spcAft>
            </a:pPr>
            <a:endParaRPr lang="en-GB" sz="3800" b="1" u="sng" dirty="0" smtClean="0"/>
          </a:p>
          <a:p>
            <a:pPr>
              <a:spcAft>
                <a:spcPts val="0"/>
              </a:spcAft>
            </a:pPr>
            <a:r>
              <a:rPr lang="en-GB" sz="3800" b="1" u="sng" dirty="0" smtClean="0"/>
              <a:t>Locality Leads</a:t>
            </a:r>
            <a:r>
              <a:rPr lang="en-GB" sz="3800" b="1" dirty="0" smtClean="0"/>
              <a:t>:</a:t>
            </a:r>
          </a:p>
          <a:p>
            <a:pPr>
              <a:spcAft>
                <a:spcPts val="0"/>
              </a:spcAft>
            </a:pPr>
            <a:r>
              <a:rPr lang="en-GB" sz="3800" b="1" dirty="0" smtClean="0"/>
              <a:t>Rochdale: </a:t>
            </a:r>
            <a:r>
              <a:rPr lang="en-GB" sz="3800" dirty="0">
                <a:hlinkClick r:id="rId5"/>
              </a:rPr>
              <a:t>carlie.ford@rochdale.gov.uk</a:t>
            </a:r>
            <a:endParaRPr lang="en-GB" sz="3800" b="1" dirty="0" smtClean="0"/>
          </a:p>
          <a:p>
            <a:pPr>
              <a:spcAft>
                <a:spcPts val="0"/>
              </a:spcAft>
            </a:pPr>
            <a:r>
              <a:rPr lang="en-GB" sz="3800" b="1" dirty="0" smtClean="0"/>
              <a:t>Middleton: </a:t>
            </a:r>
            <a:r>
              <a:rPr lang="en-GB" sz="3800" dirty="0" smtClean="0">
                <a:hlinkClick r:id="rId6"/>
              </a:rPr>
              <a:t>donna.stockton@rochdale.gov.uk</a:t>
            </a:r>
            <a:r>
              <a:rPr lang="en-GB" sz="3800" dirty="0" smtClean="0"/>
              <a:t> </a:t>
            </a:r>
            <a:endParaRPr lang="en-GB" sz="3800" b="1" dirty="0" smtClean="0"/>
          </a:p>
          <a:p>
            <a:pPr>
              <a:spcAft>
                <a:spcPts val="0"/>
              </a:spcAft>
            </a:pPr>
            <a:r>
              <a:rPr lang="en-GB" sz="3800" b="1" dirty="0" smtClean="0"/>
              <a:t>Heywood: </a:t>
            </a:r>
            <a:r>
              <a:rPr lang="en-GB" sz="3800" dirty="0">
                <a:hlinkClick r:id="rId7"/>
              </a:rPr>
              <a:t>kim.brogan@rochdale.gov.uk</a:t>
            </a:r>
            <a:endParaRPr lang="en-GB" sz="3800" b="1" dirty="0" smtClean="0"/>
          </a:p>
          <a:p>
            <a:pPr>
              <a:spcAft>
                <a:spcPts val="0"/>
              </a:spcAft>
            </a:pPr>
            <a:r>
              <a:rPr lang="en-GB" sz="3800" b="1" dirty="0" smtClean="0"/>
              <a:t>Pennines: </a:t>
            </a:r>
            <a:r>
              <a:rPr lang="en-GB" sz="3800" dirty="0" smtClean="0">
                <a:hlinkClick r:id="rId8"/>
              </a:rPr>
              <a:t>deborah.stelling@rochdale.gov.uk</a:t>
            </a:r>
            <a:endParaRPr lang="en-GB" sz="3800" dirty="0" smtClean="0"/>
          </a:p>
          <a:p>
            <a:pPr>
              <a:spcAft>
                <a:spcPts val="0"/>
              </a:spcAft>
            </a:pPr>
            <a:endParaRPr lang="en-GB" sz="3800" b="1" dirty="0"/>
          </a:p>
          <a:p>
            <a:pPr>
              <a:spcAft>
                <a:spcPts val="0"/>
              </a:spcAft>
            </a:pPr>
            <a:r>
              <a:rPr lang="en-GB" sz="3800" b="1" u="sng" dirty="0" smtClean="0"/>
              <a:t>Rochdale DVA Website</a:t>
            </a:r>
            <a:r>
              <a:rPr lang="en-GB" sz="3800" dirty="0" smtClean="0"/>
              <a:t>: </a:t>
            </a:r>
            <a:r>
              <a:rPr lang="en-GB" sz="3800" u="sng" dirty="0" smtClean="0">
                <a:hlinkClick r:id="rId9"/>
              </a:rPr>
              <a:t>http://rochdale.gov.uk/health-and-wellbeing/domestic-violence-and-abuse/Pages/domestic-violence-and-abuse.aspx</a:t>
            </a:r>
            <a:endParaRPr lang="en-GB" sz="3800" u="sng" dirty="0" smtClean="0"/>
          </a:p>
          <a:p>
            <a:pPr>
              <a:spcAft>
                <a:spcPts val="0"/>
              </a:spcAft>
            </a:pPr>
            <a:r>
              <a:rPr lang="en-GB" sz="3800" b="1" u="sng" dirty="0" smtClean="0"/>
              <a:t>Early Help Assessment</a:t>
            </a:r>
            <a:r>
              <a:rPr lang="en-GB" sz="3800" u="sng" dirty="0" smtClean="0"/>
              <a:t>: </a:t>
            </a:r>
            <a:r>
              <a:rPr lang="en-GB" sz="3800" dirty="0">
                <a:hlinkClick r:id="rId10"/>
              </a:rPr>
              <a:t>http://www.rochdale.gov.uk/children-and-childcare/how-we-deliver-childrens-serv/Pages/eha-for-professionals.aspx</a:t>
            </a:r>
            <a:r>
              <a:rPr lang="en-GB" sz="3800" dirty="0"/>
              <a:t> </a:t>
            </a:r>
          </a:p>
          <a:p>
            <a:pPr>
              <a:spcAft>
                <a:spcPts val="0"/>
              </a:spcAft>
            </a:pPr>
            <a:endParaRPr lang="en-GB" sz="2000" u="sng" dirty="0" smtClean="0"/>
          </a:p>
          <a:p>
            <a:endParaRPr lang="en-GB" sz="2800" b="1" dirty="0"/>
          </a:p>
        </p:txBody>
      </p:sp>
    </p:spTree>
    <p:extLst>
      <p:ext uri="{BB962C8B-B14F-4D97-AF65-F5344CB8AC3E}">
        <p14:creationId xmlns:p14="http://schemas.microsoft.com/office/powerpoint/2010/main" val="174313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DVA Overview of session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dirty="0">
                <a:latin typeface="Trebuchet MS" panose="020B0603020202020204" pitchFamily="34" charset="0"/>
              </a:rPr>
              <a:t>Consider how to recognise Domestic Abuse (DA)</a:t>
            </a:r>
          </a:p>
          <a:p>
            <a:pPr marL="342900" indent="-342900">
              <a:buFont typeface="Arial" panose="020B0604020202020204" pitchFamily="34" charset="0"/>
              <a:buChar char="•"/>
            </a:pPr>
            <a:r>
              <a:rPr lang="en-GB" sz="2000" dirty="0">
                <a:latin typeface="Trebuchet MS" panose="020B0603020202020204" pitchFamily="34" charset="0"/>
              </a:rPr>
              <a:t>Consider some barriers to </a:t>
            </a:r>
            <a:r>
              <a:rPr lang="en-GB" sz="2000" dirty="0" smtClean="0">
                <a:latin typeface="Trebuchet MS" panose="020B0603020202020204" pitchFamily="34" charset="0"/>
              </a:rPr>
              <a:t>disclosure</a:t>
            </a:r>
          </a:p>
          <a:p>
            <a:pPr marL="342900" indent="-342900">
              <a:buFont typeface="Arial" panose="020B0604020202020204" pitchFamily="34" charset="0"/>
              <a:buChar char="•"/>
            </a:pPr>
            <a:r>
              <a:rPr lang="en-GB" sz="2000" dirty="0" smtClean="0">
                <a:latin typeface="Trebuchet MS" panose="020B0603020202020204" pitchFamily="34" charset="0"/>
              </a:rPr>
              <a:t>Impact on adults/children </a:t>
            </a:r>
          </a:p>
          <a:p>
            <a:pPr marL="342900" indent="-342900">
              <a:buFont typeface="Arial" panose="020B0604020202020204" pitchFamily="34" charset="0"/>
              <a:buChar char="•"/>
            </a:pPr>
            <a:r>
              <a:rPr lang="en-GB" sz="2000" dirty="0" smtClean="0">
                <a:latin typeface="Trebuchet MS" panose="020B0603020202020204" pitchFamily="34" charset="0"/>
              </a:rPr>
              <a:t>Dealing with a disclosure </a:t>
            </a: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Where to get Help </a:t>
            </a:r>
          </a:p>
          <a:p>
            <a:endParaRPr lang="en-GB" dirty="0"/>
          </a:p>
        </p:txBody>
      </p:sp>
    </p:spTree>
    <p:extLst>
      <p:ext uri="{BB962C8B-B14F-4D97-AF65-F5344CB8AC3E}">
        <p14:creationId xmlns:p14="http://schemas.microsoft.com/office/powerpoint/2010/main" val="210839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7"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9462E5F-FBB5-42C5-A333-C4B8846E2964}"/>
              </a:ext>
            </a:extLst>
          </p:cNvPr>
          <p:cNvSpPr>
            <a:spLocks noGrp="1"/>
          </p:cNvSpPr>
          <p:nvPr>
            <p:ph type="title"/>
          </p:nvPr>
        </p:nvSpPr>
        <p:spPr>
          <a:xfrm>
            <a:off x="647272" y="1012004"/>
            <a:ext cx="2562119" cy="4795408"/>
          </a:xfrm>
        </p:spPr>
        <p:txBody>
          <a:bodyPr>
            <a:normAutofit/>
          </a:bodyPr>
          <a:lstStyle/>
          <a:p>
            <a:r>
              <a:rPr lang="en-GB" dirty="0">
                <a:solidFill>
                  <a:srgbClr val="FFFFFF"/>
                </a:solidFill>
                <a:latin typeface="Arial" panose="020B0604020202020204" pitchFamily="34" charset="0"/>
                <a:cs typeface="Arial" panose="020B0604020202020204" pitchFamily="34" charset="0"/>
              </a:rPr>
              <a:t>Domestic Abuse: Facts &amp; Figures</a:t>
            </a:r>
          </a:p>
        </p:txBody>
      </p:sp>
      <p:graphicFrame>
        <p:nvGraphicFramePr>
          <p:cNvPr id="5" name="Content Placeholder 2">
            <a:extLst>
              <a:ext uri="{FF2B5EF4-FFF2-40B4-BE49-F238E27FC236}">
                <a16:creationId xmlns:a16="http://schemas.microsoft.com/office/drawing/2014/main" xmlns="" id="{0C6FF5ED-B2CC-4A3B-97FF-8732CBB1EEC5}"/>
              </a:ext>
            </a:extLst>
          </p:cNvPr>
          <p:cNvGraphicFramePr>
            <a:graphicFrameLocks noGrp="1"/>
          </p:cNvGraphicFramePr>
          <p:nvPr>
            <p:ph idx="1"/>
            <p:extLst>
              <p:ext uri="{D42A27DB-BD31-4B8C-83A1-F6EECF244321}">
                <p14:modId xmlns:p14="http://schemas.microsoft.com/office/powerpoint/2010/main" val="217912515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487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5122912" cy="656752"/>
          </a:xfrm>
        </p:spPr>
        <p:txBody>
          <a:bodyPr>
            <a:noAutofit/>
          </a:bodyPr>
          <a:lstStyle/>
          <a:p>
            <a:r>
              <a:rPr lang="en-GB" sz="2400" dirty="0" smtClean="0"/>
              <a:t>Local Statistics</a:t>
            </a:r>
            <a:endParaRPr lang="en-GB" sz="2400" dirty="0"/>
          </a:p>
        </p:txBody>
      </p:sp>
      <p:sp>
        <p:nvSpPr>
          <p:cNvPr id="3" name="Content Placeholder 2"/>
          <p:cNvSpPr>
            <a:spLocks noGrp="1"/>
          </p:cNvSpPr>
          <p:nvPr>
            <p:ph idx="1"/>
          </p:nvPr>
        </p:nvSpPr>
        <p:spPr>
          <a:xfrm>
            <a:off x="457200" y="1412776"/>
            <a:ext cx="8229600" cy="4392488"/>
          </a:xfrm>
        </p:spPr>
        <p:txBody>
          <a:bodyPr>
            <a:normAutofit/>
          </a:bodyPr>
          <a:lstStyle/>
          <a:p>
            <a:pPr marL="0" indent="0">
              <a:buNone/>
            </a:pPr>
            <a:endParaRPr lang="en-GB" sz="2800" dirty="0" smtClean="0"/>
          </a:p>
          <a:p>
            <a:pPr marL="0" indent="0">
              <a:buNone/>
            </a:pPr>
            <a:endParaRPr lang="en-GB" sz="1800" dirty="0" smtClean="0"/>
          </a:p>
        </p:txBody>
      </p:sp>
      <p:sp>
        <p:nvSpPr>
          <p:cNvPr id="5" name="Rectangle 4"/>
          <p:cNvSpPr/>
          <p:nvPr/>
        </p:nvSpPr>
        <p:spPr>
          <a:xfrm>
            <a:off x="467544" y="1412777"/>
            <a:ext cx="8208912" cy="4801314"/>
          </a:xfrm>
          <a:prstGeom prst="rect">
            <a:avLst/>
          </a:prstGeom>
        </p:spPr>
        <p:txBody>
          <a:bodyPr wrap="square">
            <a:spAutoFit/>
          </a:bodyPr>
          <a:lstStyle/>
          <a:p>
            <a:pPr marL="285750" indent="-285750">
              <a:buFont typeface="Arial" panose="020B0604020202020204" pitchFamily="34" charset="0"/>
              <a:buChar char="•"/>
            </a:pPr>
            <a:r>
              <a:rPr lang="en-GB" dirty="0"/>
              <a:t>Since August 2011 there have been </a:t>
            </a:r>
            <a:r>
              <a:rPr lang="en-GB" dirty="0" smtClean="0"/>
              <a:t>13 domestic homicide reviews in Rochdale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Since 2012 there have been 16 serious case reviews – 50% of these had DV as a factor, </a:t>
            </a:r>
            <a:r>
              <a:rPr lang="en-GB" dirty="0"/>
              <a:t>Learning includes: recognising the signs, understanding and responding to domestic abuse and considering the impact of on a child/young person</a:t>
            </a:r>
            <a:r>
              <a:rPr lang="en-GB" dirty="0" smtClean="0"/>
              <a:t>.</a:t>
            </a:r>
          </a:p>
          <a:p>
            <a:pPr marL="285750" indent="-285750">
              <a:buFont typeface="Arial" panose="020B0604020202020204" pitchFamily="34" charset="0"/>
              <a:buChar char="•"/>
            </a:pPr>
            <a:endParaRPr lang="en-GB" dirty="0" smtClean="0"/>
          </a:p>
          <a:p>
            <a:r>
              <a:rPr lang="en-GB" dirty="0" smtClean="0"/>
              <a:t>In 2018:</a:t>
            </a:r>
          </a:p>
          <a:p>
            <a:pPr marL="285750" indent="-285750">
              <a:buFont typeface="Arial" panose="020B0604020202020204" pitchFamily="34" charset="0"/>
              <a:buChar char="•"/>
            </a:pPr>
            <a:r>
              <a:rPr lang="en-GB" dirty="0"/>
              <a:t>T</a:t>
            </a:r>
            <a:r>
              <a:rPr lang="en-GB" dirty="0" smtClean="0"/>
              <a:t>here were 3286 Police DV incidents, 66% had children present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66% of the child protection plans initiated had DV as a feature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59% of children taken into Local Authority care had DV as a feature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40219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00"/>
            <a:ext cx="4114800" cy="1304824"/>
          </a:xfrm>
        </p:spPr>
        <p:txBody>
          <a:bodyPr>
            <a:normAutofit/>
          </a:bodyPr>
          <a:lstStyle/>
          <a:p>
            <a:r>
              <a:rPr lang="en-GB" sz="4000" dirty="0" smtClean="0">
                <a:latin typeface="Arial" panose="020B0604020202020204" pitchFamily="34" charset="0"/>
                <a:cs typeface="Arial" panose="020B0604020202020204" pitchFamily="34" charset="0"/>
              </a:rPr>
              <a:t>Impact on Adults</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Increased mental health issues</a:t>
            </a:r>
          </a:p>
          <a:p>
            <a:r>
              <a:rPr lang="en-GB" dirty="0" smtClean="0">
                <a:latin typeface="Arial" panose="020B0604020202020204" pitchFamily="34" charset="0"/>
                <a:cs typeface="Arial" panose="020B0604020202020204" pitchFamily="34" charset="0"/>
              </a:rPr>
              <a:t>Homelessness</a:t>
            </a:r>
          </a:p>
          <a:p>
            <a:r>
              <a:rPr lang="en-GB" dirty="0" smtClean="0">
                <a:latin typeface="Arial" panose="020B0604020202020204" pitchFamily="34" charset="0"/>
                <a:cs typeface="Arial" panose="020B0604020202020204" pitchFamily="34" charset="0"/>
              </a:rPr>
              <a:t>Substance misuse </a:t>
            </a:r>
          </a:p>
          <a:p>
            <a:r>
              <a:rPr lang="en-GB" dirty="0" smtClean="0">
                <a:latin typeface="Arial" panose="020B0604020202020204" pitchFamily="34" charset="0"/>
                <a:cs typeface="Arial" panose="020B0604020202020204" pitchFamily="34" charset="0"/>
              </a:rPr>
              <a:t>Poor health physical health</a:t>
            </a:r>
          </a:p>
          <a:p>
            <a:r>
              <a:rPr lang="en-GB" dirty="0" smtClean="0">
                <a:latin typeface="Arial" panose="020B0604020202020204" pitchFamily="34" charset="0"/>
                <a:cs typeface="Arial" panose="020B0604020202020204" pitchFamily="34" charset="0"/>
              </a:rPr>
              <a:t>Impact parenting </a:t>
            </a:r>
          </a:p>
          <a:p>
            <a:r>
              <a:rPr lang="en-GB" dirty="0" smtClean="0">
                <a:latin typeface="Arial" panose="020B0604020202020204" pitchFamily="34" charset="0"/>
                <a:cs typeface="Arial" panose="020B0604020202020204" pitchFamily="34" charset="0"/>
              </a:rPr>
              <a:t>Strong correlation of Debt and Domestic abuse</a:t>
            </a:r>
          </a:p>
          <a:p>
            <a:r>
              <a:rPr lang="en-GB" dirty="0" smtClean="0">
                <a:latin typeface="Arial" panose="020B0604020202020204" pitchFamily="34" charset="0"/>
                <a:cs typeface="Arial" panose="020B0604020202020204" pitchFamily="34" charset="0"/>
              </a:rPr>
              <a:t>Learning/employment </a:t>
            </a:r>
          </a:p>
          <a:p>
            <a:endParaRPr lang="en-GB" dirty="0"/>
          </a:p>
        </p:txBody>
      </p:sp>
    </p:spTree>
    <p:extLst>
      <p:ext uri="{BB962C8B-B14F-4D97-AF65-F5344CB8AC3E}">
        <p14:creationId xmlns:p14="http://schemas.microsoft.com/office/powerpoint/2010/main" val="418352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715" y="231889"/>
            <a:ext cx="8274571" cy="6458703"/>
          </a:xfrm>
          <a:prstGeom prst="rect">
            <a:avLst/>
          </a:prstGeom>
          <a:gradFill>
            <a:gsLst>
              <a:gs pos="0">
                <a:schemeClr val="accent1">
                  <a:lumMod val="40000"/>
                  <a:lumOff val="60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59" y="485696"/>
            <a:ext cx="3762532" cy="566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4768786">
            <a:off x="-333125" y="3305483"/>
            <a:ext cx="6449100" cy="646331"/>
          </a:xfrm>
          <a:prstGeom prst="rect">
            <a:avLst/>
          </a:prstGeom>
          <a:noFill/>
        </p:spPr>
        <p:txBody>
          <a:bodyPr wrap="square" lIns="91440" tIns="45720" rIns="91440" bIns="45720">
            <a:spAutoFit/>
          </a:bodyPr>
          <a:lstStyle/>
          <a:p>
            <a:pPr algn="ctr"/>
            <a:r>
              <a:rPr lang="en-US" sz="3600" b="1" dirty="0" smtClean="0">
                <a:ln w="10541" cmpd="sng">
                  <a:solidFill>
                    <a:srgbClr val="7D7D7D">
                      <a:tint val="100000"/>
                      <a:shade val="100000"/>
                      <a:satMod val="110000"/>
                    </a:srgbClr>
                  </a:solidFill>
                  <a:prstDash val="solid"/>
                </a:ln>
                <a:solidFill>
                  <a:srgbClr val="FF0000"/>
                </a:solidFill>
              </a:rPr>
              <a:t>Why didn’t I ask for help?</a:t>
            </a:r>
            <a:endParaRPr lang="en-US" sz="3600" b="1" cap="none" spc="0" dirty="0">
              <a:ln w="10541" cmpd="sng">
                <a:solidFill>
                  <a:srgbClr val="7D7D7D">
                    <a:tint val="100000"/>
                    <a:shade val="100000"/>
                    <a:satMod val="110000"/>
                  </a:srgbClr>
                </a:solidFill>
                <a:prstDash val="solid"/>
              </a:ln>
              <a:solidFill>
                <a:srgbClr val="FF0000"/>
              </a:solidFill>
              <a:effectLs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565" y="304321"/>
            <a:ext cx="3220115" cy="623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16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E30615"/>
                </a:solidFill>
                <a:latin typeface="Trebuchet MS"/>
                <a:cs typeface="Trebuchet MS"/>
              </a:rPr>
              <a:t>Why don’t they just leave?</a:t>
            </a:r>
            <a:endParaRPr lang="en-US" b="1" dirty="0">
              <a:solidFill>
                <a:srgbClr val="E30615"/>
              </a:solidFill>
              <a:latin typeface="Trebuchet MS"/>
              <a:cs typeface="Trebuchet MS"/>
            </a:endParaRPr>
          </a:p>
        </p:txBody>
      </p:sp>
      <p:sp>
        <p:nvSpPr>
          <p:cNvPr id="9" name="Content Placeholder 8"/>
          <p:cNvSpPr>
            <a:spLocks noGrp="1"/>
          </p:cNvSpPr>
          <p:nvPr>
            <p:ph sz="half" idx="1"/>
          </p:nvPr>
        </p:nvSpPr>
        <p:spPr>
          <a:xfrm>
            <a:off x="457200" y="1268761"/>
            <a:ext cx="4038600" cy="4857404"/>
          </a:xfrm>
          <a:solidFill>
            <a:schemeClr val="bg1">
              <a:lumMod val="85000"/>
            </a:schemeClr>
          </a:solidFill>
        </p:spPr>
        <p:txBody>
          <a:bodyPr>
            <a:normAutofit fontScale="25000" lnSpcReduction="20000"/>
          </a:bodyPr>
          <a:lstStyle/>
          <a:p>
            <a:pPr marL="0" indent="0">
              <a:buNone/>
            </a:pPr>
            <a:r>
              <a:rPr lang="en-GB" sz="7200" dirty="0" smtClean="0">
                <a:latin typeface="Trebuchet MS" panose="020B0603020202020204" pitchFamily="34" charset="0"/>
              </a:rPr>
              <a:t>Losses</a:t>
            </a:r>
          </a:p>
          <a:p>
            <a:r>
              <a:rPr lang="en-GB" sz="7200" dirty="0" smtClean="0">
                <a:latin typeface="Trebuchet MS" panose="020B0603020202020204" pitchFamily="34" charset="0"/>
              </a:rPr>
              <a:t>Home/House </a:t>
            </a:r>
          </a:p>
          <a:p>
            <a:r>
              <a:rPr lang="en-GB" sz="7200" dirty="0" smtClean="0">
                <a:latin typeface="Trebuchet MS" panose="020B0603020202020204" pitchFamily="34" charset="0"/>
              </a:rPr>
              <a:t>Family Life</a:t>
            </a:r>
          </a:p>
          <a:p>
            <a:r>
              <a:rPr lang="en-GB" sz="7200" dirty="0" smtClean="0">
                <a:latin typeface="Trebuchet MS" panose="020B0603020202020204" pitchFamily="34" charset="0"/>
              </a:rPr>
              <a:t>Job</a:t>
            </a:r>
          </a:p>
          <a:p>
            <a:r>
              <a:rPr lang="en-GB" sz="7200" dirty="0" smtClean="0">
                <a:latin typeface="Trebuchet MS" panose="020B0603020202020204" pitchFamily="34" charset="0"/>
              </a:rPr>
              <a:t>Belongings</a:t>
            </a:r>
          </a:p>
          <a:p>
            <a:r>
              <a:rPr lang="en-GB" sz="7200" dirty="0" smtClean="0">
                <a:latin typeface="Trebuchet MS" panose="020B0603020202020204" pitchFamily="34" charset="0"/>
              </a:rPr>
              <a:t>Safety</a:t>
            </a:r>
          </a:p>
          <a:p>
            <a:r>
              <a:rPr lang="en-GB" sz="7200" dirty="0" smtClean="0">
                <a:latin typeface="Trebuchet MS" panose="020B0603020202020204" pitchFamily="34" charset="0"/>
              </a:rPr>
              <a:t>Relationship</a:t>
            </a:r>
          </a:p>
          <a:p>
            <a:r>
              <a:rPr lang="en-GB" sz="7200" dirty="0" smtClean="0">
                <a:latin typeface="Trebuchet MS" panose="020B0603020202020204" pitchFamily="34" charset="0"/>
              </a:rPr>
              <a:t>Support Network	</a:t>
            </a:r>
          </a:p>
          <a:p>
            <a:r>
              <a:rPr lang="en-GB" sz="7200" dirty="0" smtClean="0">
                <a:latin typeface="Trebuchet MS" panose="020B0603020202020204" pitchFamily="34" charset="0"/>
              </a:rPr>
              <a:t>Friends/family		</a:t>
            </a:r>
          </a:p>
          <a:p>
            <a:r>
              <a:rPr lang="en-GB" sz="7200" dirty="0" smtClean="0">
                <a:latin typeface="Trebuchet MS" panose="020B0603020202020204" pitchFamily="34" charset="0"/>
              </a:rPr>
              <a:t>Familiarity	</a:t>
            </a:r>
            <a:r>
              <a:rPr lang="en-GB" dirty="0" smtClean="0">
                <a:latin typeface="Trebuchet MS" panose="020B0603020202020204" pitchFamily="34" charset="0"/>
              </a:rPr>
              <a:t>						</a:t>
            </a:r>
            <a:endParaRPr lang="en-GB" dirty="0">
              <a:latin typeface="Trebuchet MS" panose="020B0603020202020204" pitchFamily="34" charset="0"/>
            </a:endParaRPr>
          </a:p>
        </p:txBody>
      </p:sp>
      <p:sp>
        <p:nvSpPr>
          <p:cNvPr id="3" name="Content Placeholder 2"/>
          <p:cNvSpPr>
            <a:spLocks noGrp="1"/>
          </p:cNvSpPr>
          <p:nvPr>
            <p:ph sz="half" idx="2"/>
          </p:nvPr>
        </p:nvSpPr>
        <p:spPr>
          <a:xfrm>
            <a:off x="4648200" y="1268761"/>
            <a:ext cx="4038600" cy="4857404"/>
          </a:xfrm>
          <a:solidFill>
            <a:schemeClr val="bg1">
              <a:lumMod val="85000"/>
            </a:schemeClr>
          </a:solidFill>
        </p:spPr>
        <p:txBody>
          <a:bodyPr>
            <a:normAutofit fontScale="25000" lnSpcReduction="20000"/>
          </a:bodyPr>
          <a:lstStyle/>
          <a:p>
            <a:pPr marL="0" indent="0">
              <a:buNone/>
            </a:pPr>
            <a:r>
              <a:rPr lang="en-GB" sz="6400" dirty="0" smtClean="0">
                <a:latin typeface="Trebuchet MS" panose="020B0603020202020204" pitchFamily="34" charset="0"/>
              </a:rPr>
              <a:t>Gains</a:t>
            </a:r>
          </a:p>
          <a:p>
            <a:r>
              <a:rPr lang="en-GB" sz="6400" dirty="0" smtClean="0">
                <a:latin typeface="Trebuchet MS" panose="020B0603020202020204" pitchFamily="34" charset="0"/>
              </a:rPr>
              <a:t>Peace of mind</a:t>
            </a:r>
          </a:p>
          <a:p>
            <a:r>
              <a:rPr lang="en-GB" sz="6400" dirty="0" smtClean="0">
                <a:latin typeface="Trebuchet MS" panose="020B0603020202020204" pitchFamily="34" charset="0"/>
              </a:rPr>
              <a:t>Freedom</a:t>
            </a:r>
          </a:p>
          <a:p>
            <a:r>
              <a:rPr lang="en-GB" sz="6400" dirty="0" smtClean="0">
                <a:latin typeface="Trebuchet MS" panose="020B0603020202020204" pitchFamily="34" charset="0"/>
              </a:rPr>
              <a:t>New home</a:t>
            </a:r>
          </a:p>
          <a:p>
            <a:r>
              <a:rPr lang="en-GB" sz="6400" dirty="0" smtClean="0">
                <a:latin typeface="Trebuchet MS" panose="020B0603020202020204" pitchFamily="34" charset="0"/>
              </a:rPr>
              <a:t>New job</a:t>
            </a:r>
          </a:p>
          <a:p>
            <a:r>
              <a:rPr lang="en-GB" sz="6400" dirty="0" smtClean="0">
                <a:latin typeface="Trebuchet MS" panose="020B0603020202020204" pitchFamily="34" charset="0"/>
              </a:rPr>
              <a:t>New belongings</a:t>
            </a:r>
          </a:p>
          <a:p>
            <a:r>
              <a:rPr lang="en-GB" sz="6400" dirty="0" smtClean="0">
                <a:latin typeface="Trebuchet MS" panose="020B0603020202020204" pitchFamily="34" charset="0"/>
              </a:rPr>
              <a:t>Safety</a:t>
            </a:r>
          </a:p>
          <a:p>
            <a:r>
              <a:rPr lang="en-GB" sz="6400" dirty="0" smtClean="0">
                <a:latin typeface="Trebuchet MS" panose="020B0603020202020204" pitchFamily="34" charset="0"/>
              </a:rPr>
              <a:t>New relationship</a:t>
            </a:r>
          </a:p>
          <a:p>
            <a:r>
              <a:rPr lang="en-GB" sz="6400" dirty="0" smtClean="0">
                <a:latin typeface="Trebuchet MS" panose="020B0603020202020204" pitchFamily="34" charset="0"/>
              </a:rPr>
              <a:t>New friends </a:t>
            </a:r>
          </a:p>
          <a:p>
            <a:r>
              <a:rPr lang="en-GB" sz="6400" dirty="0" smtClean="0">
                <a:latin typeface="Trebuchet MS" panose="020B0603020202020204" pitchFamily="34" charset="0"/>
              </a:rPr>
              <a:t>New support network</a:t>
            </a:r>
          </a:p>
          <a:p>
            <a:endParaRPr lang="en-GB" dirty="0">
              <a:latin typeface="Trebuchet MS" panose="020B0603020202020204" pitchFamily="34" charset="0"/>
            </a:endParaRPr>
          </a:p>
        </p:txBody>
      </p:sp>
      <p:cxnSp>
        <p:nvCxnSpPr>
          <p:cNvPr id="5" name="Straight Connector 4"/>
          <p:cNvCxnSpPr/>
          <p:nvPr/>
        </p:nvCxnSpPr>
        <p:spPr>
          <a:xfrm>
            <a:off x="571500" y="6310842"/>
            <a:ext cx="81280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763688" y="3645024"/>
            <a:ext cx="4689879" cy="2935106"/>
            <a:chOff x="2429421" y="3263067"/>
            <a:chExt cx="4024969" cy="2863098"/>
          </a:xfrm>
        </p:grpSpPr>
        <p:pic>
          <p:nvPicPr>
            <p:cNvPr id="1029" name="Picture 5" descr="C:\Users\bullj\AppData\Local\Microsoft\Windows\Temporary Internet Files\Content.IE5\IF1XF9AP\jump-across[1].png"/>
            <p:cNvPicPr>
              <a:picLocks noChangeAspect="1" noChangeArrowheads="1"/>
            </p:cNvPicPr>
            <p:nvPr/>
          </p:nvPicPr>
          <p:blipFill rotWithShape="1">
            <a:blip r:embed="rId3">
              <a:extLst>
                <a:ext uri="{28A0092B-C50C-407E-A947-70E740481C1C}">
                  <a14:useLocalDpi xmlns:a14="http://schemas.microsoft.com/office/drawing/2010/main" val="0"/>
                </a:ext>
              </a:extLst>
            </a:blip>
            <a:srcRect b="25759"/>
            <a:stretch/>
          </p:blipFill>
          <p:spPr bwMode="auto">
            <a:xfrm>
              <a:off x="2870906" y="3263067"/>
              <a:ext cx="2719819" cy="27440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29421" y="5751862"/>
              <a:ext cx="885663" cy="374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5568727" y="5751862"/>
              <a:ext cx="885663" cy="374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1879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1000"/>
                                        <p:tgtEl>
                                          <p:spTgt spid="9">
                                            <p:txEl>
                                              <p:pRg st="5" end="5"/>
                                            </p:txEl>
                                          </p:spTgt>
                                        </p:tgtEl>
                                      </p:cBhvr>
                                    </p:animEffect>
                                    <p:anim calcmode="lin" valueType="num">
                                      <p:cBhvr>
                                        <p:cTn id="4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1000"/>
                                        <p:tgtEl>
                                          <p:spTgt spid="9">
                                            <p:txEl>
                                              <p:pRg st="6" end="6"/>
                                            </p:txEl>
                                          </p:spTgt>
                                        </p:tgtEl>
                                      </p:cBhvr>
                                    </p:animEffect>
                                    <p:anim calcmode="lin" valueType="num">
                                      <p:cBhvr>
                                        <p:cTn id="4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1000"/>
                                        <p:tgtEl>
                                          <p:spTgt spid="9">
                                            <p:txEl>
                                              <p:pRg st="7" end="7"/>
                                            </p:txEl>
                                          </p:spTgt>
                                        </p:tgtEl>
                                      </p:cBhvr>
                                    </p:animEffect>
                                    <p:anim calcmode="lin" valueType="num">
                                      <p:cBhvr>
                                        <p:cTn id="5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1000"/>
                                        <p:tgtEl>
                                          <p:spTgt spid="9">
                                            <p:txEl>
                                              <p:pRg st="8" end="8"/>
                                            </p:txEl>
                                          </p:spTgt>
                                        </p:tgtEl>
                                      </p:cBhvr>
                                    </p:animEffect>
                                    <p:anim calcmode="lin" valueType="num">
                                      <p:cBhvr>
                                        <p:cTn id="57"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fade">
                                      <p:cBhvr>
                                        <p:cTn id="61" dur="1000"/>
                                        <p:tgtEl>
                                          <p:spTgt spid="9">
                                            <p:txEl>
                                              <p:pRg st="9" end="9"/>
                                            </p:txEl>
                                          </p:spTgt>
                                        </p:tgtEl>
                                      </p:cBhvr>
                                    </p:animEffect>
                                    <p:anim calcmode="lin" valueType="num">
                                      <p:cBhvr>
                                        <p:cTn id="6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fade">
                                      <p:cBhvr>
                                        <p:cTn id="68" dur="1000"/>
                                        <p:tgtEl>
                                          <p:spTgt spid="3">
                                            <p:txEl>
                                              <p:pRg st="0" end="0"/>
                                            </p:txEl>
                                          </p:spTgt>
                                        </p:tgtEl>
                                      </p:cBhvr>
                                    </p:animEffect>
                                    <p:anim calcmode="lin" valueType="num">
                                      <p:cBhvr>
                                        <p:cTn id="6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Effect transition="in" filter="fade">
                                      <p:cBhvr>
                                        <p:cTn id="75" dur="1000"/>
                                        <p:tgtEl>
                                          <p:spTgt spid="3">
                                            <p:txEl>
                                              <p:pRg st="1" end="1"/>
                                            </p:txEl>
                                          </p:spTgt>
                                        </p:tgtEl>
                                      </p:cBhvr>
                                    </p:animEffect>
                                    <p:anim calcmode="lin" valueType="num">
                                      <p:cBhvr>
                                        <p:cTn id="7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animEffect transition="in" filter="fade">
                                      <p:cBhvr>
                                        <p:cTn id="80" dur="1000"/>
                                        <p:tgtEl>
                                          <p:spTgt spid="3">
                                            <p:txEl>
                                              <p:pRg st="2" end="2"/>
                                            </p:txEl>
                                          </p:spTgt>
                                        </p:tgtEl>
                                      </p:cBhvr>
                                    </p:animEffect>
                                    <p:anim calcmode="lin" valueType="num">
                                      <p:cBhvr>
                                        <p:cTn id="8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fade">
                                      <p:cBhvr>
                                        <p:cTn id="85" dur="1000"/>
                                        <p:tgtEl>
                                          <p:spTgt spid="3">
                                            <p:txEl>
                                              <p:pRg st="3" end="3"/>
                                            </p:txEl>
                                          </p:spTgt>
                                        </p:tgtEl>
                                      </p:cBhvr>
                                    </p:animEffect>
                                    <p:anim calcmode="lin" valueType="num">
                                      <p:cBhvr>
                                        <p:cTn id="8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
                                            <p:txEl>
                                              <p:pRg st="4" end="4"/>
                                            </p:txEl>
                                          </p:spTgt>
                                        </p:tgtEl>
                                        <p:attrNameLst>
                                          <p:attrName>style.visibility</p:attrName>
                                        </p:attrNameLst>
                                      </p:cBhvr>
                                      <p:to>
                                        <p:strVal val="visible"/>
                                      </p:to>
                                    </p:set>
                                    <p:animEffect transition="in" filter="fade">
                                      <p:cBhvr>
                                        <p:cTn id="90" dur="1000"/>
                                        <p:tgtEl>
                                          <p:spTgt spid="3">
                                            <p:txEl>
                                              <p:pRg st="4" end="4"/>
                                            </p:txEl>
                                          </p:spTgt>
                                        </p:tgtEl>
                                      </p:cBhvr>
                                    </p:animEffect>
                                    <p:anim calcmode="lin" valueType="num">
                                      <p:cBhvr>
                                        <p:cTn id="9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Effect transition="in" filter="fade">
                                      <p:cBhvr>
                                        <p:cTn id="95" dur="1000"/>
                                        <p:tgtEl>
                                          <p:spTgt spid="3">
                                            <p:txEl>
                                              <p:pRg st="5" end="5"/>
                                            </p:txEl>
                                          </p:spTgt>
                                        </p:tgtEl>
                                      </p:cBhvr>
                                    </p:animEffect>
                                    <p:anim calcmode="lin" valueType="num">
                                      <p:cBhvr>
                                        <p:cTn id="9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3">
                                            <p:txEl>
                                              <p:pRg st="6" end="6"/>
                                            </p:txEl>
                                          </p:spTgt>
                                        </p:tgtEl>
                                        <p:attrNameLst>
                                          <p:attrName>style.visibility</p:attrName>
                                        </p:attrNameLst>
                                      </p:cBhvr>
                                      <p:to>
                                        <p:strVal val="visible"/>
                                      </p:to>
                                    </p:set>
                                    <p:animEffect transition="in" filter="fade">
                                      <p:cBhvr>
                                        <p:cTn id="100" dur="1000"/>
                                        <p:tgtEl>
                                          <p:spTgt spid="3">
                                            <p:txEl>
                                              <p:pRg st="6" end="6"/>
                                            </p:txEl>
                                          </p:spTgt>
                                        </p:tgtEl>
                                      </p:cBhvr>
                                    </p:animEffect>
                                    <p:anim calcmode="lin" valueType="num">
                                      <p:cBhvr>
                                        <p:cTn id="10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fade">
                                      <p:cBhvr>
                                        <p:cTn id="105" dur="1000"/>
                                        <p:tgtEl>
                                          <p:spTgt spid="3">
                                            <p:txEl>
                                              <p:pRg st="7" end="7"/>
                                            </p:txEl>
                                          </p:spTgt>
                                        </p:tgtEl>
                                      </p:cBhvr>
                                    </p:animEffect>
                                    <p:anim calcmode="lin" valueType="num">
                                      <p:cBhvr>
                                        <p:cTn id="10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
                                            <p:txEl>
                                              <p:pRg st="8" end="8"/>
                                            </p:txEl>
                                          </p:spTgt>
                                        </p:tgtEl>
                                        <p:attrNameLst>
                                          <p:attrName>style.visibility</p:attrName>
                                        </p:attrNameLst>
                                      </p:cBhvr>
                                      <p:to>
                                        <p:strVal val="visible"/>
                                      </p:to>
                                    </p:set>
                                    <p:animEffect transition="in" filter="fade">
                                      <p:cBhvr>
                                        <p:cTn id="110" dur="1000"/>
                                        <p:tgtEl>
                                          <p:spTgt spid="3">
                                            <p:txEl>
                                              <p:pRg st="8" end="8"/>
                                            </p:txEl>
                                          </p:spTgt>
                                        </p:tgtEl>
                                      </p:cBhvr>
                                    </p:animEffect>
                                    <p:anim calcmode="lin" valueType="num">
                                      <p:cBhvr>
                                        <p:cTn id="11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Effect transition="in" filter="fade">
                                      <p:cBhvr>
                                        <p:cTn id="115" dur="1000"/>
                                        <p:tgtEl>
                                          <p:spTgt spid="3">
                                            <p:txEl>
                                              <p:pRg st="9" end="9"/>
                                            </p:txEl>
                                          </p:spTgt>
                                        </p:tgtEl>
                                      </p:cBhvr>
                                    </p:animEffect>
                                    <p:anim calcmode="lin" valueType="num">
                                      <p:cBhvr>
                                        <p:cTn id="11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8"/>
                                        </p:tgtEl>
                                        <p:attrNameLst>
                                          <p:attrName>style.visibility</p:attrName>
                                        </p:attrNameLst>
                                      </p:cBhvr>
                                      <p:to>
                                        <p:strVal val="visible"/>
                                      </p:to>
                                    </p:set>
                                    <p:anim calcmode="lin" valueType="num">
                                      <p:cBhvr additive="base">
                                        <p:cTn id="122" dur="500" fill="hold"/>
                                        <p:tgtEl>
                                          <p:spTgt spid="8"/>
                                        </p:tgtEl>
                                        <p:attrNameLst>
                                          <p:attrName>ppt_x</p:attrName>
                                        </p:attrNameLst>
                                      </p:cBhvr>
                                      <p:tavLst>
                                        <p:tav tm="0">
                                          <p:val>
                                            <p:strVal val="#ppt_x"/>
                                          </p:val>
                                        </p:tav>
                                        <p:tav tm="100000">
                                          <p:val>
                                            <p:strVal val="#ppt_x"/>
                                          </p:val>
                                        </p:tav>
                                      </p:tavLst>
                                    </p:anim>
                                    <p:anim calcmode="lin" valueType="num">
                                      <p:cBhvr additive="base">
                                        <p:cTn id="1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7"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2E097ED-84A5-468C-9520-2D3E8B147CA9}"/>
              </a:ext>
            </a:extLst>
          </p:cNvPr>
          <p:cNvSpPr>
            <a:spLocks noGrp="1"/>
          </p:cNvSpPr>
          <p:nvPr>
            <p:ph type="title"/>
          </p:nvPr>
        </p:nvSpPr>
        <p:spPr>
          <a:xfrm>
            <a:off x="647272" y="1012004"/>
            <a:ext cx="2562119" cy="4795408"/>
          </a:xfrm>
        </p:spPr>
        <p:txBody>
          <a:bodyPr>
            <a:normAutofit/>
          </a:bodyPr>
          <a:lstStyle/>
          <a:p>
            <a:r>
              <a:rPr lang="en-GB" dirty="0">
                <a:solidFill>
                  <a:srgbClr val="FFFFFF"/>
                </a:solidFill>
                <a:latin typeface="Arial" panose="020B0604020202020204" pitchFamily="34" charset="0"/>
                <a:cs typeface="Arial" panose="020B0604020202020204" pitchFamily="34" charset="0"/>
              </a:rPr>
              <a:t>Impact on Children &amp; Young People</a:t>
            </a:r>
          </a:p>
        </p:txBody>
      </p:sp>
      <p:graphicFrame>
        <p:nvGraphicFramePr>
          <p:cNvPr id="5" name="Content Placeholder 2">
            <a:extLst>
              <a:ext uri="{FF2B5EF4-FFF2-40B4-BE49-F238E27FC236}">
                <a16:creationId xmlns:a16="http://schemas.microsoft.com/office/drawing/2014/main" xmlns="" id="{A8000331-78B3-4673-9D79-600141CC816B}"/>
              </a:ext>
            </a:extLst>
          </p:cNvPr>
          <p:cNvGraphicFramePr>
            <a:graphicFrameLocks noGrp="1"/>
          </p:cNvGraphicFramePr>
          <p:nvPr>
            <p:ph idx="1"/>
            <p:extLst>
              <p:ext uri="{D42A27DB-BD31-4B8C-83A1-F6EECF244321}">
                <p14:modId xmlns:p14="http://schemas.microsoft.com/office/powerpoint/2010/main" val="29078596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96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dave B">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in">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lain with Web Address">
  <a:themeElements>
    <a:clrScheme name="Rochdale BC">
      <a:dk1>
        <a:sysClr val="windowText" lastClr="000000"/>
      </a:dk1>
      <a:lt1>
        <a:sysClr val="window" lastClr="FFFFFF"/>
      </a:lt1>
      <a:dk2>
        <a:srgbClr val="1F497D"/>
      </a:dk2>
      <a:lt2>
        <a:srgbClr val="EEECE1"/>
      </a:lt2>
      <a:accent1>
        <a:srgbClr val="4F81BD"/>
      </a:accent1>
      <a:accent2>
        <a:srgbClr val="C0504D"/>
      </a:accent2>
      <a:accent3>
        <a:srgbClr val="029A83"/>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16615f5-f338-48c5-a169-b9cdeec5064d" ContentTypeId="0x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69C2899885785428065B8B6E92EF3C7" ma:contentTypeVersion="8" ma:contentTypeDescription="Create a new document." ma:contentTypeScope="" ma:versionID="bfb5e1904ee6290ecbd164ad5bdcb23f">
  <xsd:schema xmlns:xsd="http://www.w3.org/2001/XMLSchema" xmlns:xs="http://www.w3.org/2001/XMLSchema" xmlns:p="http://schemas.microsoft.com/office/2006/metadata/properties" targetNamespace="http://schemas.microsoft.com/office/2006/metadata/properties" ma:root="true" ma:fieldsID="886fb45cd1c4f943232ae1ac830ed2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60C0AB-5BF2-4A68-8CAE-66A7CA83015C}">
  <ds:schemaRefs>
    <ds:schemaRef ds:uri="Microsoft.SharePoint.Taxonomy.ContentTypeSync"/>
  </ds:schemaRefs>
</ds:datastoreItem>
</file>

<file path=customXml/itemProps2.xml><?xml version="1.0" encoding="utf-8"?>
<ds:datastoreItem xmlns:ds="http://schemas.openxmlformats.org/officeDocument/2006/customXml" ds:itemID="{9D174D28-085C-47A2-B88E-47746B78B959}">
  <ds:schemaRefs>
    <ds:schemaRef ds:uri="http://schemas.microsoft.com/sharepoint/v3/contenttype/forms"/>
  </ds:schemaRefs>
</ds:datastoreItem>
</file>

<file path=customXml/itemProps3.xml><?xml version="1.0" encoding="utf-8"?>
<ds:datastoreItem xmlns:ds="http://schemas.openxmlformats.org/officeDocument/2006/customXml" ds:itemID="{075794A9-BA36-4C4A-825D-4E9ECF364F21}">
  <ds:schemaRefs>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685C4902-C22F-4EC3-964E-CDF4F405B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dave B</Template>
  <TotalTime>4173</TotalTime>
  <Words>1856</Words>
  <Application>Microsoft Office PowerPoint</Application>
  <PresentationFormat>On-screen Show (4:3)</PresentationFormat>
  <Paragraphs>269</Paragraphs>
  <Slides>22</Slides>
  <Notes>18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dave B</vt:lpstr>
      <vt:lpstr>Plain</vt:lpstr>
      <vt:lpstr>Plain with Web Address</vt:lpstr>
      <vt:lpstr>Domestic  Violence &amp; Abuse</vt:lpstr>
      <vt:lpstr>What is domestic abuse?</vt:lpstr>
      <vt:lpstr>DVA Overview of session </vt:lpstr>
      <vt:lpstr>Domestic Abuse: Facts &amp; Figures</vt:lpstr>
      <vt:lpstr>Local Statistics</vt:lpstr>
      <vt:lpstr>Impact on Adults</vt:lpstr>
      <vt:lpstr>PowerPoint Presentation</vt:lpstr>
      <vt:lpstr>Why don’t they just leave?</vt:lpstr>
      <vt:lpstr>Impact on Children &amp; Young People</vt:lpstr>
      <vt:lpstr>Impact on Children and Young People</vt:lpstr>
      <vt:lpstr>Impact on Children &amp; Young People</vt:lpstr>
      <vt:lpstr>Legal Remedies</vt:lpstr>
      <vt:lpstr>How to respond if someone discloses they are experiencing abuse</vt:lpstr>
      <vt:lpstr>Offering support</vt:lpstr>
      <vt:lpstr>Perpetrators/Abusers </vt:lpstr>
      <vt:lpstr>Local resources</vt:lpstr>
      <vt:lpstr>Local resources</vt:lpstr>
      <vt:lpstr>Local resources</vt:lpstr>
      <vt:lpstr>Local resources</vt:lpstr>
      <vt:lpstr>Local Resources: Health</vt:lpstr>
      <vt:lpstr>Training available</vt:lpstr>
      <vt:lpstr>Contacts</vt:lpstr>
    </vt:vector>
  </TitlesOfParts>
  <Company>Rochdale 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Help in Rochdale</dc:title>
  <dc:creator>Jaria Hussain-lala</dc:creator>
  <cp:lastModifiedBy>Lauren Hayes</cp:lastModifiedBy>
  <cp:revision>205</cp:revision>
  <cp:lastPrinted>2019-03-07T16:24:27Z</cp:lastPrinted>
  <dcterms:created xsi:type="dcterms:W3CDTF">2015-11-03T10:16:21Z</dcterms:created>
  <dcterms:modified xsi:type="dcterms:W3CDTF">2019-06-13T07:58:03Z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0x010100F69C2899885785428065B8B6E92EF3C7</vt:lpwstr>
  </property>
</Properties>
</file>